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75" r:id="rId3"/>
    <p:sldId id="258" r:id="rId4"/>
    <p:sldId id="263" r:id="rId5"/>
    <p:sldId id="264" r:id="rId6"/>
    <p:sldId id="268" r:id="rId7"/>
    <p:sldId id="269" r:id="rId8"/>
    <p:sldId id="270" r:id="rId9"/>
    <p:sldId id="293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95" r:id="rId19"/>
    <p:sldId id="296" r:id="rId20"/>
    <p:sldId id="280" r:id="rId21"/>
    <p:sldId id="29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9" r:id="rId32"/>
    <p:sldId id="289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1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orothygalo:.Trash:Enrollment%20Chart%20FY%2020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Chart%20in%20Microsoft%20Office%20Word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K - 12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ENROLLMENT FROM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2003 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– 2013 (</a:t>
            </a:r>
            <a:r>
              <a:rPr lang="en-US" sz="2400" b="1" i="0" u="none" strike="noStrike" baseline="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proj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.)</a:t>
            </a:r>
            <a:endParaRPr lang="en-US" sz="2400" b="1" i="0" u="none" strike="noStrike" baseline="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i="0" u="none" strike="noStrike" baseline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644 students growth</a:t>
            </a:r>
          </a:p>
        </c:rich>
      </c:tx>
      <c:layout>
        <c:manualLayout>
          <c:xMode val="edge"/>
          <c:yMode val="edge"/>
          <c:x val="0.19247058611383899"/>
          <c:y val="2.6656640402725199E-2"/>
        </c:manualLayout>
      </c:layout>
      <c:overlay val="0"/>
      <c:spPr>
        <a:solidFill>
          <a:srgbClr val="FFFFFF"/>
        </a:solidFill>
        <a:ln w="38100" cmpd="sng">
          <a:solidFill>
            <a:srgbClr val="FF0000"/>
          </a:solidFill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'[Enrollment Chart FY 2013.xls]Sheet1'!$B$115:$B$125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'[Enrollment Chart FY 2013.xls]Sheet1'!$C$115:$C$125</c:f>
              <c:numCache>
                <c:formatCode>General</c:formatCode>
                <c:ptCount val="11"/>
                <c:pt idx="0">
                  <c:v>3538</c:v>
                </c:pt>
                <c:pt idx="1">
                  <c:v>3624</c:v>
                </c:pt>
                <c:pt idx="2">
                  <c:v>3695</c:v>
                </c:pt>
                <c:pt idx="3">
                  <c:v>3724</c:v>
                </c:pt>
                <c:pt idx="4">
                  <c:v>3783</c:v>
                </c:pt>
                <c:pt idx="5">
                  <c:v>3883</c:v>
                </c:pt>
                <c:pt idx="6">
                  <c:v>3995</c:v>
                </c:pt>
                <c:pt idx="7">
                  <c:v>4043</c:v>
                </c:pt>
                <c:pt idx="8">
                  <c:v>4088</c:v>
                </c:pt>
                <c:pt idx="9">
                  <c:v>4143</c:v>
                </c:pt>
                <c:pt idx="10">
                  <c:v>4182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50368"/>
        <c:axId val="107451904"/>
      </c:barChart>
      <c:catAx>
        <c:axId val="1074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51904"/>
        <c:crosses val="autoZero"/>
        <c:auto val="1"/>
        <c:lblAlgn val="ctr"/>
        <c:lblOffset val="100"/>
        <c:noMultiLvlLbl val="0"/>
      </c:catAx>
      <c:valAx>
        <c:axId val="10745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450368"/>
        <c:crosses val="autoZero"/>
        <c:crossBetween val="between"/>
      </c:valAx>
      <c:spPr>
        <a:ln w="38100" cmpd="sng">
          <a:solidFill>
            <a:srgbClr val="FF0000"/>
          </a:solidFill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/>
            </a:pPr>
            <a:r>
              <a:rPr lang="en-US" sz="2800" dirty="0" smtClean="0"/>
              <a:t>“INITIATIVE”</a:t>
            </a:r>
            <a:r>
              <a:rPr lang="en-US" sz="2800" baseline="0" dirty="0" smtClean="0"/>
              <a:t> </a:t>
            </a:r>
            <a:r>
              <a:rPr lang="en-US" sz="2800" dirty="0" smtClean="0"/>
              <a:t>DOLLARS BY LEVEL - $921,117    </a:t>
            </a:r>
            <a:endParaRPr lang="en-US" sz="2800" dirty="0"/>
          </a:p>
        </c:rich>
      </c:tx>
      <c:layout>
        <c:manualLayout>
          <c:xMode val="edge"/>
          <c:yMode val="edge"/>
          <c:x val="0.16051148293963299"/>
          <c:y val="5.86825569615032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670716901690899"/>
          <c:w val="0.96388888888888902"/>
          <c:h val="0.79425967340418802"/>
        </c:manualLayout>
      </c:layout>
      <c:pie3DChart>
        <c:varyColors val="1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DOLLARS</c:v>
                </c:pt>
              </c:strCache>
            </c:strRef>
          </c:tx>
          <c:explosion val="2"/>
          <c:dPt>
            <c:idx val="0"/>
            <c:bubble3D val="0"/>
            <c:explosion val="7"/>
          </c:dPt>
          <c:dPt>
            <c:idx val="1"/>
            <c:bubble3D val="0"/>
            <c:explosion val="12"/>
          </c:dPt>
          <c:dPt>
            <c:idx val="2"/>
            <c:bubble3D val="0"/>
            <c:explosion val="14"/>
          </c:dPt>
          <c:dPt>
            <c:idx val="3"/>
            <c:bubble3D val="0"/>
            <c:explosion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$302,949</a:t>
                    </a:r>
                  </a:p>
                  <a:p>
                    <a:r>
                      <a:rPr lang="en-US" dirty="0" smtClean="0"/>
                      <a:t>32.9%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202,195</a:t>
                    </a:r>
                  </a:p>
                  <a:p>
                    <a:r>
                      <a:rPr lang="en-US" dirty="0" smtClean="0"/>
                      <a:t>22.0%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$188,054</a:t>
                    </a:r>
                  </a:p>
                  <a:p>
                    <a:r>
                      <a:rPr lang="en-US" dirty="0" smtClean="0"/>
                      <a:t>20.4%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227,919</a:t>
                    </a:r>
                  </a:p>
                  <a:p>
                    <a:r>
                      <a:rPr lang="en-US" dirty="0" smtClean="0"/>
                      <a:t> 24.7% 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'[Chart in Microsoft Office Word]Sheet1'!$A$2:$A$5</c:f>
              <c:strCache>
                <c:ptCount val="4"/>
                <c:pt idx="0">
                  <c:v>ELEMENTARY</c:v>
                </c:pt>
                <c:pt idx="1">
                  <c:v>MIDDLE SCHOOL</c:v>
                </c:pt>
                <c:pt idx="2">
                  <c:v>HIGH SCHOOL</c:v>
                </c:pt>
                <c:pt idx="3">
                  <c:v>DISTRICT</c:v>
                </c:pt>
              </c:strCache>
            </c:strRef>
          </c:cat>
          <c:val>
            <c:numRef>
              <c:f>'[Chart in Microsoft Office Word]Sheet1'!$B$2:$B$5</c:f>
              <c:numCache>
                <c:formatCode>"$"#,##0_);[Red]\("$"#,##0\)</c:formatCode>
                <c:ptCount val="4"/>
                <c:pt idx="0">
                  <c:v>302949</c:v>
                </c:pt>
                <c:pt idx="1">
                  <c:v>202195</c:v>
                </c:pt>
                <c:pt idx="2" formatCode="#,##0">
                  <c:v>193512</c:v>
                </c:pt>
                <c:pt idx="3">
                  <c:v>227919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7665244969378797E-2"/>
          <c:y val="0.90310529718908406"/>
          <c:w val="0.88466940069991196"/>
          <c:h val="5.9745975834899302E-2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ln w="57150" cmpd="sng">
      <a:solidFill>
        <a:srgbClr val="FF0000"/>
      </a:solidFill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 dirty="0" smtClean="0"/>
              <a:t>2013-2014 Proposed Budget</a:t>
            </a:r>
            <a:r>
              <a:rPr lang="en-US" sz="2800" baseline="0" dirty="0" smtClean="0"/>
              <a:t> By Function</a:t>
            </a:r>
            <a:endParaRPr lang="en-US" sz="2800" dirty="0"/>
          </a:p>
        </c:rich>
      </c:tx>
      <c:layout>
        <c:manualLayout>
          <c:xMode val="edge"/>
          <c:yMode val="edge"/>
          <c:x val="0.181199903914849"/>
          <c:y val="0.89132317479151002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'Other Charts'!$I$68</c:f>
              <c:strCache>
                <c:ptCount val="1"/>
                <c:pt idx="0">
                  <c:v>2013-2014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numFmt formatCode="0%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'Other Charts'!$C$69:$C$74</c:f>
              <c:strCache>
                <c:ptCount val="6"/>
                <c:pt idx="0">
                  <c:v>Sch Committee and Admin</c:v>
                </c:pt>
                <c:pt idx="1">
                  <c:v>Regular Ed</c:v>
                </c:pt>
                <c:pt idx="2">
                  <c:v>Special Ed</c:v>
                </c:pt>
                <c:pt idx="3">
                  <c:v>Health And Student Activities</c:v>
                </c:pt>
                <c:pt idx="4">
                  <c:v>Facilities and Operations</c:v>
                </c:pt>
                <c:pt idx="5">
                  <c:v>VoTech</c:v>
                </c:pt>
              </c:strCache>
            </c:strRef>
          </c:cat>
          <c:val>
            <c:numRef>
              <c:f>'Other Charts'!$I$69:$I$74</c:f>
              <c:numCache>
                <c:formatCode>#,##0</c:formatCode>
                <c:ptCount val="6"/>
                <c:pt idx="0">
                  <c:v>1130541.1388604499</c:v>
                </c:pt>
                <c:pt idx="1">
                  <c:v>26099149.290010501</c:v>
                </c:pt>
                <c:pt idx="2">
                  <c:v>10564874.809865</c:v>
                </c:pt>
                <c:pt idx="3">
                  <c:v>1191031.0442464</c:v>
                </c:pt>
                <c:pt idx="4">
                  <c:v>3444150.5488882302</c:v>
                </c:pt>
                <c:pt idx="5">
                  <c:v>138291.67000000001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0.84241</cdr:x>
      <cdr:y>0.16069</cdr:y>
    </cdr:from>
    <cdr:to>
      <cdr:x>0.94474</cdr:x>
      <cdr:y>0.25464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27563" y="1072207"/>
          <a:ext cx="914400" cy="626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0.85348</cdr:x>
      <cdr:y>0.72188</cdr:y>
    </cdr:from>
    <cdr:to>
      <cdr:x>1</cdr:x>
      <cdr:y>0.85892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6529" y="4816683"/>
          <a:ext cx="130923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0.37222</cdr:x>
      <cdr:y>0.26252</cdr:y>
    </cdr:from>
    <cdr:to>
      <cdr:x>0.47222</cdr:x>
      <cdr:y>0.39625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3600" y="17949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4A08E-0EC1-0F4D-99C5-DC18D4BFC54C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D70A5-63FA-724F-9C1A-662DC1308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INTERNAL PROJECTS FOR EACH BUDGET YEAR FOLLOW A SIMPLE STRATEGY.</a:t>
            </a:r>
          </a:p>
          <a:p>
            <a:r>
              <a:rPr lang="en-US" baseline="0" dirty="0" smtClean="0"/>
              <a:t>	PROJECT K NUMBER, </a:t>
            </a:r>
          </a:p>
          <a:p>
            <a:r>
              <a:rPr lang="en-US" baseline="0" dirty="0" smtClean="0"/>
              <a:t>	PROJECT INCREASE TO GRADE 1,</a:t>
            </a:r>
          </a:p>
          <a:p>
            <a:r>
              <a:rPr lang="en-US" baseline="0" dirty="0" smtClean="0"/>
              <a:t>	 AND MOVE EVERYONE ELSE ALONG  (all real kids).  </a:t>
            </a:r>
          </a:p>
          <a:p>
            <a:r>
              <a:rPr lang="en-US" baseline="0" dirty="0" smtClean="0"/>
              <a:t>	ASSUME, BUT DO 	NOT QUANTIFY IN AND OUT MIGRATION </a:t>
            </a:r>
          </a:p>
          <a:p>
            <a:endParaRPr lang="en-US" baseline="0" dirty="0" smtClean="0"/>
          </a:p>
          <a:p>
            <a:r>
              <a:rPr lang="en-US" dirty="0" smtClean="0"/>
              <a:t>LAST 3 YEARS, GRADE K TO 1 HAS AVERAGED</a:t>
            </a:r>
            <a:r>
              <a:rPr lang="en-US" baseline="0" dirty="0" smtClean="0"/>
              <a:t> MORE THAN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6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REASONABLE REQUESTS!!!!!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SC IS ASKED TO LOOK ESPECIALLY AT THEM!!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FILTER HERE IS WHAT IS NEEDED, WHICH MAY NOT ALWAYS BE WHAT IS AFFORDABLE.  WE DO UNDERSTAND THAT!!!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APS   </a:t>
            </a:r>
          </a:p>
          <a:p>
            <a:r>
              <a:rPr lang="en-US" dirty="0" smtClean="0"/>
              <a:t>	ROUTINE SCHOOL MANAGEMENT</a:t>
            </a:r>
          </a:p>
          <a:p>
            <a:r>
              <a:rPr lang="en-US" dirty="0" smtClean="0"/>
              <a:t>	NEEDED FOR UPCOMING EVAL</a:t>
            </a:r>
          </a:p>
          <a:p>
            <a:r>
              <a:rPr lang="en-US" dirty="0" smtClean="0"/>
              <a:t>	BENEFIT IN SPED MEETINGS AND PARENT MEETINGS</a:t>
            </a:r>
          </a:p>
          <a:p>
            <a:r>
              <a:rPr lang="en-US" dirty="0" smtClean="0"/>
              <a:t>	INCREASING MANDATES SUCH AS COMMON CORE, BULLYING,</a:t>
            </a:r>
            <a:r>
              <a:rPr lang="en-US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BB2E-F2E3-9848-A835-D09715D24D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7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FBB2E-F2E3-9848-A835-D09715D24D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 TO DO IN SHORT TIME!!!!!</a:t>
            </a:r>
          </a:p>
          <a:p>
            <a:endParaRPr lang="en-US" dirty="0" smtClean="0"/>
          </a:p>
          <a:p>
            <a:r>
              <a:rPr lang="en-US" dirty="0" smtClean="0"/>
              <a:t>COUPLE</a:t>
            </a:r>
            <a:r>
              <a:rPr lang="en-US" baseline="0" dirty="0" smtClean="0"/>
              <a:t> OF OTHER ANTICIPATED MEETINGS (ADCOM SUBCOMMITTEE) NOT YET ON THE SCHEDULE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INFO ON WHICH FUNCTIONS </a:t>
            </a:r>
            <a:r>
              <a:rPr lang="en-US" smtClean="0"/>
              <a:t>ARE SCHEDUED ON WHICH THURSDAY </a:t>
            </a:r>
            <a:r>
              <a:rPr lang="en-US" baseline="0" smtClean="0"/>
              <a:t> </a:t>
            </a:r>
            <a:r>
              <a:rPr lang="en-US" baseline="0" dirty="0" smtClean="0"/>
              <a:t>IS IN YOUR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3A809-44F7-2D46-B6D0-3AB675477E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7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0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36F2-1F6C-944F-A817-6072214B3175}" type="datetimeFigureOut">
              <a:rPr lang="en-US" smtClean="0"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12A-97DB-BC47-93B2-2E4AAFD1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3.docx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>
          <a:xfrm>
            <a:off x="685800" y="2371725"/>
            <a:ext cx="7772400" cy="1470025"/>
          </a:xfrm>
          <a:prstGeom prst="rect">
            <a:avLst/>
          </a:prstGeom>
          <a:ln w="76200" cmpd="sng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HINGHAM PUBLIC SCHOOLS</a:t>
            </a:r>
            <a:endParaRPr lang="en-US" dirty="0"/>
          </a:p>
        </p:txBody>
      </p:sp>
      <p:sp>
        <p:nvSpPr>
          <p:cNvPr id="5" name="Subtitle 5"/>
          <p:cNvSpPr>
            <a:spLocks noGrp="1"/>
          </p:cNvSpPr>
          <p:nvPr/>
        </p:nvSpPr>
        <p:spPr>
          <a:xfrm>
            <a:off x="1371600" y="4127500"/>
            <a:ext cx="6400800" cy="2324100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FY 2014 OPERATING AND CAPITAL BUDGET RECOMMENDATIONS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February 11, 2013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PUBLIC HEARING</a:t>
            </a:r>
            <a:endParaRPr lang="en-US" dirty="0"/>
          </a:p>
        </p:txBody>
      </p:sp>
      <p:pic>
        <p:nvPicPr>
          <p:cNvPr id="6" name="Picture 5" descr="redwh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685799"/>
            <a:ext cx="1755200" cy="127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06400"/>
            <a:ext cx="19939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1467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CHANGES TO ADMINISTRATION’S PROPOSED FY 14 BUDGET  as of 2/11/2013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88533"/>
            <a:ext cx="9144000" cy="56323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300"/>
            </a:pPr>
            <a:r>
              <a:rPr lang="en-US" sz="2000" b="1" dirty="0" smtClean="0"/>
              <a:t> Personnel changes – </a:t>
            </a:r>
            <a:r>
              <a:rPr lang="en-US" sz="2000" b="1" dirty="0"/>
              <a:t>9</a:t>
            </a:r>
            <a:r>
              <a:rPr lang="en-US" sz="2000" b="1" dirty="0" smtClean="0"/>
              <a:t> retirements, 1 LOA, other adjustments </a:t>
            </a:r>
            <a:r>
              <a:rPr lang="en-US" sz="2000" b="1" dirty="0"/>
              <a:t> </a:t>
            </a:r>
            <a:r>
              <a:rPr lang="en-US" sz="2000" b="1" dirty="0" smtClean="0"/>
              <a:t>  -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$255,599</a:t>
            </a:r>
            <a:endParaRPr lang="en-US" sz="2000" b="1" dirty="0" smtClean="0"/>
          </a:p>
          <a:p>
            <a:pPr marL="457200" indent="-457200">
              <a:buAutoNum type="arabicPlain" startAt="2300"/>
            </a:pPr>
            <a:endParaRPr lang="en-US" sz="2000" b="1" dirty="0" smtClean="0"/>
          </a:p>
          <a:p>
            <a:r>
              <a:rPr lang="en-US" sz="2000" b="1" dirty="0" smtClean="0"/>
              <a:t>2500 Cable offset, HS </a:t>
            </a:r>
            <a:r>
              <a:rPr lang="en-US" sz="2000" b="1" dirty="0" err="1" smtClean="0"/>
              <a:t>para</a:t>
            </a:r>
            <a:r>
              <a:rPr lang="en-US" sz="2000" b="1" dirty="0" smtClean="0"/>
              <a:t> hrs. career center (-5) and library (-13)	        -   $32,171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3510 Error correction												-     $1,833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4120 Increased building </a:t>
            </a:r>
            <a:r>
              <a:rPr lang="en-US" sz="2000" b="1" dirty="0"/>
              <a:t>r</a:t>
            </a:r>
            <a:r>
              <a:rPr lang="en-US" sz="2000" b="1" dirty="0" smtClean="0"/>
              <a:t>ental (15K) and KIA (10K) offsets			 -  $25,000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4120 Increased natural gas (18,801) and oil (37,903) heating			+  $57,314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4130 Electricity price reduction									-   $25,610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5100 Adjusted retirement costs									 + $32,350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2100B Adjusted legal											          - $10,000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9100B reduce one anticipated tuition and one anticipated grad.		- $144,760</a:t>
            </a:r>
          </a:p>
          <a:p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4165600" y="4385733"/>
            <a:ext cx="3031067" cy="169333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Total Reduced  </a:t>
            </a:r>
            <a:r>
              <a:rPr lang="en-US" sz="2800" b="1" dirty="0" smtClean="0">
                <a:solidFill>
                  <a:schemeClr val="tx1"/>
                </a:solidFill>
              </a:rPr>
              <a:t>$405,919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81935"/>
              </p:ext>
            </p:extLst>
          </p:nvPr>
        </p:nvGraphicFramePr>
        <p:xfrm>
          <a:off x="65798" y="76966"/>
          <a:ext cx="8872935" cy="652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18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11266"/>
              </p:ext>
            </p:extLst>
          </p:nvPr>
        </p:nvGraphicFramePr>
        <p:xfrm>
          <a:off x="14288" y="0"/>
          <a:ext cx="9032875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4" imgW="7772400" imgH="3949700" progId="Excel.Sheet.12">
                  <p:embed/>
                </p:oleObj>
              </mc:Choice>
              <mc:Fallback>
                <p:oleObj name="Worksheet" r:id="rId4" imgW="7772400" imgH="3949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8" y="0"/>
                        <a:ext cx="9032875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0667" y="221140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297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2026734"/>
            <a:ext cx="58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319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23733" y="1472736"/>
            <a:ext cx="69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376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96931" y="1657402"/>
            <a:ext cx="5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356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17733" y="1710267"/>
            <a:ext cx="77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342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07066" y="1850070"/>
            <a:ext cx="6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333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99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525"/>
          </a:xfrm>
          <a:noFill/>
          <a:ln w="5715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K – 12 Projections for September 2014</a:t>
            </a:r>
            <a:br>
              <a:rPr lang="en-US" dirty="0" smtClean="0"/>
            </a:br>
            <a:r>
              <a:rPr lang="en-US" sz="2700" dirty="0" smtClean="0"/>
              <a:t>(based on moving along </a:t>
            </a:r>
            <a:r>
              <a:rPr lang="en-US" sz="2700" dirty="0" smtClean="0">
                <a:solidFill>
                  <a:srgbClr val="3366FF"/>
                </a:solidFill>
              </a:rPr>
              <a:t>December 2012 actuals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61070"/>
            <a:ext cx="9144000" cy="53245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Grades K – 5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2041</a:t>
            </a:r>
            <a:r>
              <a:rPr lang="en-US" sz="2400" b="1" dirty="0" smtClean="0"/>
              <a:t> -339 (to gr. 6) + 256 (new K) + 60 (grade K to 1 growth) = 2018</a:t>
            </a:r>
          </a:p>
          <a:p>
            <a:r>
              <a:rPr lang="en-US" sz="2400" b="1" dirty="0" smtClean="0"/>
              <a:t>		</a:t>
            </a:r>
            <a:r>
              <a:rPr lang="en-US" sz="2400" b="1" dirty="0" smtClean="0">
                <a:solidFill>
                  <a:srgbClr val="008000"/>
                </a:solidFill>
              </a:rPr>
              <a:t>Down 23, plus net in/out migration</a:t>
            </a:r>
          </a:p>
          <a:p>
            <a:endParaRPr lang="en-US" sz="2400" b="1" dirty="0"/>
          </a:p>
          <a:p>
            <a:r>
              <a:rPr lang="en-US" sz="2400" b="1" dirty="0" smtClean="0"/>
              <a:t>Grades 6-8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974</a:t>
            </a:r>
            <a:r>
              <a:rPr lang="en-US" sz="2400" b="1" dirty="0" smtClean="0"/>
              <a:t> - 316 (to HS) </a:t>
            </a:r>
            <a:r>
              <a:rPr lang="en-US" sz="2400" b="1" dirty="0"/>
              <a:t>+</a:t>
            </a:r>
            <a:r>
              <a:rPr lang="en-US" sz="2400" b="1" dirty="0" smtClean="0"/>
              <a:t> 339 (from grade 5) = 997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Up 23, plus net in/out migration</a:t>
            </a:r>
          </a:p>
          <a:p>
            <a:r>
              <a:rPr lang="en-US" sz="2400" b="1" dirty="0"/>
              <a:t>	</a:t>
            </a:r>
          </a:p>
          <a:p>
            <a:r>
              <a:rPr lang="en-US" sz="2400" b="1" dirty="0" smtClean="0"/>
              <a:t>Grades 9-12</a:t>
            </a:r>
          </a:p>
          <a:p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3366FF"/>
                </a:solidFill>
              </a:rPr>
              <a:t>1127</a:t>
            </a:r>
            <a:r>
              <a:rPr lang="en-US" sz="2400" b="1" dirty="0" smtClean="0"/>
              <a:t> + 316 (from grade 8) – 276 (graduates) = 1167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</a:t>
            </a:r>
            <a:r>
              <a:rPr lang="en-US" sz="2400" b="1" dirty="0" smtClean="0">
                <a:solidFill>
                  <a:srgbClr val="008000"/>
                </a:solidFill>
              </a:rPr>
              <a:t>Up 40, plus net in/out migration </a:t>
            </a:r>
          </a:p>
          <a:p>
            <a:endParaRPr lang="en-US" sz="2400" b="1" dirty="0">
              <a:solidFill>
                <a:srgbClr val="008000"/>
              </a:solidFill>
            </a:endParaRPr>
          </a:p>
          <a:p>
            <a:r>
              <a:rPr lang="en-US" sz="2400" b="1" dirty="0"/>
              <a:t>Projections assume no net in/out-migration, so are conservative based upon past practice of at least some net increases</a:t>
            </a:r>
            <a:r>
              <a:rPr lang="en-US" sz="2800" b="1" dirty="0" smtClean="0"/>
              <a:t>.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491566" y="2680986"/>
            <a:ext cx="2411887" cy="1526494"/>
          </a:xfrm>
          <a:prstGeom prst="trapezoid">
            <a:avLst>
              <a:gd name="adj" fmla="val 23936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4182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PROJECTED 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K-12 TOTAL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1" y="152400"/>
            <a:ext cx="8539180" cy="10156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14 Budget </a:t>
            </a:r>
            <a:r>
              <a:rPr lang="en-US" sz="2800" b="1" dirty="0" smtClean="0"/>
              <a:t>Budget Offsets (Gross and Net Budgets) Based on Initial December Budget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14106"/>
              </p:ext>
            </p:extLst>
          </p:nvPr>
        </p:nvGraphicFramePr>
        <p:xfrm>
          <a:off x="119529" y="1255775"/>
          <a:ext cx="8904942" cy="543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4" imgW="7210391" imgH="9096492" progId="Excel.Sheet.8">
                  <p:embed/>
                </p:oleObj>
              </mc:Choice>
              <mc:Fallback>
                <p:oleObj name="Worksheet" r:id="rId4" imgW="7210391" imgH="909649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529" y="1255775"/>
                        <a:ext cx="8904942" cy="5437871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6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89803" y="133692"/>
            <a:ext cx="8941941" cy="1466508"/>
          </a:xfrm>
          <a:prstGeom prst="rect">
            <a:avLst/>
          </a:prstGeom>
          <a:ln w="28575" cmpd="sng">
            <a:solidFill>
              <a:srgbClr val="FF0000"/>
            </a:solidFill>
          </a:ln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Enrollment Related Requests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Requests reflect both anticipated enrollment for September 2013 </a:t>
            </a:r>
            <a:br>
              <a:rPr lang="en-US" sz="2400" b="1" dirty="0" smtClean="0"/>
            </a:br>
            <a:r>
              <a:rPr lang="en-US" sz="2400" b="1" dirty="0" smtClean="0"/>
              <a:t>and underfunding of prior year needs as enrollments have grown.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803" y="1706082"/>
            <a:ext cx="8941941" cy="5151918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b="1" dirty="0"/>
              <a:t>1</a:t>
            </a:r>
            <a:r>
              <a:rPr lang="en-US" sz="3600" b="1" dirty="0" smtClean="0"/>
              <a:t>.0 K-5 teacher</a:t>
            </a:r>
            <a:r>
              <a:rPr lang="en-US" sz="3600" b="1" dirty="0"/>
              <a:t>	</a:t>
            </a:r>
            <a:r>
              <a:rPr lang="en-US" sz="3600" b="1" dirty="0" smtClean="0"/>
              <a:t>				     	   $51,583</a:t>
            </a:r>
          </a:p>
          <a:p>
            <a:pPr>
              <a:lnSpc>
                <a:spcPct val="80000"/>
              </a:lnSpc>
            </a:pPr>
            <a:r>
              <a:rPr lang="en-US" sz="3600" b="1" dirty="0" smtClean="0"/>
              <a:t>4.0  gr. 7-12 teachers (core</a:t>
            </a:r>
            <a:r>
              <a:rPr lang="en-US" sz="3600" b="1" dirty="0"/>
              <a:t> </a:t>
            </a:r>
            <a:r>
              <a:rPr lang="en-US" sz="3600" b="1" dirty="0" smtClean="0"/>
              <a:t>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b="1" dirty="0" smtClean="0"/>
              <a:t>   subjects and electives)		    		 $231,572</a:t>
            </a:r>
          </a:p>
          <a:p>
            <a:pPr>
              <a:lnSpc>
                <a:spcPct val="120000"/>
              </a:lnSpc>
            </a:pPr>
            <a:r>
              <a:rPr lang="en-US" sz="3600" b="1" dirty="0" smtClean="0"/>
              <a:t>additional bus and driver		  	   $46,809		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/>
              <a:t>assistant X-country coach		</a:t>
            </a:r>
            <a:r>
              <a:rPr lang="en-US" sz="3600" b="1" dirty="0"/>
              <a:t> </a:t>
            </a:r>
            <a:r>
              <a:rPr lang="en-US" sz="3600" b="1" dirty="0" smtClean="0"/>
              <a:t>         $1,623</a:t>
            </a:r>
          </a:p>
          <a:p>
            <a:pPr>
              <a:lnSpc>
                <a:spcPct val="110000"/>
              </a:lnSpc>
            </a:pPr>
            <a:r>
              <a:rPr lang="en-US" sz="3600" b="1" dirty="0" smtClean="0"/>
              <a:t>assistant sailing coach					      $1,623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b="1" u="sng" dirty="0" smtClean="0"/>
              <a:t>Total in Enrollment Related = $333,210  </a:t>
            </a:r>
            <a:endParaRPr lang="en-US" sz="3600" b="1" u="sng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 flipH="1">
            <a:off x="9407166" y="1600200"/>
            <a:ext cx="818741" cy="5117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0" y="111537"/>
            <a:ext cx="9144000" cy="6746463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u="sng" dirty="0" smtClean="0"/>
              <a:t>Restoration of Needed Positions or Services</a:t>
            </a:r>
            <a:endParaRPr lang="en-US" sz="3600" b="1" dirty="0" smtClean="0"/>
          </a:p>
          <a:p>
            <a:r>
              <a:rPr lang="en-US" sz="2800" b="1" dirty="0" smtClean="0"/>
              <a:t>These roles and services existed formerly, but have been cut or reduced over the past 5 years (some when </a:t>
            </a:r>
            <a:r>
              <a:rPr lang="en-US" sz="2800" b="1" dirty="0"/>
              <a:t>the proposed operating budget override request was reduced in Spring 2009).  Positions are necessary to the effective and efficient operation of the schools; enrollment and other needs have increased since 2009</a:t>
            </a:r>
            <a:r>
              <a:rPr lang="en-US" sz="2800" b="1" dirty="0" smtClean="0"/>
              <a:t>.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sz="2800" b="1" dirty="0" smtClean="0"/>
              <a:t> 0.5  middle </a:t>
            </a:r>
            <a:r>
              <a:rPr lang="en-US" sz="2800" b="1" dirty="0"/>
              <a:t>school librarian 	</a:t>
            </a:r>
            <a:r>
              <a:rPr lang="en-US" sz="2800" b="1" dirty="0" smtClean="0"/>
              <a:t>					$30,302</a:t>
            </a:r>
          </a:p>
          <a:p>
            <a:endParaRPr lang="en-US" sz="2800" b="1" dirty="0"/>
          </a:p>
          <a:p>
            <a:r>
              <a:rPr lang="en-US" sz="2800" b="1" dirty="0" smtClean="0"/>
              <a:t> 1.0  middle </a:t>
            </a:r>
            <a:r>
              <a:rPr lang="en-US" sz="2800" b="1" dirty="0"/>
              <a:t>school technology specialist </a:t>
            </a:r>
            <a:r>
              <a:rPr lang="en-US" sz="2800" b="1" i="1" dirty="0"/>
              <a:t>		</a:t>
            </a:r>
            <a:r>
              <a:rPr lang="en-US" sz="2800" b="1" dirty="0" smtClean="0"/>
              <a:t>$56,107</a:t>
            </a:r>
          </a:p>
          <a:p>
            <a:endParaRPr lang="en-US" sz="2800" b="1" i="1" dirty="0"/>
          </a:p>
          <a:p>
            <a:r>
              <a:rPr lang="en-US" sz="2800" b="1" dirty="0" smtClean="0"/>
              <a:t> 0.6  K</a:t>
            </a:r>
            <a:r>
              <a:rPr lang="en-US" sz="2800" b="1" dirty="0"/>
              <a:t>-12 mathematics director </a:t>
            </a:r>
            <a:r>
              <a:rPr lang="en-US" sz="2800" b="1" dirty="0" smtClean="0"/>
              <a:t>(full time)</a:t>
            </a:r>
            <a:r>
              <a:rPr lang="en-US" sz="2800" b="1" i="1" dirty="0"/>
              <a:t>	</a:t>
            </a:r>
            <a:r>
              <a:rPr lang="en-US" sz="2800" b="1" i="1" dirty="0" smtClean="0"/>
              <a:t>	</a:t>
            </a:r>
            <a:r>
              <a:rPr lang="en-US" sz="2800" b="1" dirty="0" smtClean="0"/>
              <a:t>$61,849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2.0  elementary </a:t>
            </a:r>
            <a:r>
              <a:rPr lang="en-US" sz="2800" b="1" dirty="0"/>
              <a:t>assistant principals </a:t>
            </a:r>
            <a:r>
              <a:rPr lang="en-US" sz="2800" b="1" dirty="0" smtClean="0"/>
              <a:t>			     $190,332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57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81" y="179587"/>
            <a:ext cx="9049419" cy="6481774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(restoration continued)</a:t>
            </a:r>
          </a:p>
          <a:p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1.0 </a:t>
            </a:r>
            <a:r>
              <a:rPr lang="en-US" sz="3200" b="1" dirty="0"/>
              <a:t>PRS special education </a:t>
            </a:r>
            <a:r>
              <a:rPr lang="en-US" sz="3200" b="1" i="1" dirty="0"/>
              <a:t>						</a:t>
            </a:r>
            <a:r>
              <a:rPr lang="en-US" sz="3200" b="1" dirty="0" smtClean="0"/>
              <a:t> $61,034</a:t>
            </a:r>
          </a:p>
          <a:p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1.0 </a:t>
            </a:r>
            <a:r>
              <a:rPr lang="en-US" sz="3200" b="1" dirty="0" err="1" smtClean="0"/>
              <a:t>custod</a:t>
            </a:r>
            <a:r>
              <a:rPr lang="en-US" sz="3200" b="1" dirty="0" smtClean="0"/>
              <a:t>./</a:t>
            </a:r>
            <a:r>
              <a:rPr lang="en-US" sz="3200" b="1" dirty="0" err="1" smtClean="0"/>
              <a:t>mainten</a:t>
            </a:r>
            <a:r>
              <a:rPr lang="en-US" sz="3200" b="1" dirty="0" smtClean="0"/>
              <a:t>. </a:t>
            </a:r>
            <a:r>
              <a:rPr lang="en-US" sz="3200" b="1" dirty="0"/>
              <a:t>support/</a:t>
            </a:r>
            <a:r>
              <a:rPr lang="en-US" sz="3200" b="1" dirty="0" smtClean="0"/>
              <a:t>supervisor $</a:t>
            </a:r>
            <a:r>
              <a:rPr lang="en-US" sz="3200" b="1" dirty="0"/>
              <a:t>65,000</a:t>
            </a:r>
          </a:p>
          <a:p>
            <a:endParaRPr lang="en-US" sz="3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3 </a:t>
            </a:r>
            <a:r>
              <a:rPr lang="en-US" sz="3200" b="1" dirty="0"/>
              <a:t>additional college helpers for summer </a:t>
            </a:r>
            <a:r>
              <a:rPr lang="en-US" sz="3200" b="1" dirty="0" err="1" smtClean="0"/>
              <a:t>mainten</a:t>
            </a:r>
            <a:r>
              <a:rPr lang="en-US" sz="3200" b="1" dirty="0" smtClean="0"/>
              <a:t>./</a:t>
            </a:r>
            <a:r>
              <a:rPr lang="en-US" sz="3200" b="1" dirty="0"/>
              <a:t>custodial work										</a:t>
            </a:r>
            <a:r>
              <a:rPr lang="en-US" sz="3200" b="1" dirty="0" smtClean="0"/>
              <a:t>$12,650</a:t>
            </a:r>
          </a:p>
          <a:p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</a:t>
            </a:r>
            <a:r>
              <a:rPr lang="en-US" sz="3200" b="1" strike="sngStrike" dirty="0" smtClean="0"/>
              <a:t>30</a:t>
            </a:r>
            <a:r>
              <a:rPr lang="en-US" sz="3200" b="1" dirty="0" smtClean="0"/>
              <a:t> 25 hrs./</a:t>
            </a:r>
            <a:r>
              <a:rPr lang="en-US" sz="3200" b="1" dirty="0"/>
              <a:t>wk. for the high school postsecondary </a:t>
            </a:r>
            <a:r>
              <a:rPr lang="en-US" sz="3200" b="1" dirty="0" smtClean="0"/>
              <a:t>   support </a:t>
            </a:r>
            <a:r>
              <a:rPr lang="en-US" sz="3200" b="1" dirty="0"/>
              <a:t>center </a:t>
            </a:r>
            <a:r>
              <a:rPr lang="en-US" sz="3200" b="1" i="1" dirty="0"/>
              <a:t>				  </a:t>
            </a:r>
            <a:r>
              <a:rPr lang="en-US" sz="3200" b="1" i="1" dirty="0" smtClean="0"/>
              <a:t>	</a:t>
            </a:r>
            <a:r>
              <a:rPr lang="en-US" sz="3200" b="1" dirty="0" smtClean="0"/>
              <a:t> </a:t>
            </a:r>
            <a:r>
              <a:rPr lang="en-US" sz="3200" b="1" strike="sngStrike" dirty="0" smtClean="0"/>
              <a:t>$18,348</a:t>
            </a:r>
            <a:r>
              <a:rPr lang="en-US" sz="3200" b="1" dirty="0" smtClean="0"/>
              <a:t>		$15,290</a:t>
            </a:r>
            <a:endParaRPr lang="en-US" sz="3200" b="1" strike="sngStrike" dirty="0" smtClean="0"/>
          </a:p>
          <a:p>
            <a:endParaRPr lang="en-US" sz="3200" b="1" i="1" dirty="0"/>
          </a:p>
          <a:p>
            <a:r>
              <a:rPr lang="en-US" sz="3200" b="1" u="sng" dirty="0" smtClean="0"/>
              <a:t>Total: </a:t>
            </a:r>
            <a:r>
              <a:rPr lang="en-US" sz="3200" b="1" u="sng" dirty="0"/>
              <a:t>Restoration category = </a:t>
            </a:r>
            <a:r>
              <a:rPr lang="en-US" sz="3200" b="1" u="sng" strike="sngStrike" dirty="0"/>
              <a:t>$</a:t>
            </a:r>
            <a:r>
              <a:rPr lang="en-US" sz="3200" b="1" u="sng" strike="sngStrike" dirty="0" smtClean="0"/>
              <a:t>495,622</a:t>
            </a:r>
            <a:r>
              <a:rPr lang="en-US" sz="3200" b="1" u="sng" dirty="0" smtClean="0"/>
              <a:t>   $492,564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828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1" y="104588"/>
            <a:ext cx="8904941" cy="1314824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Areas of Unique Need</a:t>
            </a:r>
            <a:br>
              <a:rPr lang="en-US" sz="3600" b="1" dirty="0" smtClean="0"/>
            </a:br>
            <a:r>
              <a:rPr lang="en-US" sz="2200" b="1" dirty="0" smtClean="0"/>
              <a:t>Includes responding to: state and federal mandates, changing student demographics, and social/emotional and health needs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471" y="1583765"/>
            <a:ext cx="8904941" cy="5035176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Central office -.5 clerical support 			$14,611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Transition room tutor (27.5/</a:t>
            </a:r>
            <a:r>
              <a:rPr lang="en-US" sz="3200" b="1" dirty="0" err="1" smtClean="0"/>
              <a:t>wk</a:t>
            </a:r>
            <a:r>
              <a:rPr lang="en-US" sz="3200" b="1" dirty="0" smtClean="0"/>
              <a:t>) 		    	$27,723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HS health aide increase (+ 5hrs/</a:t>
            </a:r>
            <a:r>
              <a:rPr lang="en-US" sz="3200" b="1" dirty="0" err="1" smtClean="0"/>
              <a:t>wk</a:t>
            </a:r>
            <a:r>
              <a:rPr lang="en-US" sz="3200" b="1" dirty="0" smtClean="0"/>
              <a:t>)        $3,058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Algebra II support – teacher stipends     $2,400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clerical support  					       $3,000	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b="1" dirty="0" smtClean="0"/>
              <a:t>	</a:t>
            </a:r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dance team coaches				  $3,108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3200" b="1" u="sng" dirty="0" smtClean="0"/>
              <a:t>Total in Unique Need category		$53,900</a:t>
            </a:r>
          </a:p>
        </p:txBody>
      </p:sp>
    </p:spTree>
    <p:extLst>
      <p:ext uri="{BB962C8B-B14F-4D97-AF65-F5344CB8AC3E}">
        <p14:creationId xmlns:p14="http://schemas.microsoft.com/office/powerpoint/2010/main" val="2755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1" y="104588"/>
            <a:ext cx="8904941" cy="1314824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Areas of Unique Need</a:t>
            </a:r>
            <a:br>
              <a:rPr lang="en-US" sz="3600" b="1" dirty="0" smtClean="0"/>
            </a:br>
            <a:r>
              <a:rPr lang="en-US" sz="2200" b="1" dirty="0" smtClean="0"/>
              <a:t>Includes responding to: state and federal mandates, changing student demographics, and social/emotional and health needs</a:t>
            </a:r>
            <a:endParaRPr lang="en-US" sz="2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471" y="1583765"/>
            <a:ext cx="8904941" cy="5035176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Central office -.5 clerical support 			$14,611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Transition room tutor (27.5/</a:t>
            </a:r>
            <a:r>
              <a:rPr lang="en-US" sz="3200" b="1" dirty="0" err="1" smtClean="0"/>
              <a:t>wk</a:t>
            </a:r>
            <a:r>
              <a:rPr lang="en-US" sz="3200" b="1" dirty="0" smtClean="0"/>
              <a:t>) 		    	$27,723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HS health aide increase (+ 5hrs/</a:t>
            </a:r>
            <a:r>
              <a:rPr lang="en-US" sz="3200" b="1" dirty="0" err="1" smtClean="0"/>
              <a:t>wk</a:t>
            </a:r>
            <a:r>
              <a:rPr lang="en-US" sz="3200" b="1" dirty="0" smtClean="0"/>
              <a:t>)        $3,058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Algebra II support – teacher stipends     $2,400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clerical support  					       $3,000	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3200" b="1" dirty="0" smtClean="0"/>
              <a:t>	</a:t>
            </a:r>
          </a:p>
          <a:p>
            <a:pPr>
              <a:lnSpc>
                <a:spcPct val="50000"/>
              </a:lnSpc>
            </a:pPr>
            <a:r>
              <a:rPr lang="en-US" sz="3200" b="1" dirty="0" smtClean="0"/>
              <a:t>Title IX  dance team coaches				  $3,108</a:t>
            </a:r>
          </a:p>
          <a:p>
            <a:pPr>
              <a:lnSpc>
                <a:spcPct val="50000"/>
              </a:lnSpc>
            </a:pPr>
            <a:endParaRPr lang="en-US" sz="3200" b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sz="3200" b="1" u="sng" dirty="0" smtClean="0"/>
              <a:t>Total in Unique Need category		$53,900</a:t>
            </a:r>
          </a:p>
        </p:txBody>
      </p:sp>
    </p:spTree>
    <p:extLst>
      <p:ext uri="{BB962C8B-B14F-4D97-AF65-F5344CB8AC3E}">
        <p14:creationId xmlns:p14="http://schemas.microsoft.com/office/powerpoint/2010/main" val="2755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42650"/>
            <a:ext cx="8839199" cy="1008130"/>
          </a:xfrm>
          <a:ln w="3810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WHAT IS A “NEEDS - BASED” BUDGET?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8344"/>
            <a:ext cx="9144000" cy="5619656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A proposal from the administration to the SC that reflects needs and priorities as identified by Principals, Directors, and Central Office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One that includes costs that are known or projected based upon current information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One that results from enrollment increases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b="1" dirty="0" smtClean="0"/>
              <a:t> new or emerging needs </a:t>
            </a:r>
            <a:r>
              <a:rPr lang="en-US" b="1" dirty="0" smtClean="0">
                <a:solidFill>
                  <a:srgbClr val="FF0000"/>
                </a:solidFill>
              </a:rPr>
              <a:t>or</a:t>
            </a:r>
            <a:r>
              <a:rPr lang="en-US" b="1" dirty="0" smtClean="0"/>
              <a:t> a backlog of needs  reflecting prior cuts or underfunding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The beginning of the conversation</a:t>
            </a:r>
          </a:p>
          <a:p>
            <a:pPr>
              <a:lnSpc>
                <a:spcPct val="120000"/>
              </a:lnSpc>
            </a:pPr>
            <a:endParaRPr lang="en-US" b="1" dirty="0" smtClean="0"/>
          </a:p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4" name="5-Point Star 3"/>
          <p:cNvSpPr/>
          <p:nvPr/>
        </p:nvSpPr>
        <p:spPr>
          <a:xfrm>
            <a:off x="7455647" y="5976470"/>
            <a:ext cx="627529" cy="56776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7" y="116981"/>
            <a:ext cx="8919883" cy="1496666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Initiatives to Enhance Programs</a:t>
            </a:r>
            <a:br>
              <a:rPr lang="en-US" b="1" dirty="0"/>
            </a:br>
            <a:r>
              <a:rPr lang="en-US" sz="2200" b="1" dirty="0"/>
              <a:t>These </a:t>
            </a:r>
            <a:r>
              <a:rPr lang="en-US" sz="2200" b="1" dirty="0" smtClean="0"/>
              <a:t>resources are needed </a:t>
            </a:r>
            <a:r>
              <a:rPr lang="en-US" sz="2200" b="1" dirty="0"/>
              <a:t>to incorporate pilot programs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and </a:t>
            </a:r>
            <a:r>
              <a:rPr lang="en-US" sz="2200" b="1" dirty="0"/>
              <a:t>to </a:t>
            </a:r>
            <a:r>
              <a:rPr lang="en-US" sz="2200" b="1" dirty="0" smtClean="0"/>
              <a:t>provide better support for </a:t>
            </a:r>
            <a:r>
              <a:rPr lang="en-US" sz="2200" b="1" dirty="0"/>
              <a:t>existing </a:t>
            </a:r>
            <a:r>
              <a:rPr lang="en-US" sz="2200" b="1" dirty="0" smtClean="0"/>
              <a:t>programs and facilities.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628588"/>
            <a:ext cx="8919883" cy="5229412"/>
          </a:xfrm>
          <a:ln w="38100" cmpd="sng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b="1" dirty="0" smtClean="0"/>
              <a:t>HS Global Citizenship Program</a:t>
            </a:r>
          </a:p>
          <a:p>
            <a:pPr marL="0" indent="0">
              <a:buNone/>
            </a:pPr>
            <a:r>
              <a:rPr lang="en-US" sz="9600" b="1" dirty="0" smtClean="0"/>
              <a:t>	leader and advisor stipends (prior HEF funding)          $6,200</a:t>
            </a:r>
          </a:p>
          <a:p>
            <a:endParaRPr lang="en-US" sz="9600" b="1" dirty="0" smtClean="0"/>
          </a:p>
          <a:p>
            <a:r>
              <a:rPr lang="en-US" sz="9600" b="1" dirty="0" smtClean="0"/>
              <a:t>Freshman Advisory program</a:t>
            </a:r>
          </a:p>
          <a:p>
            <a:pPr marL="0" indent="0">
              <a:buNone/>
            </a:pPr>
            <a:r>
              <a:rPr lang="en-US" sz="9600" b="1" dirty="0" smtClean="0"/>
              <a:t>	teacher advisor stipends (prior volunteer)			    $7,585</a:t>
            </a:r>
          </a:p>
          <a:p>
            <a:endParaRPr lang="en-US" sz="9600" b="1" dirty="0" smtClean="0"/>
          </a:p>
          <a:p>
            <a:r>
              <a:rPr lang="en-US" sz="9600" b="1" dirty="0" smtClean="0"/>
              <a:t>HS Language Lab</a:t>
            </a:r>
          </a:p>
          <a:p>
            <a:pPr marL="0" indent="0">
              <a:buNone/>
            </a:pPr>
            <a:r>
              <a:rPr lang="en-US" sz="9600" b="1" dirty="0" smtClean="0"/>
              <a:t>	lab aide hours (+ 5 </a:t>
            </a:r>
            <a:r>
              <a:rPr lang="en-US" sz="9600" b="1" dirty="0" err="1" smtClean="0"/>
              <a:t>hrs</a:t>
            </a:r>
            <a:r>
              <a:rPr lang="en-US" sz="9600" b="1" dirty="0" smtClean="0"/>
              <a:t>/</a:t>
            </a:r>
            <a:r>
              <a:rPr lang="en-US" sz="9600" b="1" dirty="0" err="1" smtClean="0"/>
              <a:t>wk</a:t>
            </a:r>
            <a:r>
              <a:rPr lang="en-US" sz="9600" b="1" dirty="0" smtClean="0"/>
              <a:t>)							    $3,058</a:t>
            </a:r>
          </a:p>
          <a:p>
            <a:endParaRPr lang="en-US" sz="9600" b="1" dirty="0" smtClean="0"/>
          </a:p>
          <a:p>
            <a:r>
              <a:rPr lang="en-US" sz="9600" b="1" dirty="0" smtClean="0"/>
              <a:t>General equip., copier, maintenance</a:t>
            </a:r>
          </a:p>
          <a:p>
            <a:pPr marL="0" indent="0">
              <a:buNone/>
            </a:pPr>
            <a:r>
              <a:rPr lang="en-US" sz="9600" b="1" dirty="0"/>
              <a:t>	</a:t>
            </a:r>
            <a:r>
              <a:rPr lang="en-US" sz="9600" b="1" dirty="0" smtClean="0"/>
              <a:t>increased funding levels								  $27,000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9600" b="1" u="sng" dirty="0" smtClean="0"/>
              <a:t>Total in Enhanced Programs category = $43,843</a:t>
            </a:r>
          </a:p>
          <a:p>
            <a:pPr marL="0" indent="0">
              <a:buNone/>
            </a:pPr>
            <a:r>
              <a:rPr lang="en-US" sz="8000" b="1" dirty="0"/>
              <a:t>	</a:t>
            </a:r>
            <a:r>
              <a:rPr lang="en-US" sz="8000" b="1" dirty="0" smtClean="0"/>
              <a:t>		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973260"/>
              </p:ext>
            </p:extLst>
          </p:nvPr>
        </p:nvGraphicFramePr>
        <p:xfrm>
          <a:off x="0" y="0"/>
          <a:ext cx="9144000" cy="683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4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471" y="274638"/>
            <a:ext cx="8904941" cy="1147762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000" b="1" dirty="0" smtClean="0"/>
              <a:t>Justified Needs, but </a:t>
            </a:r>
            <a:r>
              <a:rPr lang="en-US" sz="4000" b="1" dirty="0" smtClean="0">
                <a:solidFill>
                  <a:srgbClr val="FF0000"/>
                </a:solidFill>
              </a:rPr>
              <a:t>NOT</a:t>
            </a:r>
            <a:r>
              <a:rPr lang="en-US" sz="4000" b="1" dirty="0" smtClean="0"/>
              <a:t> in Proposed Budget at this time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471" y="1498600"/>
            <a:ext cx="4361329" cy="5239870"/>
          </a:xfrm>
          <a:ln w="28575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Restoration of 2.25 MS and elem. adjustment counselors </a:t>
            </a:r>
            <a:r>
              <a:rPr lang="en-US" sz="2400" b="1" dirty="0" smtClean="0"/>
              <a:t>($142,768)</a:t>
            </a:r>
          </a:p>
          <a:p>
            <a:pPr marL="0" indent="0">
              <a:lnSpc>
                <a:spcPct val="7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1.0 elem. teacher to mitigate large class sizes </a:t>
            </a:r>
            <a:r>
              <a:rPr lang="en-US" sz="2400" b="1" dirty="0" smtClean="0"/>
              <a:t>($53,806)</a:t>
            </a:r>
          </a:p>
          <a:p>
            <a:pPr>
              <a:lnSpc>
                <a:spcPct val="70000"/>
              </a:lnSpc>
            </a:pP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aide/</a:t>
            </a:r>
            <a:r>
              <a:rPr lang="en-US" b="1" dirty="0" err="1" smtClean="0"/>
              <a:t>para</a:t>
            </a:r>
            <a:r>
              <a:rPr lang="en-US" b="1" dirty="0" smtClean="0"/>
              <a:t> </a:t>
            </a:r>
            <a:r>
              <a:rPr lang="en-US" b="1" dirty="0" err="1" smtClean="0"/>
              <a:t>hrs</a:t>
            </a:r>
            <a:r>
              <a:rPr lang="en-US" b="1" dirty="0" smtClean="0"/>
              <a:t> </a:t>
            </a:r>
            <a:r>
              <a:rPr lang="en-US" sz="2400" b="1" dirty="0" smtClean="0"/>
              <a:t>(each 7.5/</a:t>
            </a:r>
            <a:r>
              <a:rPr lang="en-US" sz="2400" b="1" dirty="0" err="1" smtClean="0"/>
              <a:t>wk</a:t>
            </a:r>
            <a:r>
              <a:rPr lang="en-US" b="1" dirty="0" smtClean="0"/>
              <a:t>): HS health room and lang. lab </a:t>
            </a:r>
            <a:r>
              <a:rPr lang="en-US" sz="2400" b="1" dirty="0" smtClean="0"/>
              <a:t>($4,587)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98599"/>
            <a:ext cx="4391212" cy="5239871"/>
          </a:xfrm>
          <a:ln w="28575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300"/>
              </a:spcAft>
            </a:pPr>
            <a:r>
              <a:rPr lang="en-US" b="1" dirty="0" smtClean="0"/>
              <a:t>0.6 elementary reading evaluator (</a:t>
            </a:r>
            <a:r>
              <a:rPr lang="en-US" sz="2400" b="1" dirty="0" smtClean="0"/>
              <a:t>$51,748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50000"/>
              </a:lnSpc>
              <a:spcAft>
                <a:spcPts val="300"/>
              </a:spcAft>
              <a:buNone/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Additional tutor hours </a:t>
            </a:r>
            <a:r>
              <a:rPr lang="en-US" sz="2400" b="1" dirty="0" smtClean="0"/>
              <a:t>(7.5/</a:t>
            </a:r>
            <a:r>
              <a:rPr lang="en-US" sz="2400" b="1" dirty="0" err="1" smtClean="0"/>
              <a:t>wk</a:t>
            </a:r>
            <a:r>
              <a:rPr lang="en-US" b="1" dirty="0" smtClean="0"/>
              <a:t>) for transitional room program  (</a:t>
            </a:r>
            <a:r>
              <a:rPr lang="en-US" sz="2400" b="1" dirty="0" smtClean="0"/>
              <a:t>$5,545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5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dirty="0" smtClean="0"/>
              <a:t>ext, instruct. materials, equip., </a:t>
            </a:r>
            <a:r>
              <a:rPr lang="en-US" b="1" dirty="0" err="1" smtClean="0"/>
              <a:t>mainten</a:t>
            </a:r>
            <a:r>
              <a:rPr lang="en-US" b="1" dirty="0" smtClean="0"/>
              <a:t>. projects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/>
              <a:t>	(</a:t>
            </a:r>
            <a:r>
              <a:rPr lang="en-US" sz="2400" b="1" dirty="0" smtClean="0"/>
              <a:t>$100K estimate</a:t>
            </a:r>
            <a:r>
              <a:rPr lang="en-US" b="1" dirty="0" smtClean="0"/>
              <a:t>)</a:t>
            </a:r>
            <a:endParaRPr lang="en-US" b="1" dirty="0"/>
          </a:p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en-US" b="1" u="sng" dirty="0" smtClean="0"/>
              <a:t>Total: requests not included</a:t>
            </a:r>
            <a:r>
              <a:rPr lang="en-US" b="1" dirty="0" smtClean="0"/>
              <a:t>   (</a:t>
            </a:r>
            <a:r>
              <a:rPr lang="en-US" sz="2400" b="1" dirty="0" smtClean="0"/>
              <a:t>$358,484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9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170811"/>
              </p:ext>
            </p:extLst>
          </p:nvPr>
        </p:nvGraphicFramePr>
        <p:xfrm>
          <a:off x="353568" y="402336"/>
          <a:ext cx="8375904" cy="5913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7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12911"/>
              </p:ext>
            </p:extLst>
          </p:nvPr>
        </p:nvGraphicFramePr>
        <p:xfrm>
          <a:off x="136526" y="176213"/>
          <a:ext cx="8874456" cy="660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Document" r:id="rId5" imgW="9144000" imgH="6781800" progId="Word.Document.12">
                  <p:embed/>
                </p:oleObj>
              </mc:Choice>
              <mc:Fallback>
                <p:oleObj name="Document" r:id="rId5" imgW="9144000" imgH="678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526" y="176213"/>
                        <a:ext cx="8874456" cy="6607175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9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SPECIAL EDUCATION ENROLLMENT</a:t>
            </a:r>
            <a:br>
              <a:rPr lang="en-US" b="1" dirty="0" smtClean="0"/>
            </a:br>
            <a:r>
              <a:rPr lang="en-US" b="1" dirty="0" smtClean="0"/>
              <a:t>January 2013 “Snapshot”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/>
              <a:t>By Level (</a:t>
            </a:r>
            <a:r>
              <a:rPr lang="en-US" sz="2000" u="sng" dirty="0" smtClean="0"/>
              <a:t>In + Out of District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Pre-K			  35 + 2 </a:t>
            </a:r>
          </a:p>
          <a:p>
            <a:pPr marL="0" indent="0">
              <a:buNone/>
            </a:pPr>
            <a:r>
              <a:rPr lang="en-US" b="1" dirty="0" smtClean="0"/>
              <a:t>Elem. K-5		211 + 16 + (1#)</a:t>
            </a:r>
          </a:p>
          <a:p>
            <a:pPr marL="0" indent="0">
              <a:buNone/>
            </a:pPr>
            <a:r>
              <a:rPr lang="en-US" b="1" dirty="0" smtClean="0"/>
              <a:t>MS 6-8			150 + 15 + (2#)</a:t>
            </a:r>
          </a:p>
          <a:p>
            <a:pPr marL="0" indent="0">
              <a:buNone/>
            </a:pPr>
            <a:r>
              <a:rPr lang="en-US" b="1" dirty="0" smtClean="0"/>
              <a:t>HS 9-12+		152 + 29 + (3#)</a:t>
            </a:r>
            <a:endParaRPr lang="en-US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TOTALS		</a:t>
            </a:r>
            <a:r>
              <a:rPr lang="en-US" sz="2800" b="1" dirty="0" smtClean="0">
                <a:solidFill>
                  <a:srgbClr val="FF0000"/>
                </a:solidFill>
              </a:rPr>
              <a:t>548</a:t>
            </a:r>
            <a:r>
              <a:rPr lang="en-US" sz="2800" b="1" dirty="0" smtClean="0"/>
              <a:t> + 62 + (6#)</a:t>
            </a:r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pPr marL="0" indent="0" algn="ctr">
              <a:buNone/>
            </a:pPr>
            <a:r>
              <a:rPr lang="en-US" sz="3000" b="1" dirty="0" smtClean="0"/>
              <a:t>610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#     NON-SPED PRIVATE SCHOOL, BUT SERVICE      ELIGIBLE</a:t>
            </a:r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By Building</a:t>
            </a:r>
            <a:endParaRPr lang="en-US" sz="28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 w="38100" cmpd="sng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EAST		 60  K-5 + 35 PK</a:t>
            </a:r>
          </a:p>
          <a:p>
            <a:pPr marL="0" indent="0">
              <a:buNone/>
            </a:pPr>
            <a:r>
              <a:rPr lang="en-US" b="1" dirty="0" smtClean="0"/>
              <a:t>FOSTER	 55   K-5</a:t>
            </a:r>
          </a:p>
          <a:p>
            <a:pPr marL="0" indent="0">
              <a:buNone/>
            </a:pPr>
            <a:r>
              <a:rPr lang="en-US" b="1" dirty="0" smtClean="0"/>
              <a:t>PRS		 54   K-5</a:t>
            </a:r>
          </a:p>
          <a:p>
            <a:pPr marL="0" indent="0">
              <a:buNone/>
            </a:pPr>
            <a:r>
              <a:rPr lang="en-US" b="1" dirty="0" smtClean="0"/>
              <a:t>SOUTH		 42   K-5</a:t>
            </a:r>
          </a:p>
          <a:p>
            <a:pPr marL="0" indent="0">
              <a:buNone/>
            </a:pPr>
            <a:r>
              <a:rPr lang="en-US" b="1" dirty="0" smtClean="0"/>
              <a:t>MS			</a:t>
            </a:r>
            <a:r>
              <a:rPr lang="en-US" b="1" smtClean="0"/>
              <a:t>150   6</a:t>
            </a:r>
            <a:r>
              <a:rPr lang="en-US" b="1" dirty="0" smtClean="0"/>
              <a:t>-8</a:t>
            </a:r>
          </a:p>
          <a:p>
            <a:pPr marL="0" indent="0">
              <a:buNone/>
            </a:pPr>
            <a:r>
              <a:rPr lang="en-US" b="1" dirty="0" smtClean="0"/>
              <a:t>HS			147+5  9-12+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800" b="1" dirty="0" smtClean="0"/>
              <a:t>TOTAL		</a:t>
            </a:r>
            <a:r>
              <a:rPr lang="en-US" sz="2800" b="1" dirty="0" smtClean="0">
                <a:solidFill>
                  <a:srgbClr val="FF0000"/>
                </a:solidFill>
              </a:rPr>
              <a:t> 548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117784"/>
              </p:ext>
            </p:extLst>
          </p:nvPr>
        </p:nvGraphicFramePr>
        <p:xfrm>
          <a:off x="171637" y="120128"/>
          <a:ext cx="8839343" cy="660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5" imgW="7366000" imgH="5854700" progId="Word.Document.12">
                  <p:embed/>
                </p:oleObj>
              </mc:Choice>
              <mc:Fallback>
                <p:oleObj name="Document" r:id="rId5" imgW="7366000" imgH="585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637" y="120128"/>
                        <a:ext cx="8839343" cy="6607019"/>
                      </a:xfrm>
                      <a:prstGeom prst="rect">
                        <a:avLst/>
                      </a:prstGeom>
                      <a:ln w="38100" cmpd="sng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49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07149"/>
          </a:xfrm>
          <a:ln w="38100" cmpd="sng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Out of District *Tuitions</a:t>
            </a:r>
            <a:br>
              <a:rPr lang="en-US" dirty="0" smtClean="0"/>
            </a:br>
            <a:r>
              <a:rPr lang="en-US" dirty="0" smtClean="0"/>
              <a:t>(2013-2014, projected for 64 students)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of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46339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Private Day Schools (12)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Private Residential Schools (11)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SEIS (Public) Residential (2)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Other Public Schools (5)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South Shore Educ. </a:t>
            </a:r>
            <a:r>
              <a:rPr lang="en-US" sz="2000" b="1" dirty="0" err="1" smtClean="0"/>
              <a:t>Collab</a:t>
            </a:r>
            <a:r>
              <a:rPr lang="en-US" sz="2000" b="1" dirty="0" smtClean="0"/>
              <a:t>. (26)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Other Local </a:t>
            </a:r>
            <a:r>
              <a:rPr lang="en-US" sz="2000" b="1" dirty="0" err="1" smtClean="0"/>
              <a:t>Collaboratives</a:t>
            </a:r>
            <a:r>
              <a:rPr lang="en-US" sz="2000" b="1" dirty="0" smtClean="0"/>
              <a:t> (10)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*Tuitions include known increases and projections for OSD requested </a:t>
            </a:r>
            <a:r>
              <a:rPr lang="en-US" sz="1600" b="1" dirty="0"/>
              <a:t>increases. Some tuitions are for year-round services.	</a:t>
            </a:r>
          </a:p>
          <a:p>
            <a:pPr marL="0" indent="0">
              <a:buNone/>
            </a:pPr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*Tuition Range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46340"/>
          </a:xfrm>
          <a:ln w="38100" cmpd="sng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$ 40,492		to		$ 106,000</a:t>
            </a:r>
          </a:p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$ 69,812		to		$ 213,570</a:t>
            </a:r>
            <a:endParaRPr lang="en-US" sz="8000" b="1" dirty="0"/>
          </a:p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Deducted from Chapter 70 </a:t>
            </a:r>
          </a:p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$ 32,270		to		$ 42,700 </a:t>
            </a:r>
          </a:p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$ 32,270		to		$ 56,120</a:t>
            </a:r>
            <a:endParaRPr lang="en-US" sz="8000" b="1" dirty="0"/>
          </a:p>
          <a:p>
            <a:pPr marL="0" lvl="1" indent="0">
              <a:lnSpc>
                <a:spcPct val="170000"/>
              </a:lnSpc>
              <a:spcBef>
                <a:spcPts val="480"/>
              </a:spcBef>
              <a:buNone/>
            </a:pPr>
            <a:r>
              <a:rPr lang="en-US" sz="8000" b="1" dirty="0" smtClean="0"/>
              <a:t>$ 29,750		to		$ 56,650</a:t>
            </a:r>
          </a:p>
          <a:p>
            <a:pPr marL="0" indent="0">
              <a:lnSpc>
                <a:spcPct val="170000"/>
              </a:lnSpc>
              <a:buNone/>
            </a:pPr>
            <a:endParaRPr lang="en-US" sz="4200" b="1" dirty="0" smtClean="0"/>
          </a:p>
          <a:p>
            <a:pPr marL="0" indent="0">
              <a:buNone/>
            </a:pPr>
            <a:r>
              <a:rPr lang="en-US" sz="6400" b="1" dirty="0" smtClean="0"/>
              <a:t>SEIS - Special Education in Institutional Settings(add’ services only)</a:t>
            </a:r>
          </a:p>
          <a:p>
            <a:pPr marL="0" indent="0">
              <a:buNone/>
            </a:pPr>
            <a:r>
              <a:rPr lang="en-US" sz="6400" b="1" dirty="0" smtClean="0"/>
              <a:t>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6400" b="1" dirty="0" smtClean="0"/>
              <a:t>OSD – Operational Services Division </a:t>
            </a:r>
          </a:p>
        </p:txBody>
      </p:sp>
    </p:spTree>
    <p:extLst>
      <p:ext uri="{BB962C8B-B14F-4D97-AF65-F5344CB8AC3E}">
        <p14:creationId xmlns:p14="http://schemas.microsoft.com/office/powerpoint/2010/main" val="63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706" y="134471"/>
            <a:ext cx="9069294" cy="926353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NEWER  $$$ MANDATES:  The “Heavy Hitters”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941" y="1225689"/>
            <a:ext cx="9069293" cy="56323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HB# 4307			  Background Checks:  FINGERPRINTING of EDUCATORS</a:t>
            </a:r>
          </a:p>
          <a:p>
            <a:r>
              <a:rPr lang="en-US" sz="2000" b="1" dirty="0" smtClean="0"/>
              <a:t>Sept ‘13 – </a:t>
            </a:r>
            <a:r>
              <a:rPr lang="fr-FR" sz="2000" b="1" dirty="0" smtClean="0"/>
              <a:t>’</a:t>
            </a:r>
            <a:r>
              <a:rPr lang="en-US" sz="2000" b="1" dirty="0" smtClean="0"/>
              <a:t>15		  </a:t>
            </a:r>
            <a:r>
              <a:rPr lang="en-US" sz="2000" b="1" dirty="0" smtClean="0">
                <a:solidFill>
                  <a:srgbClr val="FF0000"/>
                </a:solidFill>
              </a:rPr>
              <a:t>Recordkeeping and process costs ($35 -$55 per educator)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C.222 - Acts of 2012	  School Discipline:  ACCESS FOR EXCLUDED STUDENTS</a:t>
            </a:r>
          </a:p>
          <a:p>
            <a:r>
              <a:rPr lang="en-US" sz="2000" b="1" smtClean="0"/>
              <a:t>July  </a:t>
            </a:r>
            <a:r>
              <a:rPr lang="en-US" sz="2000" b="1" dirty="0" smtClean="0"/>
              <a:t>2014			  </a:t>
            </a:r>
            <a:r>
              <a:rPr lang="en-US" sz="2000" b="1" dirty="0" smtClean="0">
                <a:solidFill>
                  <a:srgbClr val="FF0000"/>
                </a:solidFill>
              </a:rPr>
              <a:t>Tutoring?, e- courses?, </a:t>
            </a:r>
            <a:r>
              <a:rPr lang="en-US" sz="2000" b="1" dirty="0" err="1" smtClean="0">
                <a:solidFill>
                  <a:srgbClr val="FF0000"/>
                </a:solidFill>
              </a:rPr>
              <a:t>OoD</a:t>
            </a:r>
            <a:r>
              <a:rPr lang="en-US" sz="2000" b="1" dirty="0" smtClean="0">
                <a:solidFill>
                  <a:srgbClr val="FF0000"/>
                </a:solidFill>
              </a:rPr>
              <a:t> placement?, alternative 					   		  programs? – Increased planning and support activities for 					  counselors and administrators </a:t>
            </a:r>
          </a:p>
          <a:p>
            <a:endParaRPr lang="en-US" sz="2000" b="1" dirty="0"/>
          </a:p>
          <a:p>
            <a:r>
              <a:rPr lang="en-US" sz="2000" b="1" dirty="0" smtClean="0"/>
              <a:t>PARCC ASSESSMENT	  Online Testing: SUCCESSOR TESTING TO MA MCAS</a:t>
            </a:r>
          </a:p>
          <a:p>
            <a:r>
              <a:rPr lang="en-US" sz="2000" b="1" dirty="0" smtClean="0"/>
              <a:t>Spring 2015			  </a:t>
            </a:r>
            <a:r>
              <a:rPr lang="en-US" sz="2000" b="1" dirty="0" smtClean="0">
                <a:solidFill>
                  <a:srgbClr val="FF0000"/>
                </a:solidFill>
              </a:rPr>
              <a:t>Costs of enhanced technology resources (computers,</a:t>
            </a:r>
          </a:p>
          <a:p>
            <a:r>
              <a:rPr lang="en-US" sz="2000" b="1" dirty="0" smtClean="0"/>
              <a:t> (initial testing)</a:t>
            </a:r>
            <a:r>
              <a:rPr lang="en-US" sz="2000" b="1" dirty="0" smtClean="0">
                <a:solidFill>
                  <a:srgbClr val="FF0000"/>
                </a:solidFill>
              </a:rPr>
              <a:t>		  Internet access, band width, headsets and microphones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DESE/RETELL			  Licensure Endorsements:   SEI TRAINING FOR TEACHERS 	</a:t>
            </a:r>
          </a:p>
          <a:p>
            <a:r>
              <a:rPr lang="en-US" sz="2000" b="1" dirty="0" smtClean="0"/>
              <a:t>thru 2016			  &amp; SUPERVISORS of ELL (English Language Learner) STUDENTS (staggered)			 </a:t>
            </a:r>
            <a:r>
              <a:rPr lang="en-US" sz="2000" b="1" dirty="0" smtClean="0">
                <a:solidFill>
                  <a:srgbClr val="FF0000"/>
                </a:solidFill>
              </a:rPr>
              <a:t> Costs </a:t>
            </a:r>
            <a:r>
              <a:rPr lang="en-US" sz="2000" b="1" dirty="0">
                <a:solidFill>
                  <a:srgbClr val="FF0000"/>
                </a:solidFill>
              </a:rPr>
              <a:t>related to mandated training and eligibility </a:t>
            </a:r>
            <a:r>
              <a:rPr lang="en-US" sz="2000" b="1" dirty="0" smtClean="0">
                <a:solidFill>
                  <a:srgbClr val="FF0000"/>
                </a:solidFill>
              </a:rPr>
              <a:t>changes</a:t>
            </a:r>
            <a:endParaRPr lang="en-US" sz="2000" b="1" dirty="0" smtClean="0"/>
          </a:p>
          <a:p>
            <a:r>
              <a:rPr lang="en-US" sz="2000" b="1" dirty="0" smtClean="0"/>
              <a:t> 	 		</a:t>
            </a:r>
            <a:endParaRPr lang="en-US" sz="2000" b="1" dirty="0"/>
          </a:p>
          <a:p>
            <a:r>
              <a:rPr lang="en-US" sz="2000" b="1" dirty="0" smtClean="0">
                <a:solidFill>
                  <a:schemeClr val="accent6"/>
                </a:solidFill>
              </a:rPr>
              <a:t>	Other Potential Costs:  Title IX Compliance, Coordinated Program Review 	Compliance, Additional school security measures, etc.  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88" y="94570"/>
            <a:ext cx="8934824" cy="861665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STRATEGIES FOR SAVINGS AND EFFICIENCIES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" y="823119"/>
            <a:ext cx="3750141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Strategy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588" y="1651933"/>
            <a:ext cx="3645647" cy="5049013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Lease </a:t>
            </a:r>
            <a:r>
              <a:rPr lang="en-US" b="1" dirty="0" err="1" smtClean="0"/>
              <a:t>vs</a:t>
            </a:r>
            <a:r>
              <a:rPr lang="en-US" b="1" dirty="0" smtClean="0"/>
              <a:t> purchase of copiers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Electronic school to home communication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Recycling and composting efforts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Direct deposit and “paperless payroll”</a:t>
            </a:r>
          </a:p>
          <a:p>
            <a:pPr marL="347472" indent="-347472">
              <a:lnSpc>
                <a:spcPct val="80000"/>
              </a:lnSpc>
              <a:buNone/>
            </a:pPr>
            <a:r>
              <a:rPr lang="en-US" b="1" dirty="0"/>
              <a:t>	</a:t>
            </a:r>
            <a:r>
              <a:rPr lang="en-US" b="1" dirty="0" smtClean="0"/>
              <a:t>initiatives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Revised ordering protocols (school-based)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Standardizing </a:t>
            </a:r>
            <a:r>
              <a:rPr lang="en-US" b="1" dirty="0" err="1" smtClean="0"/>
              <a:t>para</a:t>
            </a:r>
            <a:r>
              <a:rPr lang="en-US" b="1" dirty="0" smtClean="0"/>
              <a:t> services across schools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Energy reduction and management projects</a:t>
            </a:r>
          </a:p>
          <a:p>
            <a:pPr marL="347472" indent="-347472"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34119" y="823119"/>
            <a:ext cx="4665942" cy="639762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dirty="0" smtClean="0">
                <a:solidFill>
                  <a:srgbClr val="008000"/>
                </a:solidFill>
              </a:rPr>
              <a:t>Impact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50235" y="1651934"/>
            <a:ext cx="5289177" cy="5049012"/>
          </a:xfrm>
          <a:ln w="38100" cmpd="sng"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Savings in maintenance costs, less “down” time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Savings in paper, production and distribution of paper copy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Reduction in disposal costs and some revenue production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Better use of personnel, printing savings, more accurate reporting and recording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Reduced potential for overstocking, better inventory control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Savings in </a:t>
            </a:r>
            <a:r>
              <a:rPr lang="en-US" b="1" dirty="0" err="1" smtClean="0"/>
              <a:t>para</a:t>
            </a:r>
            <a:r>
              <a:rPr lang="en-US" b="1" dirty="0" smtClean="0"/>
              <a:t> hours/$ in regular education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Energy/$ savings in capital and in operating budgets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0" indent="0"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4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14705"/>
            <a:ext cx="9144000" cy="707270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70000"/>
              </a:lnSpc>
            </a:pPr>
            <a:endParaRPr lang="en-US" sz="3200" b="1" dirty="0" smtClean="0"/>
          </a:p>
          <a:p>
            <a:pPr algn="ctr">
              <a:lnSpc>
                <a:spcPct val="60000"/>
              </a:lnSpc>
            </a:pPr>
            <a:r>
              <a:rPr lang="en-US" sz="3600" b="1" dirty="0" smtClean="0"/>
              <a:t>STEPS IN THE BUDGET PROCESS</a:t>
            </a:r>
            <a:r>
              <a:rPr lang="en-US" sz="2400" b="1" dirty="0" smtClean="0"/>
              <a:t>	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School Committee Planning Session – September 2012</a:t>
            </a:r>
            <a:endParaRPr lang="en-US" sz="2400" b="1" dirty="0">
              <a:solidFill>
                <a:srgbClr val="008000"/>
              </a:solidFill>
            </a:endParaRP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Adoption of budget guidelines and assumptions by SC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/>
              <a:t>Solicitation of input from staff (needs and challenges)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/>
              <a:t>Review of challenges (backlog of unmet needs, student and family needs, unfunded mandates, etc. 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/>
              <a:t>Review of staff requests (principals and directors)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/>
              <a:t>Prioritizing of requests and development of initial budget by admin.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400" b="1" dirty="0" smtClean="0"/>
              <a:t>Refinement of administrator-proposed budget as additional information emerges (ongoing throughout the process)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School Committee review, comments, and initial priorities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8000"/>
                </a:solidFill>
              </a:rPr>
              <a:t>SC Adoption of its budgets following Public Hearing 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Selectmen and Ad Com Recommendation on School Budgets to TM</a:t>
            </a: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Town Meeting Action on all Town Budgets  </a:t>
            </a:r>
          </a:p>
          <a:p>
            <a:pPr>
              <a:lnSpc>
                <a:spcPct val="50000"/>
              </a:lnSpc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862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588" y="94570"/>
            <a:ext cx="8934824" cy="861665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STRATEGIES FOR SAVINGS AND EFFICIENCIES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" y="823119"/>
            <a:ext cx="3750141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Strategy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4588" y="1651933"/>
            <a:ext cx="3645647" cy="5049013"/>
          </a:xfrm>
          <a:ln w="38100" cmpd="sng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Develop. of new ways to provide FAPE in- district such as thru new cohort groups, transition services etc.</a:t>
            </a:r>
            <a:endParaRPr lang="en-US" b="1" dirty="0"/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Review of contracts for specialized services to negotiate better rates for special education services</a:t>
            </a:r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“Cross training” of C.O. clerical staff</a:t>
            </a:r>
          </a:p>
          <a:p>
            <a:pPr marL="347472" indent="-347472">
              <a:lnSpc>
                <a:spcPct val="80000"/>
              </a:lnSpc>
            </a:pPr>
            <a:endParaRPr lang="en-US" b="1" dirty="0" smtClean="0"/>
          </a:p>
          <a:p>
            <a:pPr marL="347472" indent="-347472">
              <a:lnSpc>
                <a:spcPct val="80000"/>
              </a:lnSpc>
            </a:pPr>
            <a:r>
              <a:rPr lang="en-US" b="1" dirty="0" smtClean="0"/>
              <a:t>Minimizing hiring of substitutes for support roles, where possible</a:t>
            </a:r>
          </a:p>
          <a:p>
            <a:pPr marL="347472" indent="-347472"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34119" y="823119"/>
            <a:ext cx="4665942" cy="639762"/>
          </a:xfrm>
        </p:spPr>
        <p:txBody>
          <a:bodyPr/>
          <a:lstStyle/>
          <a:p>
            <a:r>
              <a:rPr lang="en-US" dirty="0" smtClean="0"/>
              <a:t>			</a:t>
            </a:r>
            <a:r>
              <a:rPr lang="en-US" dirty="0" smtClean="0">
                <a:solidFill>
                  <a:srgbClr val="008000"/>
                </a:solidFill>
              </a:rPr>
              <a:t>Impact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750235" y="1651934"/>
            <a:ext cx="5289177" cy="5049012"/>
          </a:xfrm>
          <a:ln w="38100" cmpd="sng">
            <a:solidFill>
              <a:srgbClr val="FF0000"/>
            </a:solidFill>
          </a:ln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/>
              <a:t>Cost savings and children served in least restrictive settings (ex.” in-district” intensive K and PK programs and return of </a:t>
            </a:r>
            <a:r>
              <a:rPr lang="en-US" b="1" dirty="0" err="1" smtClean="0"/>
              <a:t>OoD</a:t>
            </a:r>
            <a:r>
              <a:rPr lang="en-US" b="1" dirty="0" smtClean="0"/>
              <a:t> students to HPS) 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Cost savings and improved service quality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marL="0" indent="0">
              <a:lnSpc>
                <a:spcPct val="80000"/>
              </a:lnSpc>
              <a:buNone/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Better management of resources to meet new demands and consistent coverage during times of absence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Cost savings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24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7234"/>
            <a:ext cx="9144000" cy="55923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Combined Budgets $</a:t>
            </a:r>
            <a:r>
              <a:rPr lang="en-US" sz="2800" b="1" dirty="0" smtClean="0"/>
              <a:t>42,165,427</a:t>
            </a:r>
            <a:r>
              <a:rPr lang="en-US" sz="2800" b="1" dirty="0"/>
              <a:t>	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( + </a:t>
            </a:r>
            <a:r>
              <a:rPr lang="en-US" sz="2800" b="1" dirty="0" smtClean="0">
                <a:solidFill>
                  <a:srgbClr val="3366FF"/>
                </a:solidFill>
              </a:rPr>
              <a:t>3.94%  </a:t>
            </a:r>
            <a:r>
              <a:rPr lang="en-US" sz="2800" b="1" dirty="0">
                <a:solidFill>
                  <a:srgbClr val="3366FF"/>
                </a:solidFill>
              </a:rPr>
              <a:t>from FY </a:t>
            </a:r>
            <a:r>
              <a:rPr lang="fr-FR" sz="2800" b="1" dirty="0" smtClean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3200" b="1" dirty="0" smtClean="0"/>
              <a:t>Regular </a:t>
            </a:r>
            <a:r>
              <a:rPr lang="en-US" sz="3200" b="1" dirty="0"/>
              <a:t>Education	 </a:t>
            </a:r>
            <a:r>
              <a:rPr lang="en-US" sz="3200" b="1" dirty="0" smtClean="0"/>
              <a:t>   $31,617,021</a:t>
            </a:r>
            <a:r>
              <a:rPr lang="en-US" sz="3200" b="1" dirty="0"/>
              <a:t>	</a:t>
            </a:r>
            <a:r>
              <a:rPr lang="en-US" sz="2800" b="1" dirty="0" smtClean="0"/>
              <a:t>     </a:t>
            </a:r>
          </a:p>
          <a:p>
            <a:pPr>
              <a:spcAft>
                <a:spcPts val="300"/>
              </a:spcAft>
            </a:pPr>
            <a:r>
              <a:rPr lang="en-US" sz="2800" b="1" dirty="0" smtClean="0"/>
              <a:t>					</a:t>
            </a:r>
            <a:r>
              <a:rPr lang="en-US" sz="2800" b="1" dirty="0" smtClean="0">
                <a:solidFill>
                  <a:srgbClr val="3366FF"/>
                </a:solidFill>
              </a:rPr>
              <a:t>( +5.66% </a:t>
            </a:r>
            <a:r>
              <a:rPr lang="en-US" sz="2800" b="1" dirty="0">
                <a:solidFill>
                  <a:srgbClr val="3366FF"/>
                </a:solidFill>
              </a:rPr>
              <a:t>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b="1" dirty="0">
              <a:solidFill>
                <a:srgbClr val="3366FF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Special </a:t>
            </a:r>
            <a:r>
              <a:rPr lang="en-US" sz="3200" b="1" dirty="0"/>
              <a:t>Education	</a:t>
            </a:r>
            <a:r>
              <a:rPr lang="en-US" sz="3200" b="1" dirty="0" smtClean="0"/>
              <a:t>	$10,410,115</a:t>
            </a:r>
            <a:r>
              <a:rPr lang="en-US" sz="2800" b="1" dirty="0"/>
              <a:t>		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					( - .84% </a:t>
            </a:r>
            <a:r>
              <a:rPr lang="en-US" sz="2800" b="1" dirty="0">
                <a:solidFill>
                  <a:srgbClr val="3366FF"/>
                </a:solidFill>
              </a:rPr>
              <a:t>% 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/>
              <a:t> Vocational </a:t>
            </a:r>
            <a:r>
              <a:rPr lang="en-US" sz="3200" b="1" dirty="0"/>
              <a:t>Education	</a:t>
            </a:r>
            <a:r>
              <a:rPr lang="en-US" sz="3200" b="1" dirty="0" smtClean="0"/>
              <a:t> $138,292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					( - 4.96 </a:t>
            </a:r>
            <a:r>
              <a:rPr lang="en-US" sz="2800" b="1" dirty="0">
                <a:solidFill>
                  <a:srgbClr val="3366FF"/>
                </a:solidFill>
              </a:rPr>
              <a:t>% from FY </a:t>
            </a:r>
            <a:r>
              <a:rPr lang="fr-FR" sz="2800" b="1" dirty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>
              <a:solidFill>
                <a:srgbClr val="3366FF"/>
              </a:solidFill>
            </a:endParaRPr>
          </a:p>
          <a:p>
            <a:pPr algn="ctr"/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254"/>
            <a:ext cx="9144000" cy="10869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2014 ADMINISTRATION - PROPOSED BUDGET </a:t>
            </a:r>
            <a:endParaRPr lang="en-US" sz="3200" b="1" dirty="0"/>
          </a:p>
          <a:p>
            <a:pPr algn="ctr"/>
            <a:r>
              <a:rPr lang="en-US" sz="3200" b="1" dirty="0" smtClean="0"/>
              <a:t> “AT A GLANCE</a:t>
            </a:r>
            <a:r>
              <a:rPr lang="en-US" sz="2800" b="1" dirty="0" smtClean="0"/>
              <a:t>”		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>
            <a:off x="6529294" y="2629647"/>
            <a:ext cx="2151530" cy="18228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February 11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Revision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 - $59,289)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2353" y="1247234"/>
            <a:ext cx="896471" cy="8964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9" y="119529"/>
            <a:ext cx="8875059" cy="1256481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FY 14 SCHOOL CAPITAL REQUEST</a:t>
            </a:r>
            <a:br>
              <a:rPr lang="en-US" dirty="0" smtClean="0"/>
            </a:br>
            <a:r>
              <a:rPr lang="en-US" dirty="0" smtClean="0"/>
              <a:t>(work in progress)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29" y="1596241"/>
            <a:ext cx="8875059" cy="5138271"/>
          </a:xfrm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	Capital Outlay Request – School Needs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	January 9, 2013		   $1,267,074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	Redistributed and Reduced – School Committee Meeting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/>
              <a:t>	January 24					$790,334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	Further Redistributed/Refined/Reduced –Long Range 	Planning Sub Committee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/>
              <a:t>	January 30					$660,734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/>
              <a:t>Capital Outlay Meeting – Second review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/>
              <a:t>	February 6		</a:t>
            </a:r>
            <a:r>
              <a:rPr lang="en-US" b="1" dirty="0"/>
              <a:t> </a:t>
            </a:r>
            <a:r>
              <a:rPr lang="en-US" b="1" dirty="0" smtClean="0"/>
              <a:t> 		   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$110,000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??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9" y="104589"/>
            <a:ext cx="8860117" cy="663388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14300"/>
            <a:ext cx="8966200" cy="851932"/>
          </a:xfrm>
          <a:ln w="57150" cmpd="sng"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NEXT STEPS in S.C.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990600"/>
            <a:ext cx="8966200" cy="5778500"/>
          </a:xfrm>
          <a:ln w="28575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/>
              <a:t>School Committee adoption of its budgets operating and capital (</a:t>
            </a:r>
            <a:r>
              <a:rPr lang="en-US" b="1" dirty="0"/>
              <a:t>F</a:t>
            </a:r>
            <a:r>
              <a:rPr lang="en-US" b="1" dirty="0" smtClean="0"/>
              <a:t>ebruary 25)</a:t>
            </a:r>
          </a:p>
          <a:p>
            <a:r>
              <a:rPr lang="en-US" b="1" dirty="0" smtClean="0"/>
              <a:t>Education Subcommittee recommends School Budget to Ad Com (February 26)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AdCom</a:t>
            </a:r>
            <a:r>
              <a:rPr lang="en-US" b="1" dirty="0" smtClean="0"/>
              <a:t> vote on budgets  to be recommended to Town </a:t>
            </a:r>
            <a:r>
              <a:rPr lang="en-US" b="1" dirty="0"/>
              <a:t>Meeting </a:t>
            </a:r>
            <a:r>
              <a:rPr lang="en-US" b="1" dirty="0" smtClean="0"/>
              <a:t>(February 28) </a:t>
            </a:r>
          </a:p>
          <a:p>
            <a:r>
              <a:rPr lang="en-US" b="1" dirty="0" smtClean="0"/>
              <a:t>Selectmen vote on budget to be recommended to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Town Meeting (TBD)</a:t>
            </a:r>
          </a:p>
          <a:p>
            <a:r>
              <a:rPr lang="en-US" b="1" dirty="0" smtClean="0"/>
              <a:t>Town Meeting vote on Article 6 -Town Budgets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(April 22)							YEAH!!!!!!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71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76767"/>
              </p:ext>
            </p:extLst>
          </p:nvPr>
        </p:nvGraphicFramePr>
        <p:xfrm>
          <a:off x="457198" y="457196"/>
          <a:ext cx="8229603" cy="6019803"/>
        </p:xfrm>
        <a:graphic>
          <a:graphicData uri="http://schemas.openxmlformats.org/drawingml/2006/table">
            <a:tbl>
              <a:tblPr/>
              <a:tblGrid>
                <a:gridCol w="899647"/>
                <a:gridCol w="1799294"/>
                <a:gridCol w="1051395"/>
                <a:gridCol w="1051395"/>
                <a:gridCol w="943003"/>
                <a:gridCol w="967392"/>
                <a:gridCol w="910486"/>
                <a:gridCol w="606991"/>
              </a:tblGrid>
              <a:tr h="20545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Original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Adjusted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Adjustment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effectLst/>
                          <a:latin typeface="Arial"/>
                        </a:rPr>
                        <a:t>Budget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ACCOUNT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ACCOUNT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2012-2013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dbl" strike="noStrike">
                          <a:effectLst/>
                          <a:latin typeface="Arial"/>
                        </a:rPr>
                        <a:t>2013-2014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effectLst/>
                          <a:latin typeface="Arial"/>
                        </a:rPr>
                        <a:t>31-Jan-13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effectLst/>
                          <a:latin typeface="Arial"/>
                        </a:rPr>
                        <a:t>24-Jan-14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effectLst/>
                          <a:latin typeface="Arial"/>
                        </a:rPr>
                        <a:t>(Decrease)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sng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sng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Genev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School Committee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$45,850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$46,850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$46,850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$846,853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$867,955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$867,955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$21,102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Principals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$1,760,477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$1,965,454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$1,965,454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$204,977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Teaching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$18,645,917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$19,751,827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-$255,599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$19,496,228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$850,311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2350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Professional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$185,100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$187,000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2400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Textbooks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$237,137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$264,066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$264,066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$26,929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2410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Instructional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$11,500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$22,700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$22,700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$11,200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2450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Instructional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$585,947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$672,780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$672,780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$86,833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2500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Library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$537,159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$630,498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-$32,171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$598,327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$61,168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2700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Counseling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$876,234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$952,457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$952,457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$76,223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2800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Psychological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$329,464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$339,448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$339,448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3200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Health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$477,485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$492,100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$492,100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$14,615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3300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$1,236,613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$1,286,998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$1,286,998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$50,384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3510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Athletics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$595,919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$595,890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-$1,833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$594,057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($1,862)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3520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Other Student 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$94,706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$103,041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$103,041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$8,335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Custodial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$1,329,369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$1,417,918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$1,417,918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$88,549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Heating of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$458,369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$392,002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$31,704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$423,706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($34,663)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4130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$732,145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$749,943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-$25,610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$724,333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($7,812)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4210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Maintenance of Grounds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$13,478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$27,108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$27,108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$13,630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4220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Plant Maintenance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$718,640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$751,126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$751,126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$32,487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4230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Repairs of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$107,370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$106,053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$106,053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($1,317)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5100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Employee Retirement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$75,792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$29,231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$32,350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$61,581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($14,211)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7000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Non-Instructional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538DD5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Allowance for increases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$21,671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$215,736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$215,736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$194,065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Total Regular Education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$29,923,194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$31,868,180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-$251,159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$31,617,021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$1,693,826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538DD5"/>
                          </a:solidFill>
                          <a:effectLst/>
                          <a:latin typeface="Arial"/>
                        </a:rPr>
                        <a:t>5.66%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2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94819"/>
              </p:ext>
            </p:extLst>
          </p:nvPr>
        </p:nvGraphicFramePr>
        <p:xfrm>
          <a:off x="533400" y="609600"/>
          <a:ext cx="79248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4" imgW="9629871" imgH="4362397" progId="Excel.Sheet.8">
                  <p:embed/>
                </p:oleObj>
              </mc:Choice>
              <mc:Fallback>
                <p:oleObj name="Worksheet" r:id="rId4" imgW="9629871" imgH="43623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79248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0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7234"/>
            <a:ext cx="9144000" cy="610936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Combined </a:t>
            </a:r>
            <a:r>
              <a:rPr lang="en-US" sz="2800" b="1" dirty="0"/>
              <a:t>Budgets $42,568,038	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( + 4.93 %  from FY </a:t>
            </a:r>
            <a:r>
              <a:rPr lang="fr-FR" sz="2800" b="1" dirty="0" smtClean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3200" b="1" dirty="0" smtClean="0"/>
              <a:t>Regular </a:t>
            </a:r>
            <a:r>
              <a:rPr lang="en-US" sz="3200" b="1" dirty="0"/>
              <a:t>Education	$</a:t>
            </a:r>
            <a:r>
              <a:rPr lang="en-US" sz="3200" b="1" dirty="0" smtClean="0"/>
              <a:t>31,864,872</a:t>
            </a:r>
            <a:r>
              <a:rPr lang="en-US" sz="3200" b="1" dirty="0"/>
              <a:t>	</a:t>
            </a:r>
            <a:r>
              <a:rPr lang="en-US" sz="2800" b="1" dirty="0" smtClean="0"/>
              <a:t>     </a:t>
            </a:r>
          </a:p>
          <a:p>
            <a:pPr>
              <a:spcAft>
                <a:spcPts val="300"/>
              </a:spcAft>
            </a:pPr>
            <a:r>
              <a:rPr lang="en-US" sz="2800" b="1" dirty="0" smtClean="0">
                <a:solidFill>
                  <a:srgbClr val="3366FF"/>
                </a:solidFill>
              </a:rPr>
              <a:t>					( </a:t>
            </a:r>
            <a:r>
              <a:rPr lang="en-US" sz="2800" b="1" dirty="0">
                <a:solidFill>
                  <a:srgbClr val="3366FF"/>
                </a:solidFill>
              </a:rPr>
              <a:t>+ </a:t>
            </a:r>
            <a:r>
              <a:rPr lang="en-US" sz="2800" b="1" dirty="0" smtClean="0">
                <a:solidFill>
                  <a:srgbClr val="3366FF"/>
                </a:solidFill>
              </a:rPr>
              <a:t>6.49 </a:t>
            </a:r>
            <a:r>
              <a:rPr lang="en-US" sz="2800" b="1" dirty="0">
                <a:solidFill>
                  <a:srgbClr val="3366FF"/>
                </a:solidFill>
              </a:rPr>
              <a:t>% 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b="1" dirty="0">
              <a:solidFill>
                <a:srgbClr val="3366FF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Special </a:t>
            </a:r>
            <a:r>
              <a:rPr lang="en-US" sz="3200" b="1" dirty="0"/>
              <a:t>Education	</a:t>
            </a:r>
            <a:r>
              <a:rPr lang="en-US" sz="3200" b="1" dirty="0" smtClean="0"/>
              <a:t>	$10,564,875</a:t>
            </a:r>
            <a:r>
              <a:rPr lang="en-US" sz="2800" b="1" dirty="0"/>
              <a:t>		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					( </a:t>
            </a:r>
            <a:r>
              <a:rPr lang="en-US" sz="2800" b="1" dirty="0">
                <a:solidFill>
                  <a:srgbClr val="3366FF"/>
                </a:solidFill>
              </a:rPr>
              <a:t>+ </a:t>
            </a:r>
            <a:r>
              <a:rPr lang="en-US" sz="2800" b="1" dirty="0" smtClean="0">
                <a:solidFill>
                  <a:srgbClr val="3366FF"/>
                </a:solidFill>
              </a:rPr>
              <a:t>0.63 </a:t>
            </a:r>
            <a:r>
              <a:rPr lang="en-US" sz="2800" b="1" dirty="0">
                <a:solidFill>
                  <a:srgbClr val="3366FF"/>
                </a:solidFill>
              </a:rPr>
              <a:t>% 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/>
              <a:t> Vocational </a:t>
            </a:r>
            <a:r>
              <a:rPr lang="en-US" sz="3200" b="1" dirty="0"/>
              <a:t>Education	</a:t>
            </a:r>
            <a:r>
              <a:rPr lang="en-US" sz="3200" b="1" dirty="0" smtClean="0"/>
              <a:t> $138,292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					( - 4.96 </a:t>
            </a:r>
            <a:r>
              <a:rPr lang="en-US" sz="2800" b="1" dirty="0">
                <a:solidFill>
                  <a:srgbClr val="3366FF"/>
                </a:solidFill>
              </a:rPr>
              <a:t>% from FY </a:t>
            </a:r>
            <a:r>
              <a:rPr lang="fr-FR" sz="2800" b="1" dirty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>
              <a:solidFill>
                <a:srgbClr val="3366FF"/>
              </a:solidFill>
            </a:endParaRPr>
          </a:p>
          <a:p>
            <a:pPr algn="ctr"/>
            <a:endParaRPr lang="en-US" sz="3200" b="1" dirty="0"/>
          </a:p>
          <a:p>
            <a:pPr algn="ctr"/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254"/>
            <a:ext cx="9144000" cy="10869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</a:t>
            </a:r>
            <a:r>
              <a:rPr lang="en-US" sz="3200" b="1" smtClean="0"/>
              <a:t>2014 ADMINISTRATION - </a:t>
            </a:r>
            <a:r>
              <a:rPr lang="en-US" sz="3200" b="1" dirty="0" smtClean="0"/>
              <a:t>PROPOSED BUDGET </a:t>
            </a:r>
            <a:endParaRPr lang="en-US" sz="3200" b="1" dirty="0"/>
          </a:p>
          <a:p>
            <a:pPr algn="ctr"/>
            <a:r>
              <a:rPr lang="en-US" sz="3200" b="1" dirty="0" smtClean="0"/>
              <a:t> “AT A GLANCE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>
            <a:off x="6708588" y="1882588"/>
            <a:ext cx="1972237" cy="17212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Initial Request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Dec. 2012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76941" y="1389530"/>
            <a:ext cx="779930" cy="77694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7234"/>
            <a:ext cx="9144000" cy="645407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 </a:t>
            </a:r>
          </a:p>
          <a:p>
            <a:pPr indent="-274320"/>
            <a:r>
              <a:rPr lang="en-US" sz="3200" b="1" dirty="0" smtClean="0"/>
              <a:t>Regular </a:t>
            </a:r>
            <a:r>
              <a:rPr lang="en-US" sz="3200" b="1" dirty="0"/>
              <a:t>Education	</a:t>
            </a:r>
            <a:r>
              <a:rPr lang="en-US" sz="3200" b="1" strike="sngStrike" dirty="0"/>
              <a:t>$</a:t>
            </a:r>
            <a:r>
              <a:rPr lang="en-US" sz="3200" b="1" strike="sngStrike" dirty="0" smtClean="0"/>
              <a:t>31,864,872</a:t>
            </a:r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rgbClr val="3366FF"/>
                </a:solidFill>
              </a:rPr>
              <a:t>$31,755,597 </a:t>
            </a:r>
            <a:r>
              <a:rPr lang="en-US" sz="3200" b="1" dirty="0" smtClean="0"/>
              <a:t>   </a:t>
            </a:r>
            <a:r>
              <a:rPr lang="en-US" sz="3200" b="1" dirty="0"/>
              <a:t>	</a:t>
            </a:r>
            <a:r>
              <a:rPr lang="en-US" sz="2800" b="1" dirty="0" smtClean="0"/>
              <a:t>     </a:t>
            </a:r>
          </a:p>
          <a:p>
            <a:pPr>
              <a:spcAft>
                <a:spcPts val="300"/>
              </a:spcAft>
            </a:pPr>
            <a:r>
              <a:rPr lang="en-US" sz="2800" b="1" dirty="0" smtClean="0">
                <a:solidFill>
                  <a:srgbClr val="3366FF"/>
                </a:solidFill>
              </a:rPr>
              <a:t>					</a:t>
            </a:r>
            <a:r>
              <a:rPr lang="en-US" sz="2800" b="1" dirty="0" smtClean="0">
                <a:solidFill>
                  <a:srgbClr val="000000"/>
                </a:solidFill>
              </a:rPr>
              <a:t>( </a:t>
            </a:r>
            <a:r>
              <a:rPr lang="en-US" sz="2800" b="1" strike="sngStrike" dirty="0">
                <a:solidFill>
                  <a:srgbClr val="000000"/>
                </a:solidFill>
              </a:rPr>
              <a:t>+ </a:t>
            </a:r>
            <a:r>
              <a:rPr lang="en-US" sz="2800" b="1" strike="sngStrike" dirty="0" smtClean="0">
                <a:solidFill>
                  <a:srgbClr val="000000"/>
                </a:solidFill>
              </a:rPr>
              <a:t>6.49 %</a:t>
            </a:r>
            <a:r>
              <a:rPr lang="en-US" sz="2800" b="1" dirty="0" smtClean="0">
                <a:solidFill>
                  <a:srgbClr val="000000"/>
                </a:solidFill>
              </a:rPr>
              <a:t>   </a:t>
            </a:r>
            <a:r>
              <a:rPr lang="en-US" sz="2800" b="1" dirty="0" smtClean="0">
                <a:solidFill>
                  <a:srgbClr val="3366FF"/>
                </a:solidFill>
              </a:rPr>
              <a:t>+ 6.12%  from </a:t>
            </a:r>
            <a:r>
              <a:rPr lang="en-US" sz="2800" b="1" dirty="0">
                <a:solidFill>
                  <a:srgbClr val="3366FF"/>
                </a:solidFill>
              </a:rPr>
              <a:t>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b="1" dirty="0">
              <a:solidFill>
                <a:srgbClr val="3366FF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Special </a:t>
            </a:r>
            <a:r>
              <a:rPr lang="en-US" sz="3200" b="1" dirty="0"/>
              <a:t>Education	</a:t>
            </a:r>
            <a:r>
              <a:rPr lang="en-US" sz="3200" b="1" strike="sngStrike" dirty="0" smtClean="0"/>
              <a:t>$10,564,875</a:t>
            </a:r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rgbClr val="3366FF"/>
                </a:solidFill>
              </a:rPr>
              <a:t>$10,410,115</a:t>
            </a:r>
            <a:r>
              <a:rPr lang="en-US" sz="2800" b="1" dirty="0"/>
              <a:t>		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					</a:t>
            </a:r>
            <a:r>
              <a:rPr lang="en-US" sz="2800" b="1" dirty="0" smtClean="0">
                <a:solidFill>
                  <a:srgbClr val="000000"/>
                </a:solidFill>
              </a:rPr>
              <a:t>( </a:t>
            </a:r>
            <a:r>
              <a:rPr lang="en-US" sz="2800" b="1" strike="sngStrike" dirty="0">
                <a:solidFill>
                  <a:srgbClr val="000000"/>
                </a:solidFill>
              </a:rPr>
              <a:t>+ </a:t>
            </a:r>
            <a:r>
              <a:rPr lang="en-US" sz="2800" b="1" strike="sngStrike" dirty="0" smtClean="0">
                <a:solidFill>
                  <a:srgbClr val="000000"/>
                </a:solidFill>
              </a:rPr>
              <a:t>0.63 %</a:t>
            </a:r>
            <a:r>
              <a:rPr lang="en-US" sz="2800" b="1" dirty="0" smtClean="0">
                <a:solidFill>
                  <a:srgbClr val="000000"/>
                </a:solidFill>
              </a:rPr>
              <a:t>    </a:t>
            </a:r>
            <a:r>
              <a:rPr lang="en-US" sz="2800" b="1" dirty="0" smtClean="0">
                <a:solidFill>
                  <a:srgbClr val="3366FF"/>
                </a:solidFill>
              </a:rPr>
              <a:t>- 0.84%  from </a:t>
            </a:r>
            <a:r>
              <a:rPr lang="en-US" sz="2800" b="1" dirty="0">
                <a:solidFill>
                  <a:srgbClr val="3366FF"/>
                </a:solidFill>
              </a:rPr>
              <a:t>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 </a:t>
            </a:r>
            <a:endParaRPr lang="en-US" sz="28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/>
              <a:t> </a:t>
            </a:r>
            <a:r>
              <a:rPr lang="en-US" sz="3200" b="1" smtClean="0"/>
              <a:t>Vocational Education</a:t>
            </a:r>
            <a:r>
              <a:rPr lang="en-US" sz="3200" b="1"/>
              <a:t> </a:t>
            </a:r>
            <a:r>
              <a:rPr lang="en-US" sz="3200" b="1" smtClean="0"/>
              <a:t> $</a:t>
            </a:r>
            <a:r>
              <a:rPr lang="en-US" sz="3200" b="1" dirty="0" smtClean="0"/>
              <a:t>138,292  </a:t>
            </a:r>
            <a:r>
              <a:rPr lang="en-US" sz="3200" b="1" dirty="0" smtClean="0">
                <a:solidFill>
                  <a:srgbClr val="3366FF"/>
                </a:solidFill>
              </a:rPr>
              <a:t>(no change)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					</a:t>
            </a:r>
            <a:r>
              <a:rPr lang="en-US" sz="2800" b="1" dirty="0" smtClean="0">
                <a:solidFill>
                  <a:srgbClr val="000000"/>
                </a:solidFill>
              </a:rPr>
              <a:t>( - 4.96 </a:t>
            </a:r>
            <a:r>
              <a:rPr lang="en-US" sz="2800" b="1" dirty="0">
                <a:solidFill>
                  <a:srgbClr val="000000"/>
                </a:solidFill>
              </a:rPr>
              <a:t>% from FY </a:t>
            </a:r>
            <a:r>
              <a:rPr lang="fr-FR" sz="2800" b="1" dirty="0">
                <a:solidFill>
                  <a:srgbClr val="000000"/>
                </a:solidFill>
              </a:rPr>
              <a:t>’</a:t>
            </a:r>
            <a:r>
              <a:rPr lang="en-US" sz="2800" b="1" dirty="0" smtClean="0">
                <a:solidFill>
                  <a:srgbClr val="000000"/>
                </a:solidFill>
              </a:rPr>
              <a:t>13)</a:t>
            </a:r>
            <a:endParaRPr lang="en-US" sz="2800" b="1" dirty="0">
              <a:solidFill>
                <a:srgbClr val="000000"/>
              </a:solidFill>
            </a:endParaRPr>
          </a:p>
          <a:p>
            <a:pPr algn="ctr"/>
            <a:endParaRPr lang="en-US" sz="3200" b="1" dirty="0"/>
          </a:p>
          <a:p>
            <a:pPr algn="ctr"/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254"/>
            <a:ext cx="9144000" cy="10869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2014 ADMINISTRATION’S PROPOSED BUDGET </a:t>
            </a:r>
            <a:endParaRPr lang="en-US" sz="3200" b="1" dirty="0"/>
          </a:p>
          <a:p>
            <a:pPr algn="ctr"/>
            <a:r>
              <a:rPr lang="en-US" sz="3200" b="1" dirty="0" smtClean="0"/>
              <a:t> “AT A GLANCE</a:t>
            </a:r>
            <a:r>
              <a:rPr lang="en-US" sz="2800" b="1" dirty="0" smtClean="0"/>
              <a:t>” – </a:t>
            </a:r>
            <a:r>
              <a:rPr lang="en-US" sz="2800" b="1" dirty="0" smtClean="0">
                <a:solidFill>
                  <a:srgbClr val="3366FF"/>
                </a:solidFill>
              </a:rPr>
              <a:t>1/24/13 Revision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558799" y="1473200"/>
            <a:ext cx="7992532" cy="116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Com</a:t>
            </a:r>
          </a:p>
          <a:p>
            <a:pPr indent="-182880" algn="ctr">
              <a:lnSpc>
                <a:spcPct val="80000"/>
              </a:lnSpc>
            </a:pPr>
            <a:r>
              <a:rPr lang="en-US" sz="2800" b="1" dirty="0" smtClean="0">
                <a:solidFill>
                  <a:srgbClr val="660066"/>
                </a:solidFill>
              </a:rPr>
              <a:t>Combined Budgets </a:t>
            </a:r>
            <a:r>
              <a:rPr lang="en-US" sz="2800" b="1" strike="sngStrike" dirty="0" smtClean="0">
                <a:solidFill>
                  <a:srgbClr val="660066"/>
                </a:solidFill>
              </a:rPr>
              <a:t>$42,568,038</a:t>
            </a:r>
            <a:r>
              <a:rPr lang="en-US" sz="2800" b="1" dirty="0" smtClean="0">
                <a:solidFill>
                  <a:srgbClr val="660066"/>
                </a:solidFill>
              </a:rPr>
              <a:t>    </a:t>
            </a:r>
            <a:r>
              <a:rPr lang="en-US" sz="2800" b="1" dirty="0" smtClean="0">
                <a:solidFill>
                  <a:srgbClr val="3366FF"/>
                </a:solidFill>
              </a:rPr>
              <a:t>$42,304,003</a:t>
            </a:r>
            <a:r>
              <a:rPr lang="en-US" sz="2800" b="1" dirty="0" smtClean="0">
                <a:solidFill>
                  <a:srgbClr val="660066"/>
                </a:solidFill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660066"/>
                </a:solidFill>
              </a:rPr>
              <a:t>( </a:t>
            </a:r>
            <a:r>
              <a:rPr lang="en-US" sz="2800" b="1" strike="sngStrike" dirty="0" smtClean="0">
                <a:solidFill>
                  <a:srgbClr val="660066"/>
                </a:solidFill>
              </a:rPr>
              <a:t>+ 4.93 %</a:t>
            </a:r>
            <a:r>
              <a:rPr lang="en-US" sz="2800" b="1" dirty="0" smtClean="0">
                <a:solidFill>
                  <a:srgbClr val="660066"/>
                </a:solidFill>
              </a:rPr>
              <a:t>  </a:t>
            </a:r>
            <a:r>
              <a:rPr lang="en-US" sz="2800" b="1" dirty="0" smtClean="0">
                <a:solidFill>
                  <a:srgbClr val="3366FF"/>
                </a:solidFill>
              </a:rPr>
              <a:t>+ 4.28%  from FY </a:t>
            </a:r>
            <a:r>
              <a:rPr lang="fr-FR" sz="2800" b="1" dirty="0" smtClean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550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7234"/>
            <a:ext cx="9144000" cy="55923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Combined Budgets $42,224,716	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( + 4.09 %  from FY </a:t>
            </a:r>
            <a:r>
              <a:rPr lang="fr-FR" sz="2800" b="1" dirty="0" smtClean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3200" b="1" dirty="0" smtClean="0"/>
              <a:t>Regular </a:t>
            </a:r>
            <a:r>
              <a:rPr lang="en-US" sz="3200" b="1" dirty="0"/>
              <a:t>Education	 </a:t>
            </a:r>
            <a:r>
              <a:rPr lang="en-US" sz="3200" b="1" dirty="0" smtClean="0"/>
              <a:t>$31,676,310</a:t>
            </a:r>
            <a:r>
              <a:rPr lang="en-US" sz="3200" b="1" dirty="0"/>
              <a:t>	</a:t>
            </a:r>
            <a:r>
              <a:rPr lang="en-US" sz="2800" b="1" dirty="0" smtClean="0"/>
              <a:t>     </a:t>
            </a:r>
          </a:p>
          <a:p>
            <a:pPr>
              <a:spcAft>
                <a:spcPts val="300"/>
              </a:spcAft>
            </a:pPr>
            <a:r>
              <a:rPr lang="en-US" sz="2800" b="1" dirty="0" smtClean="0">
                <a:solidFill>
                  <a:srgbClr val="3366FF"/>
                </a:solidFill>
              </a:rPr>
              <a:t>					( +5.86% </a:t>
            </a:r>
            <a:r>
              <a:rPr lang="en-US" sz="2800" b="1" dirty="0">
                <a:solidFill>
                  <a:srgbClr val="3366FF"/>
                </a:solidFill>
              </a:rPr>
              <a:t>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b="1" dirty="0">
              <a:solidFill>
                <a:srgbClr val="3366FF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Special </a:t>
            </a:r>
            <a:r>
              <a:rPr lang="en-US" sz="3200" b="1" dirty="0"/>
              <a:t>Education	</a:t>
            </a:r>
            <a:r>
              <a:rPr lang="en-US" sz="3200" b="1" dirty="0" smtClean="0"/>
              <a:t>$10,410,115</a:t>
            </a:r>
            <a:r>
              <a:rPr lang="en-US" sz="2800" b="1" dirty="0"/>
              <a:t>		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					( - .84% </a:t>
            </a:r>
            <a:r>
              <a:rPr lang="en-US" sz="2800" b="1" dirty="0">
                <a:solidFill>
                  <a:srgbClr val="3366FF"/>
                </a:solidFill>
              </a:rPr>
              <a:t>% 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/>
              <a:t> Vocational </a:t>
            </a:r>
            <a:r>
              <a:rPr lang="en-US" sz="3200" b="1" dirty="0"/>
              <a:t>Education	</a:t>
            </a:r>
            <a:r>
              <a:rPr lang="en-US" sz="3200" b="1" dirty="0" smtClean="0"/>
              <a:t> $138,292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					( - 4.96 </a:t>
            </a:r>
            <a:r>
              <a:rPr lang="en-US" sz="2800" b="1" dirty="0">
                <a:solidFill>
                  <a:srgbClr val="3366FF"/>
                </a:solidFill>
              </a:rPr>
              <a:t>% from FY </a:t>
            </a:r>
            <a:r>
              <a:rPr lang="fr-FR" sz="2800" b="1" dirty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>
              <a:solidFill>
                <a:srgbClr val="3366FF"/>
              </a:solidFill>
            </a:endParaRPr>
          </a:p>
          <a:p>
            <a:pPr algn="ctr"/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254"/>
            <a:ext cx="9144000" cy="10869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2014 ADMINISTRATION - PROPOSED BUDGET </a:t>
            </a:r>
            <a:endParaRPr lang="en-US" sz="3200" b="1" dirty="0"/>
          </a:p>
          <a:p>
            <a:pPr algn="ctr"/>
            <a:r>
              <a:rPr lang="en-US" sz="3200" b="1" dirty="0" smtClean="0"/>
              <a:t> “AT A GLANCE</a:t>
            </a:r>
            <a:r>
              <a:rPr lang="en-US" sz="2800" b="1" dirty="0" smtClean="0"/>
              <a:t>”		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>
            <a:off x="6529294" y="2629647"/>
            <a:ext cx="2151530" cy="18228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January 31 Revision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( - $79,287)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2353" y="1247234"/>
            <a:ext cx="896471" cy="8964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47234"/>
            <a:ext cx="9144000" cy="55923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Combined Budgets $</a:t>
            </a:r>
            <a:r>
              <a:rPr lang="en-US" sz="2800" b="1" dirty="0" smtClean="0"/>
              <a:t>42,165,427</a:t>
            </a:r>
            <a:r>
              <a:rPr lang="en-US" sz="2800" b="1" dirty="0"/>
              <a:t>	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( + </a:t>
            </a:r>
            <a:r>
              <a:rPr lang="en-US" sz="2800" b="1" dirty="0" smtClean="0">
                <a:solidFill>
                  <a:srgbClr val="3366FF"/>
                </a:solidFill>
              </a:rPr>
              <a:t>3.94%  </a:t>
            </a:r>
            <a:r>
              <a:rPr lang="en-US" sz="2800" b="1" dirty="0">
                <a:solidFill>
                  <a:srgbClr val="3366FF"/>
                </a:solidFill>
              </a:rPr>
              <a:t>from FY </a:t>
            </a:r>
            <a:r>
              <a:rPr lang="fr-FR" sz="2800" b="1" dirty="0" smtClean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3200" b="1" dirty="0" smtClean="0"/>
              <a:t>Regular </a:t>
            </a:r>
            <a:r>
              <a:rPr lang="en-US" sz="3200" b="1" dirty="0"/>
              <a:t>Education	 </a:t>
            </a:r>
            <a:r>
              <a:rPr lang="en-US" sz="3200" b="1" dirty="0" smtClean="0"/>
              <a:t>   $31,617,021</a:t>
            </a:r>
            <a:r>
              <a:rPr lang="en-US" sz="3200" b="1" dirty="0"/>
              <a:t>	</a:t>
            </a:r>
            <a:r>
              <a:rPr lang="en-US" sz="2800" b="1" dirty="0" smtClean="0"/>
              <a:t>     </a:t>
            </a:r>
          </a:p>
          <a:p>
            <a:pPr>
              <a:spcAft>
                <a:spcPts val="300"/>
              </a:spcAft>
            </a:pPr>
            <a:r>
              <a:rPr lang="en-US" sz="2800" b="1" dirty="0" smtClean="0"/>
              <a:t>					</a:t>
            </a:r>
            <a:r>
              <a:rPr lang="en-US" sz="2800" b="1" dirty="0" smtClean="0">
                <a:solidFill>
                  <a:srgbClr val="3366FF"/>
                </a:solidFill>
              </a:rPr>
              <a:t>( +5.66% </a:t>
            </a:r>
            <a:r>
              <a:rPr lang="en-US" sz="2800" b="1" dirty="0">
                <a:solidFill>
                  <a:srgbClr val="3366FF"/>
                </a:solidFill>
              </a:rPr>
              <a:t>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  <a:spcAft>
                <a:spcPts val="300"/>
              </a:spcAft>
            </a:pPr>
            <a:endParaRPr lang="en-US" sz="2800" b="1" dirty="0">
              <a:solidFill>
                <a:srgbClr val="3366FF"/>
              </a:solidFill>
            </a:endParaRPr>
          </a:p>
          <a:p>
            <a:r>
              <a:rPr lang="en-US" sz="2800" b="1" dirty="0" smtClean="0"/>
              <a:t> </a:t>
            </a:r>
            <a:r>
              <a:rPr lang="en-US" sz="3200" b="1" dirty="0" smtClean="0"/>
              <a:t>Special </a:t>
            </a:r>
            <a:r>
              <a:rPr lang="en-US" sz="3200" b="1" dirty="0"/>
              <a:t>Education	</a:t>
            </a:r>
            <a:r>
              <a:rPr lang="en-US" sz="3200" b="1" dirty="0" smtClean="0"/>
              <a:t>	$10,410,115</a:t>
            </a:r>
            <a:r>
              <a:rPr lang="en-US" sz="2800" b="1" dirty="0"/>
              <a:t>		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					( - .84% </a:t>
            </a:r>
            <a:r>
              <a:rPr lang="en-US" sz="2800" b="1" dirty="0">
                <a:solidFill>
                  <a:srgbClr val="3366FF"/>
                </a:solidFill>
              </a:rPr>
              <a:t>% from FY ‘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200" b="1" dirty="0" smtClean="0"/>
              <a:t> Vocational </a:t>
            </a:r>
            <a:r>
              <a:rPr lang="en-US" sz="3200" b="1" dirty="0"/>
              <a:t>Education	</a:t>
            </a:r>
            <a:r>
              <a:rPr lang="en-US" sz="3200" b="1" dirty="0" smtClean="0"/>
              <a:t> $138,292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3366FF"/>
                </a:solidFill>
              </a:rPr>
              <a:t>					( - 4.96 </a:t>
            </a:r>
            <a:r>
              <a:rPr lang="en-US" sz="2800" b="1" dirty="0">
                <a:solidFill>
                  <a:srgbClr val="3366FF"/>
                </a:solidFill>
              </a:rPr>
              <a:t>% from FY </a:t>
            </a:r>
            <a:r>
              <a:rPr lang="fr-FR" sz="2800" b="1" dirty="0">
                <a:solidFill>
                  <a:srgbClr val="3366FF"/>
                </a:solidFill>
              </a:rPr>
              <a:t>’</a:t>
            </a:r>
            <a:r>
              <a:rPr lang="en-US" sz="2800" b="1" dirty="0" smtClean="0">
                <a:solidFill>
                  <a:srgbClr val="3366FF"/>
                </a:solidFill>
              </a:rPr>
              <a:t>13)</a:t>
            </a:r>
            <a:endParaRPr lang="en-US" sz="2800" b="1" dirty="0">
              <a:solidFill>
                <a:srgbClr val="3366FF"/>
              </a:solidFill>
            </a:endParaRPr>
          </a:p>
          <a:p>
            <a:pPr algn="ctr"/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254"/>
            <a:ext cx="9144000" cy="108698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FY 2014 ADMINISTRATION - PROPOSED BUDGET </a:t>
            </a:r>
            <a:endParaRPr lang="en-US" sz="3200" b="1" dirty="0"/>
          </a:p>
          <a:p>
            <a:pPr algn="ctr"/>
            <a:r>
              <a:rPr lang="en-US" sz="3200" b="1" dirty="0" smtClean="0"/>
              <a:t> “AT A GLANCE</a:t>
            </a:r>
            <a:r>
              <a:rPr lang="en-US" sz="2800" b="1" dirty="0" smtClean="0"/>
              <a:t>”		</a:t>
            </a:r>
            <a:endParaRPr lang="en-US" sz="2800" b="1" dirty="0"/>
          </a:p>
        </p:txBody>
      </p:sp>
      <p:sp>
        <p:nvSpPr>
          <p:cNvPr id="5" name="Hexagon 4"/>
          <p:cNvSpPr/>
          <p:nvPr/>
        </p:nvSpPr>
        <p:spPr>
          <a:xfrm>
            <a:off x="6529294" y="2629647"/>
            <a:ext cx="2151530" cy="18228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February 11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Revision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 - $59,289)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72353" y="1247234"/>
            <a:ext cx="896471" cy="89647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1325</Words>
  <Application>Microsoft Office PowerPoint</Application>
  <PresentationFormat>On-screen Show (4:3)</PresentationFormat>
  <Paragraphs>590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Worksheet</vt:lpstr>
      <vt:lpstr>Document</vt:lpstr>
      <vt:lpstr>PowerPoint Presentation</vt:lpstr>
      <vt:lpstr>WHAT IS A “NEEDS - BASED” BUDGET?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TO ADMINISTRATION’S PROPOSED FY 14 BUDGET  as of 2/11/2013</vt:lpstr>
      <vt:lpstr>PowerPoint Presentation</vt:lpstr>
      <vt:lpstr>PowerPoint Presentation</vt:lpstr>
      <vt:lpstr>K – 12 Projections for September 2014 (based on moving along December 2012 actuals)</vt:lpstr>
      <vt:lpstr>PowerPoint Presentation</vt:lpstr>
      <vt:lpstr>PowerPoint Presentation</vt:lpstr>
      <vt:lpstr>PowerPoint Presentation</vt:lpstr>
      <vt:lpstr>PowerPoint Presentation</vt:lpstr>
      <vt:lpstr>Areas of Unique Need Includes responding to: state and federal mandates, changing student demographics, and social/emotional and health needs</vt:lpstr>
      <vt:lpstr>Areas of Unique Need Includes responding to: state and federal mandates, changing student demographics, and social/emotional and health needs</vt:lpstr>
      <vt:lpstr>Initiatives to Enhance Programs These resources are needed to incorporate pilot programs  and to provide better support for existing programs and facilities. </vt:lpstr>
      <vt:lpstr>PowerPoint Presentation</vt:lpstr>
      <vt:lpstr>Justified Needs, but NOT in Proposed Budget at this time</vt:lpstr>
      <vt:lpstr>PowerPoint Presentation</vt:lpstr>
      <vt:lpstr>PowerPoint Presentation</vt:lpstr>
      <vt:lpstr>SPECIAL EDUCATION ENROLLMENT January 2013 “Snapshot”</vt:lpstr>
      <vt:lpstr>PowerPoint Presentation</vt:lpstr>
      <vt:lpstr>Out of District *Tuitions (2013-2014, projected for 64 students)</vt:lpstr>
      <vt:lpstr>NEWER  $$$ MANDATES:  The “Heavy Hitters”</vt:lpstr>
      <vt:lpstr>STRATEGIES FOR SAVINGS AND EFFICIENCIES</vt:lpstr>
      <vt:lpstr>STRATEGIES FOR SAVINGS AND EFFICIENCIES</vt:lpstr>
      <vt:lpstr>PowerPoint Presentation</vt:lpstr>
      <vt:lpstr>FY 14 SCHOOL CAPITAL REQUEST (work in progress)</vt:lpstr>
      <vt:lpstr>PowerPoint Presentation</vt:lpstr>
      <vt:lpstr>NEXT STEPS in S.C. PROCESS</vt:lpstr>
    </vt:vector>
  </TitlesOfParts>
  <Company>Hingham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Galo</dc:creator>
  <cp:lastModifiedBy>HPS</cp:lastModifiedBy>
  <cp:revision>27</cp:revision>
  <dcterms:created xsi:type="dcterms:W3CDTF">2013-02-11T03:28:42Z</dcterms:created>
  <dcterms:modified xsi:type="dcterms:W3CDTF">2013-02-14T23:42:39Z</dcterms:modified>
</cp:coreProperties>
</file>