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1"/>
  </p:handout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23D5B-2F40-9A4D-A904-0499946ADCB0}" type="datetimeFigureOut">
              <a:rPr lang="en-US" smtClean="0"/>
              <a:t>4/27/2015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A1B7AB-C179-D64A-BBFF-C10A54F437B6}" type="slidenum">
              <a:rPr lang="en-US" smtClean="0"/>
              <a:t>‹#›</a:t>
            </a:fld>
            <a:endParaRPr lang="en-US"/>
          </a:p>
        </p:txBody>
      </p:sp>
    </p:spTree>
    <p:extLst>
      <p:ext uri="{BB962C8B-B14F-4D97-AF65-F5344CB8AC3E}">
        <p14:creationId xmlns:p14="http://schemas.microsoft.com/office/powerpoint/2010/main" val="26801643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946F10-0D96-7646-B109-64CCFCAB00E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218782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46F10-0D96-7646-B109-64CCFCAB00E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390684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46F10-0D96-7646-B109-64CCFCAB00E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234703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46F10-0D96-7646-B109-64CCFCAB00E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21623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946F10-0D96-7646-B109-64CCFCAB00E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207654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946F10-0D96-7646-B109-64CCFCAB00E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133442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946F10-0D96-7646-B109-64CCFCAB00E5}"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191435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946F10-0D96-7646-B109-64CCFCAB00E5}"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375415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46F10-0D96-7646-B109-64CCFCAB00E5}"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2829845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46F10-0D96-7646-B109-64CCFCAB00E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187127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46F10-0D96-7646-B109-64CCFCAB00E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29284-A884-544E-BAEF-E5EC275BC961}" type="slidenum">
              <a:rPr lang="en-US" smtClean="0"/>
              <a:t>‹#›</a:t>
            </a:fld>
            <a:endParaRPr lang="en-US"/>
          </a:p>
        </p:txBody>
      </p:sp>
    </p:spTree>
    <p:extLst>
      <p:ext uri="{BB962C8B-B14F-4D97-AF65-F5344CB8AC3E}">
        <p14:creationId xmlns:p14="http://schemas.microsoft.com/office/powerpoint/2010/main" val="2902622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46F10-0D96-7646-B109-64CCFCAB00E5}" type="datetimeFigureOut">
              <a:rPr lang="en-US" smtClean="0"/>
              <a:t>4/27/2015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29284-A884-544E-BAEF-E5EC275BC961}" type="slidenum">
              <a:rPr lang="en-US" smtClean="0"/>
              <a:t>‹#›</a:t>
            </a:fld>
            <a:endParaRPr lang="en-US"/>
          </a:p>
        </p:txBody>
      </p:sp>
    </p:spTree>
    <p:extLst>
      <p:ext uri="{BB962C8B-B14F-4D97-AF65-F5344CB8AC3E}">
        <p14:creationId xmlns:p14="http://schemas.microsoft.com/office/powerpoint/2010/main" val="3549811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a:spLocks noGrp="1"/>
          </p:cNvSpPr>
          <p:nvPr/>
        </p:nvSpPr>
        <p:spPr>
          <a:xfrm>
            <a:off x="400118" y="1948246"/>
            <a:ext cx="8367684" cy="1739505"/>
          </a:xfrm>
          <a:prstGeom prst="rect">
            <a:avLst/>
          </a:prstGeom>
          <a:ln w="76200" cmpd="sng">
            <a:solidFill>
              <a:srgbClr val="FF0000"/>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en-US" sz="4000" dirty="0" smtClean="0"/>
              <a:t>HINGHAM PUBLIC SCHOOLS</a:t>
            </a:r>
          </a:p>
          <a:p>
            <a:pPr>
              <a:lnSpc>
                <a:spcPct val="90000"/>
              </a:lnSpc>
            </a:pPr>
            <a:r>
              <a:rPr lang="en-US" sz="4000" dirty="0" smtClean="0"/>
              <a:t> April 6, 2015</a:t>
            </a:r>
          </a:p>
        </p:txBody>
      </p:sp>
      <p:sp>
        <p:nvSpPr>
          <p:cNvPr id="3" name="Subtitle 5"/>
          <p:cNvSpPr>
            <a:spLocks noGrp="1"/>
          </p:cNvSpPr>
          <p:nvPr/>
        </p:nvSpPr>
        <p:spPr>
          <a:xfrm>
            <a:off x="400118" y="4127500"/>
            <a:ext cx="8367684" cy="2324100"/>
          </a:xfrm>
          <a:prstGeom prst="rect">
            <a:avLst/>
          </a:prstGeom>
          <a:ln w="57150" cmpd="sng">
            <a:solidFill>
              <a:srgbClr val="FF0000"/>
            </a:solidFill>
          </a:ln>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b="1" dirty="0" smtClean="0"/>
          </a:p>
        </p:txBody>
      </p:sp>
      <p:pic>
        <p:nvPicPr>
          <p:cNvPr id="4" name="Picture 3" descr="redwhee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1200" y="355293"/>
            <a:ext cx="1755200" cy="1270433"/>
          </a:xfrm>
          <a:prstGeom prst="rect">
            <a:avLst/>
          </a:prstGeom>
        </p:spPr>
      </p:pic>
      <p:pic>
        <p:nvPicPr>
          <p:cNvPr id="5" name="Picture 4"/>
          <p:cNvPicPr>
            <a:picLocks noChangeAspect="1"/>
          </p:cNvPicPr>
          <p:nvPr/>
        </p:nvPicPr>
        <p:blipFill>
          <a:blip r:embed="rId3"/>
          <a:stretch>
            <a:fillRect/>
          </a:stretch>
        </p:blipFill>
        <p:spPr>
          <a:xfrm>
            <a:off x="3650732" y="102032"/>
            <a:ext cx="1835668" cy="1707054"/>
          </a:xfrm>
          <a:prstGeom prst="rect">
            <a:avLst/>
          </a:prstGeom>
        </p:spPr>
      </p:pic>
      <p:sp>
        <p:nvSpPr>
          <p:cNvPr id="10" name="TextBox 9"/>
          <p:cNvSpPr txBox="1"/>
          <p:nvPr/>
        </p:nvSpPr>
        <p:spPr>
          <a:xfrm>
            <a:off x="400118" y="4127500"/>
            <a:ext cx="8329772" cy="2308324"/>
          </a:xfrm>
          <a:prstGeom prst="rect">
            <a:avLst/>
          </a:prstGeom>
          <a:noFill/>
        </p:spPr>
        <p:txBody>
          <a:bodyPr wrap="square" rtlCol="0">
            <a:spAutoFit/>
          </a:bodyPr>
          <a:lstStyle/>
          <a:p>
            <a:pPr algn="ctr"/>
            <a:r>
              <a:rPr lang="en-US" sz="3600" b="1" dirty="0" smtClean="0"/>
              <a:t> Revised Operating and Capital Budget Proposals for the School Committee’s </a:t>
            </a:r>
          </a:p>
          <a:p>
            <a:pPr algn="ctr"/>
            <a:r>
              <a:rPr lang="en-US" sz="3600" b="1" dirty="0" smtClean="0"/>
              <a:t>Review, Consideration, and Possible  Adoption of Revised SC Budget </a:t>
            </a:r>
            <a:endParaRPr lang="en-US" sz="3600" b="1" dirty="0"/>
          </a:p>
        </p:txBody>
      </p:sp>
    </p:spTree>
    <p:extLst>
      <p:ext uri="{BB962C8B-B14F-4D97-AF65-F5344CB8AC3E}">
        <p14:creationId xmlns:p14="http://schemas.microsoft.com/office/powerpoint/2010/main" val="1422052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47998040"/>
              </p:ext>
            </p:extLst>
          </p:nvPr>
        </p:nvGraphicFramePr>
        <p:xfrm>
          <a:off x="609600" y="1371600"/>
          <a:ext cx="8077199" cy="5234003"/>
        </p:xfrm>
        <a:graphic>
          <a:graphicData uri="http://schemas.openxmlformats.org/drawingml/2006/table">
            <a:tbl>
              <a:tblPr/>
              <a:tblGrid>
                <a:gridCol w="1991384"/>
                <a:gridCol w="1274857"/>
                <a:gridCol w="1181802"/>
                <a:gridCol w="800276"/>
                <a:gridCol w="1070135"/>
                <a:gridCol w="1004997"/>
                <a:gridCol w="753748"/>
              </a:tblGrid>
              <a:tr h="222921">
                <a:tc gridSpan="7">
                  <a:txBody>
                    <a:bodyPr/>
                    <a:lstStyle/>
                    <a:p>
                      <a:pPr algn="ctr" fontAlgn="b"/>
                      <a:r>
                        <a:rPr lang="en-US" sz="1200" b="0" i="0" u="none" strike="noStrike" dirty="0">
                          <a:solidFill>
                            <a:srgbClr val="000000"/>
                          </a:solidFill>
                          <a:effectLst/>
                          <a:latin typeface="Calibri"/>
                        </a:rPr>
                        <a:t>Budget FY16 Reconciliation as of 3/9/2015</a:t>
                      </a:r>
                    </a:p>
                  </a:txBody>
                  <a:tcPr marL="6755" marR="6755" marT="675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5103">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ctr" fontAlgn="b"/>
                      <a:r>
                        <a:rPr lang="en-US" sz="1200" b="1" i="0" u="none" strike="noStrike">
                          <a:solidFill>
                            <a:srgbClr val="000000"/>
                          </a:solidFill>
                          <a:effectLst/>
                          <a:latin typeface="Calibri"/>
                        </a:rPr>
                        <a:t>Base FY 15 Budget</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$33,380,634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$10,015,139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$94,948 </a:t>
                      </a:r>
                    </a:p>
                  </a:txBody>
                  <a:tcPr marL="6755" marR="6755" marT="6755"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a:rPr>
                        <a:t>$43,490,722 </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r>
                        <a:rPr lang="en-US" sz="1200" b="1" i="0" u="none" strike="noStrike">
                          <a:solidFill>
                            <a:srgbClr val="000000"/>
                          </a:solidFill>
                          <a:effectLst/>
                          <a:latin typeface="Calibri"/>
                        </a:rPr>
                        <a:t>School Committee </a:t>
                      </a:r>
                    </a:p>
                  </a:txBody>
                  <a:tcPr marL="6755" marR="6755" marT="675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a:rPr>
                        <a:t> Reg Ed</a:t>
                      </a:r>
                    </a:p>
                  </a:txBody>
                  <a:tcPr marL="6755" marR="6755" marT="675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a:rPr>
                        <a:t>SPED</a:t>
                      </a:r>
                    </a:p>
                  </a:txBody>
                  <a:tcPr marL="6755" marR="6755" marT="6755" marB="0" anchor="b">
                    <a:lnL>
                      <a:noFill/>
                    </a:lnL>
                    <a:lnR>
                      <a:noFill/>
                    </a:lnR>
                    <a:lnT>
                      <a:noFill/>
                    </a:lnT>
                    <a:lnB>
                      <a:noFill/>
                    </a:lnB>
                  </a:tcPr>
                </a:tc>
                <a:tc>
                  <a:txBody>
                    <a:bodyPr/>
                    <a:lstStyle/>
                    <a:p>
                      <a:pPr algn="ctr" fontAlgn="b"/>
                      <a:r>
                        <a:rPr lang="en-US" sz="1200" b="0" i="0" u="none" strike="noStrike">
                          <a:solidFill>
                            <a:srgbClr val="000000"/>
                          </a:solidFill>
                          <a:effectLst/>
                          <a:latin typeface="Calibri"/>
                        </a:rPr>
                        <a:t>VoTech</a:t>
                      </a:r>
                    </a:p>
                  </a:txBody>
                  <a:tcPr marL="6755" marR="6755" marT="6755" marB="0" anchor="b">
                    <a:lnL>
                      <a:noFill/>
                    </a:lnL>
                    <a:lnR>
                      <a:noFill/>
                    </a:lnR>
                    <a:lnT>
                      <a:noFill/>
                    </a:lnT>
                    <a:lnB>
                      <a:noFill/>
                    </a:lnB>
                  </a:tcPr>
                </a:tc>
                <a:tc>
                  <a:txBody>
                    <a:bodyPr/>
                    <a:lstStyle/>
                    <a:p>
                      <a:pPr algn="ctr" fontAlgn="b"/>
                      <a:r>
                        <a:rPr lang="en-US" sz="1200" b="0" i="0" u="none" strike="noStrike" dirty="0">
                          <a:solidFill>
                            <a:srgbClr val="000000"/>
                          </a:solidFill>
                          <a:effectLst/>
                          <a:latin typeface="Calibri"/>
                        </a:rPr>
                        <a:t>Total</a:t>
                      </a:r>
                    </a:p>
                  </a:txBody>
                  <a:tcPr marL="6755" marR="6755" marT="6755"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Change</a:t>
                      </a:r>
                    </a:p>
                  </a:txBody>
                  <a:tcPr marL="6755" marR="6755" marT="6755"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3/2/2015</a:t>
                      </a: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Vote</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$34,993,615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$10,793,904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$71,182 </a:t>
                      </a:r>
                    </a:p>
                  </a:txBody>
                  <a:tcPr marL="6755" marR="6755" marT="6755"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a:rPr>
                        <a:t>$45,858,702 </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$2,367,980 </a:t>
                      </a:r>
                    </a:p>
                  </a:txBody>
                  <a:tcPr marL="6755" marR="6755" marT="6755"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5.44%</a:t>
                      </a: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Change</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$1,612,981 </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$778,765 </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($23,766)</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$2,367,980 </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Change Percent</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4.83%</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7.78%</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-25.03%</a:t>
                      </a:r>
                    </a:p>
                  </a:txBody>
                  <a:tcPr marL="6755" marR="6755" marT="6755"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5.44%</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gridSpan="3">
                  <a:txBody>
                    <a:bodyPr/>
                    <a:lstStyle/>
                    <a:p>
                      <a:pPr algn="l" fontAlgn="b"/>
                      <a:r>
                        <a:rPr lang="en-US" sz="1200" b="1" i="0" u="none" strike="noStrike">
                          <a:solidFill>
                            <a:srgbClr val="000000"/>
                          </a:solidFill>
                          <a:effectLst/>
                          <a:latin typeface="Calibri"/>
                        </a:rPr>
                        <a:t>Education Sub Committee Recommendation to AdCom </a:t>
                      </a:r>
                    </a:p>
                  </a:txBody>
                  <a:tcPr marL="6755" marR="6755" marT="675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3/3/2015</a:t>
                      </a: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Vote</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$34,548,634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$10,793,904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$71,182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$45,413,720 </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$1,922,998 </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4.42%</a:t>
                      </a: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Change</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$1,168,000 </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$778,765 </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($23,766)</a:t>
                      </a:r>
                    </a:p>
                  </a:txBody>
                  <a:tcPr marL="6755" marR="6755" marT="6755"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$1,922,998 </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Change Percent</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3.50%</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7.78%</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-25.03%</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4.42%</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r>
                        <a:rPr lang="en-US" sz="1200" b="1" i="0" u="none" strike="noStrike">
                          <a:solidFill>
                            <a:srgbClr val="000000"/>
                          </a:solidFill>
                          <a:effectLst/>
                          <a:latin typeface="Calibri"/>
                        </a:rPr>
                        <a:t>Selectmen Vote</a:t>
                      </a:r>
                    </a:p>
                  </a:txBody>
                  <a:tcPr marL="6755" marR="6755" marT="6755"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a:rPr>
                        <a:t>$45,413,720 </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3/5/2015</a:t>
                      </a: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Change</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$1,922,998 </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Change Percent</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a:rPr>
                        <a:t>4.42%</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r>
              <a:tr h="135103">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243186">
                <a:tc>
                  <a:txBody>
                    <a:bodyPr/>
                    <a:lstStyle/>
                    <a:p>
                      <a:pPr algn="l" fontAlgn="b"/>
                      <a:r>
                        <a:rPr lang="en-US" sz="1200" b="1" i="0" u="none" strike="noStrike">
                          <a:solidFill>
                            <a:srgbClr val="000000"/>
                          </a:solidFill>
                          <a:effectLst/>
                          <a:latin typeface="Calibri"/>
                        </a:rPr>
                        <a:t>Ad Com </a:t>
                      </a:r>
                    </a:p>
                  </a:txBody>
                  <a:tcPr marL="6755" marR="6755" marT="6755"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ctr" fontAlgn="b"/>
                      <a:r>
                        <a:rPr lang="en-US" sz="1200" b="1" i="0" u="none" strike="noStrike">
                          <a:solidFill>
                            <a:srgbClr val="000000"/>
                          </a:solidFill>
                          <a:effectLst/>
                          <a:latin typeface="Calibri"/>
                        </a:rPr>
                        <a:t>Includes SPED and Votech</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Vote</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$34,548,634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$10,865,086 </a:t>
                      </a:r>
                    </a:p>
                  </a:txBody>
                  <a:tcPr marL="6755" marR="6755" marT="6755"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a:rPr>
                        <a:t>$45,413,720 </a:t>
                      </a: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3/9/2015</a:t>
                      </a:r>
                    </a:p>
                  </a:txBody>
                  <a:tcPr marL="6755" marR="6755" marT="6755" marB="0" anchor="b">
                    <a:lnL>
                      <a:noFill/>
                    </a:lnL>
                    <a:lnR>
                      <a:noFill/>
                    </a:lnR>
                    <a:lnT>
                      <a:noFill/>
                    </a:lnT>
                    <a:lnB>
                      <a:noFill/>
                    </a:lnB>
                  </a:tcPr>
                </a:tc>
              </a:tr>
              <a:tr h="276962">
                <a:tc>
                  <a:txBody>
                    <a:bodyPr/>
                    <a:lstStyle/>
                    <a:p>
                      <a:pPr algn="l" fontAlgn="b"/>
                      <a:r>
                        <a:rPr lang="en-US" sz="1200" b="0" i="0" u="none" strike="noStrike">
                          <a:solidFill>
                            <a:srgbClr val="000000"/>
                          </a:solidFill>
                          <a:effectLst/>
                          <a:latin typeface="Calibri"/>
                        </a:rPr>
                        <a:t>Change</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$1,168,000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$754,999 </a:t>
                      </a:r>
                    </a:p>
                  </a:txBody>
                  <a:tcPr marL="6755" marR="6755" marT="6755"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$1,922,998 </a:t>
                      </a: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r>
                        <a:rPr lang="en-US" sz="1200" b="0" i="0" u="none" strike="noStrike">
                          <a:solidFill>
                            <a:srgbClr val="000000"/>
                          </a:solidFill>
                          <a:effectLst/>
                          <a:latin typeface="Calibri"/>
                        </a:rPr>
                        <a:t>Change Percent</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3.50%</a:t>
                      </a: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7.47%</a:t>
                      </a: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4.42%</a:t>
                      </a: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35103">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6755" marR="6755" marT="6755" marB="0" anchor="b">
                    <a:lnL>
                      <a:noFill/>
                    </a:lnL>
                    <a:lnR>
                      <a:noFill/>
                    </a:lnR>
                    <a:lnT>
                      <a:noFill/>
                    </a:lnT>
                    <a:lnB>
                      <a:noFill/>
                    </a:lnB>
                  </a:tcPr>
                </a:tc>
              </a:tr>
              <a:tr h="168879">
                <a:tc>
                  <a:txBody>
                    <a:bodyPr/>
                    <a:lstStyle/>
                    <a:p>
                      <a:pPr algn="l" fontAlgn="b"/>
                      <a:r>
                        <a:rPr lang="en-US" sz="1200" b="1" i="0" u="none" strike="noStrike">
                          <a:solidFill>
                            <a:srgbClr val="000000"/>
                          </a:solidFill>
                          <a:effectLst/>
                          <a:latin typeface="Calibri"/>
                        </a:rPr>
                        <a:t>Difference - School/Town</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($444,981)</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$0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$0 </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($444,982)</a:t>
                      </a:r>
                    </a:p>
                  </a:txBody>
                  <a:tcPr marL="6755" marR="6755" marT="6755"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a:rPr>
                        <a:t>-1.02%</a:t>
                      </a:r>
                    </a:p>
                  </a:txBody>
                  <a:tcPr marL="6755" marR="6755" marT="6755" marB="0" anchor="b">
                    <a:lnL>
                      <a:noFill/>
                    </a:lnL>
                    <a:lnR>
                      <a:noFill/>
                    </a:lnR>
                    <a:lnT>
                      <a:noFill/>
                    </a:lnT>
                    <a:lnB>
                      <a:noFill/>
                    </a:lnB>
                  </a:tcPr>
                </a:tc>
              </a:tr>
              <a:tr h="168879">
                <a:tc>
                  <a:txBody>
                    <a:bodyPr/>
                    <a:lstStyle/>
                    <a:p>
                      <a:pPr algn="l" fontAlgn="b"/>
                      <a:endParaRPr lang="en-US" sz="1200" b="0" i="0" u="none" strike="noStrike">
                        <a:solidFill>
                          <a:srgbClr val="000000"/>
                        </a:solidFill>
                        <a:effectLst/>
                        <a:latin typeface="Calibri"/>
                      </a:endParaRP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1.33%</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0.00%</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0.00%</a:t>
                      </a:r>
                    </a:p>
                  </a:txBody>
                  <a:tcPr marL="6755" marR="6755" marT="6755" marB="0" anchor="b">
                    <a:lnL>
                      <a:noFill/>
                    </a:lnL>
                    <a:lnR>
                      <a:noFill/>
                    </a:lnR>
                    <a:lnT>
                      <a:noFill/>
                    </a:lnT>
                    <a:lnB>
                      <a:noFill/>
                    </a:lnB>
                  </a:tcPr>
                </a:tc>
                <a:tc>
                  <a:txBody>
                    <a:bodyPr/>
                    <a:lstStyle/>
                    <a:p>
                      <a:pPr algn="r" fontAlgn="b"/>
                      <a:r>
                        <a:rPr lang="en-US" sz="1200" b="1" i="0" u="none" strike="noStrike">
                          <a:solidFill>
                            <a:srgbClr val="000000"/>
                          </a:solidFill>
                          <a:effectLst/>
                          <a:latin typeface="Calibri"/>
                        </a:rPr>
                        <a:t>1.02%</a:t>
                      </a:r>
                    </a:p>
                  </a:txBody>
                  <a:tcPr marL="6755" marR="6755" marT="6755" marB="0" anchor="b">
                    <a:lnL>
                      <a:noFill/>
                    </a:lnL>
                    <a:lnR>
                      <a:noFill/>
                    </a:lnR>
                    <a:lnT>
                      <a:noFill/>
                    </a:lnT>
                    <a:lnB>
                      <a:noFill/>
                    </a:lnB>
                  </a:tcPr>
                </a:tc>
                <a:tc>
                  <a:txBody>
                    <a:bodyPr/>
                    <a:lstStyle/>
                    <a:p>
                      <a:pPr algn="l" fontAlgn="b"/>
                      <a:endParaRPr lang="en-US" sz="1200" b="1" i="0" u="none" strike="noStrike" dirty="0">
                        <a:solidFill>
                          <a:srgbClr val="000000"/>
                        </a:solidFill>
                        <a:effectLst/>
                        <a:latin typeface="Calibri"/>
                      </a:endParaRPr>
                    </a:p>
                  </a:txBody>
                  <a:tcPr marL="6755" marR="6755" marT="6755" marB="0" anchor="b">
                    <a:lnL>
                      <a:noFill/>
                    </a:lnL>
                    <a:lnR>
                      <a:noFill/>
                    </a:lnR>
                    <a:lnT>
                      <a:noFill/>
                    </a:lnT>
                    <a:lnB>
                      <a:noFill/>
                    </a:lnB>
                  </a:tcPr>
                </a:tc>
                <a:tc>
                  <a:txBody>
                    <a:bodyPr/>
                    <a:lstStyle/>
                    <a:p>
                      <a:pPr algn="l" fontAlgn="b"/>
                      <a:endParaRPr lang="en-US" sz="1200" b="1" i="0" u="none" strike="noStrike" dirty="0">
                        <a:solidFill>
                          <a:srgbClr val="000000"/>
                        </a:solidFill>
                        <a:effectLst/>
                        <a:latin typeface="Calibri"/>
                      </a:endParaRPr>
                    </a:p>
                  </a:txBody>
                  <a:tcPr marL="6755" marR="6755" marT="6755" marB="0" anchor="b">
                    <a:lnL>
                      <a:noFill/>
                    </a:lnL>
                    <a:lnR>
                      <a:noFill/>
                    </a:lnR>
                    <a:lnT>
                      <a:noFill/>
                    </a:lnT>
                    <a:lnB>
                      <a:noFill/>
                    </a:lnB>
                  </a:tcPr>
                </a:tc>
              </a:tr>
            </a:tbl>
          </a:graphicData>
        </a:graphic>
      </p:graphicFrame>
      <p:sp>
        <p:nvSpPr>
          <p:cNvPr id="6" name="Title 5"/>
          <p:cNvSpPr>
            <a:spLocks noGrp="1"/>
          </p:cNvSpPr>
          <p:nvPr>
            <p:ph type="title"/>
          </p:nvPr>
        </p:nvSpPr>
        <p:spPr>
          <a:xfrm>
            <a:off x="457200" y="274638"/>
            <a:ext cx="8229600" cy="1020762"/>
          </a:xfrm>
        </p:spPr>
        <p:txBody>
          <a:bodyPr>
            <a:normAutofit fontScale="90000"/>
          </a:bodyPr>
          <a:lstStyle/>
          <a:p>
            <a:r>
              <a:rPr lang="en-US" dirty="0" smtClean="0"/>
              <a:t>Hingham Public Schools</a:t>
            </a:r>
            <a:br>
              <a:rPr lang="en-US" dirty="0" smtClean="0"/>
            </a:br>
            <a:r>
              <a:rPr lang="en-US" sz="2200" dirty="0" smtClean="0"/>
              <a:t>FY 2016 Budget</a:t>
            </a:r>
            <a:endParaRPr lang="en-US" sz="2200" dirty="0"/>
          </a:p>
        </p:txBody>
      </p:sp>
    </p:spTree>
    <p:extLst>
      <p:ext uri="{BB962C8B-B14F-4D97-AF65-F5344CB8AC3E}">
        <p14:creationId xmlns:p14="http://schemas.microsoft.com/office/powerpoint/2010/main" val="2416319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47234"/>
            <a:ext cx="9144000" cy="5592300"/>
          </a:xfrm>
          <a:prstGeom prst="rect">
            <a:avLst/>
          </a:prstGeom>
          <a:ln w="38100" cmpd="sng">
            <a:solidFill>
              <a:srgbClr val="FF0000"/>
            </a:solidFill>
          </a:ln>
        </p:spPr>
        <p:txBody>
          <a:bodyPr wrap="square">
            <a:spAutoFit/>
          </a:bodyPr>
          <a:lstStyle/>
          <a:p>
            <a:pPr algn="ctr"/>
            <a:r>
              <a:rPr lang="en-US" sz="2800" b="1" dirty="0"/>
              <a:t> Combined Budgets </a:t>
            </a:r>
            <a:r>
              <a:rPr lang="en-US" sz="2800" b="1" dirty="0" smtClean="0"/>
              <a:t>$45,858,702</a:t>
            </a:r>
            <a:r>
              <a:rPr lang="en-US" sz="2800" b="1" dirty="0"/>
              <a:t>	</a:t>
            </a:r>
          </a:p>
          <a:p>
            <a:pPr algn="ctr"/>
            <a:r>
              <a:rPr lang="en-US" sz="2800" b="1" dirty="0">
                <a:solidFill>
                  <a:srgbClr val="3366FF"/>
                </a:solidFill>
              </a:rPr>
              <a:t>( + </a:t>
            </a:r>
            <a:r>
              <a:rPr lang="en-US" sz="2800" b="1" dirty="0" smtClean="0">
                <a:solidFill>
                  <a:srgbClr val="3366FF"/>
                </a:solidFill>
              </a:rPr>
              <a:t>5.44%  </a:t>
            </a:r>
            <a:r>
              <a:rPr lang="en-US" sz="2800" b="1" dirty="0">
                <a:solidFill>
                  <a:srgbClr val="3366FF"/>
                </a:solidFill>
              </a:rPr>
              <a:t>from FY </a:t>
            </a:r>
            <a:r>
              <a:rPr lang="fr-FR" sz="2800" b="1" dirty="0" smtClean="0">
                <a:solidFill>
                  <a:srgbClr val="3366FF"/>
                </a:solidFill>
              </a:rPr>
              <a:t>’</a:t>
            </a:r>
            <a:r>
              <a:rPr lang="en-US" sz="2800" b="1" dirty="0" smtClean="0">
                <a:solidFill>
                  <a:srgbClr val="3366FF"/>
                </a:solidFill>
              </a:rPr>
              <a:t>15)</a:t>
            </a:r>
            <a:endParaRPr lang="en-US" sz="2800" b="1" dirty="0" smtClean="0"/>
          </a:p>
          <a:p>
            <a:endParaRPr lang="en-US" sz="2800" b="1" dirty="0"/>
          </a:p>
          <a:p>
            <a:r>
              <a:rPr lang="en-US" sz="3200" b="1" dirty="0" smtClean="0"/>
              <a:t>Regular </a:t>
            </a:r>
            <a:r>
              <a:rPr lang="en-US" sz="3200" b="1" dirty="0"/>
              <a:t>Education	 </a:t>
            </a:r>
            <a:r>
              <a:rPr lang="en-US" sz="3200" b="1" dirty="0" smtClean="0"/>
              <a:t>   $34,993,615 </a:t>
            </a:r>
            <a:r>
              <a:rPr lang="en-US" sz="3200" b="1" dirty="0"/>
              <a:t>	</a:t>
            </a:r>
            <a:r>
              <a:rPr lang="en-US" sz="2800" b="1" dirty="0" smtClean="0"/>
              <a:t>     </a:t>
            </a:r>
          </a:p>
          <a:p>
            <a:pPr>
              <a:spcAft>
                <a:spcPts val="300"/>
              </a:spcAft>
            </a:pPr>
            <a:r>
              <a:rPr lang="en-US" sz="2800" b="1" dirty="0" smtClean="0"/>
              <a:t>					</a:t>
            </a:r>
            <a:r>
              <a:rPr lang="en-US" sz="2800" b="1" dirty="0" smtClean="0">
                <a:solidFill>
                  <a:srgbClr val="3366FF"/>
                </a:solidFill>
              </a:rPr>
              <a:t>( +4.83% </a:t>
            </a:r>
            <a:r>
              <a:rPr lang="en-US" sz="2800" b="1" dirty="0">
                <a:solidFill>
                  <a:srgbClr val="3366FF"/>
                </a:solidFill>
              </a:rPr>
              <a:t>from FY ‘</a:t>
            </a:r>
            <a:r>
              <a:rPr lang="en-US" sz="2800" b="1" dirty="0" smtClean="0">
                <a:solidFill>
                  <a:srgbClr val="3366FF"/>
                </a:solidFill>
              </a:rPr>
              <a:t>15)</a:t>
            </a:r>
          </a:p>
          <a:p>
            <a:pPr>
              <a:lnSpc>
                <a:spcPct val="90000"/>
              </a:lnSpc>
              <a:spcAft>
                <a:spcPts val="300"/>
              </a:spcAft>
            </a:pPr>
            <a:endParaRPr lang="en-US" sz="2800" b="1" dirty="0">
              <a:solidFill>
                <a:srgbClr val="3366FF"/>
              </a:solidFill>
            </a:endParaRPr>
          </a:p>
          <a:p>
            <a:r>
              <a:rPr lang="en-US" sz="2800" b="1" dirty="0" smtClean="0"/>
              <a:t> </a:t>
            </a:r>
            <a:r>
              <a:rPr lang="en-US" sz="3200" b="1" dirty="0" smtClean="0"/>
              <a:t>Special </a:t>
            </a:r>
            <a:r>
              <a:rPr lang="en-US" sz="3200" b="1" dirty="0"/>
              <a:t>Education	 </a:t>
            </a:r>
            <a:r>
              <a:rPr lang="en-US" sz="3200" b="1" dirty="0" smtClean="0"/>
              <a:t>   $10,793,904</a:t>
            </a:r>
            <a:r>
              <a:rPr lang="en-US" sz="2800" b="1" dirty="0"/>
              <a:t>		</a:t>
            </a:r>
          </a:p>
          <a:p>
            <a:r>
              <a:rPr lang="en-US" sz="2800" b="1" dirty="0" smtClean="0">
                <a:solidFill>
                  <a:srgbClr val="3366FF"/>
                </a:solidFill>
              </a:rPr>
              <a:t>					( +7.78% </a:t>
            </a:r>
            <a:r>
              <a:rPr lang="en-US" sz="2800" b="1" dirty="0">
                <a:solidFill>
                  <a:srgbClr val="3366FF"/>
                </a:solidFill>
              </a:rPr>
              <a:t>from FY ‘</a:t>
            </a:r>
            <a:r>
              <a:rPr lang="en-US" sz="2800" b="1" dirty="0" smtClean="0">
                <a:solidFill>
                  <a:srgbClr val="3366FF"/>
                </a:solidFill>
              </a:rPr>
              <a:t>15)</a:t>
            </a:r>
          </a:p>
          <a:p>
            <a:pPr>
              <a:lnSpc>
                <a:spcPct val="90000"/>
              </a:lnSpc>
            </a:pPr>
            <a:endParaRPr lang="en-US" sz="2800" b="1" dirty="0">
              <a:solidFill>
                <a:srgbClr val="3366FF"/>
              </a:solidFill>
            </a:endParaRPr>
          </a:p>
          <a:p>
            <a:pPr>
              <a:lnSpc>
                <a:spcPct val="110000"/>
              </a:lnSpc>
            </a:pPr>
            <a:r>
              <a:rPr lang="en-US" sz="3200" b="1" dirty="0" smtClean="0"/>
              <a:t> Vocational </a:t>
            </a:r>
            <a:r>
              <a:rPr lang="en-US" sz="3200" b="1" dirty="0"/>
              <a:t>Education	</a:t>
            </a:r>
            <a:r>
              <a:rPr lang="en-US" sz="3200" b="1" dirty="0" smtClean="0"/>
              <a:t>   $71,182</a:t>
            </a:r>
            <a:r>
              <a:rPr lang="en-US" sz="2800" b="1" dirty="0"/>
              <a:t>	</a:t>
            </a:r>
            <a:endParaRPr lang="en-US" sz="2800" b="1" dirty="0" smtClean="0"/>
          </a:p>
          <a:p>
            <a:pPr>
              <a:lnSpc>
                <a:spcPct val="110000"/>
              </a:lnSpc>
            </a:pPr>
            <a:r>
              <a:rPr lang="en-US" sz="2800" b="1" dirty="0" smtClean="0">
                <a:solidFill>
                  <a:srgbClr val="3366FF"/>
                </a:solidFill>
              </a:rPr>
              <a:t>					( - 25.03 </a:t>
            </a:r>
            <a:r>
              <a:rPr lang="en-US" sz="2800" b="1" dirty="0">
                <a:solidFill>
                  <a:srgbClr val="3366FF"/>
                </a:solidFill>
              </a:rPr>
              <a:t>% from FY </a:t>
            </a:r>
            <a:r>
              <a:rPr lang="fr-FR" sz="2800" b="1" dirty="0">
                <a:solidFill>
                  <a:srgbClr val="3366FF"/>
                </a:solidFill>
              </a:rPr>
              <a:t>’</a:t>
            </a:r>
            <a:r>
              <a:rPr lang="en-US" sz="2800" b="1" dirty="0" smtClean="0">
                <a:solidFill>
                  <a:srgbClr val="3366FF"/>
                </a:solidFill>
              </a:rPr>
              <a:t>15)</a:t>
            </a:r>
            <a:endParaRPr lang="en-US" sz="2800" b="1" dirty="0">
              <a:solidFill>
                <a:srgbClr val="3366FF"/>
              </a:solidFill>
            </a:endParaRPr>
          </a:p>
          <a:p>
            <a:pPr algn="ctr"/>
            <a:endParaRPr lang="en-US" sz="3200" b="1" dirty="0"/>
          </a:p>
        </p:txBody>
      </p:sp>
      <p:sp>
        <p:nvSpPr>
          <p:cNvPr id="3" name="TextBox 2"/>
          <p:cNvSpPr txBox="1"/>
          <p:nvPr/>
        </p:nvSpPr>
        <p:spPr>
          <a:xfrm>
            <a:off x="0" y="160254"/>
            <a:ext cx="9144000" cy="1086980"/>
          </a:xfrm>
          <a:prstGeom prst="rect">
            <a:avLst/>
          </a:prstGeom>
          <a:noFill/>
          <a:ln w="38100" cmpd="sng">
            <a:solidFill>
              <a:srgbClr val="FF0000"/>
            </a:solidFill>
          </a:ln>
        </p:spPr>
        <p:txBody>
          <a:bodyPr wrap="square" rtlCol="0">
            <a:spAutoFit/>
          </a:bodyPr>
          <a:lstStyle/>
          <a:p>
            <a:pPr algn="ctr"/>
            <a:r>
              <a:rPr lang="en-US" sz="3200" b="1" dirty="0" smtClean="0"/>
              <a:t>FY 2016 ADMINISTRATION - PROPOSED BUDGET </a:t>
            </a:r>
            <a:endParaRPr lang="en-US" sz="3200" b="1" dirty="0"/>
          </a:p>
          <a:p>
            <a:pPr algn="ctr"/>
            <a:r>
              <a:rPr lang="en-US" sz="3200" b="1" dirty="0" smtClean="0"/>
              <a:t> “AT A GLANCE</a:t>
            </a:r>
            <a:r>
              <a:rPr lang="en-US" sz="2800" b="1" dirty="0" smtClean="0"/>
              <a:t>”		</a:t>
            </a:r>
            <a:endParaRPr lang="en-US" sz="2800" b="1" dirty="0"/>
          </a:p>
        </p:txBody>
      </p:sp>
      <p:sp>
        <p:nvSpPr>
          <p:cNvPr id="5" name="Hexagon 4"/>
          <p:cNvSpPr/>
          <p:nvPr/>
        </p:nvSpPr>
        <p:spPr>
          <a:xfrm>
            <a:off x="5914253" y="2629646"/>
            <a:ext cx="3002029" cy="2988879"/>
          </a:xfrm>
          <a:prstGeom prst="hexagon">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March 2, 2015</a:t>
            </a:r>
          </a:p>
          <a:p>
            <a:pPr algn="ctr"/>
            <a:r>
              <a:rPr lang="en-US" sz="2000" b="1" dirty="0" smtClean="0">
                <a:solidFill>
                  <a:srgbClr val="000000"/>
                </a:solidFill>
              </a:rPr>
              <a:t>Revision</a:t>
            </a:r>
          </a:p>
          <a:p>
            <a:pPr algn="ctr"/>
            <a:r>
              <a:rPr lang="en-US" sz="2000" b="1" dirty="0" smtClean="0">
                <a:solidFill>
                  <a:schemeClr val="tx1"/>
                </a:solidFill>
              </a:rPr>
              <a:t>(-$713,981</a:t>
            </a:r>
            <a:r>
              <a:rPr lang="en-US" sz="2000" b="1" dirty="0">
                <a:solidFill>
                  <a:schemeClr val="tx1"/>
                </a:solidFill>
              </a:rPr>
              <a:t> </a:t>
            </a:r>
            <a:r>
              <a:rPr lang="en-US" sz="2000" b="1" dirty="0" smtClean="0">
                <a:solidFill>
                  <a:schemeClr val="tx1"/>
                </a:solidFill>
              </a:rPr>
              <a:t>from initial request)</a:t>
            </a:r>
          </a:p>
          <a:p>
            <a:pPr algn="ctr"/>
            <a:r>
              <a:rPr lang="en-US" sz="2000" b="1" dirty="0" smtClean="0">
                <a:solidFill>
                  <a:schemeClr val="tx1"/>
                </a:solidFill>
              </a:rPr>
              <a:t>ADMIN. –PROPOSED </a:t>
            </a:r>
          </a:p>
          <a:p>
            <a:pPr algn="ctr"/>
            <a:r>
              <a:rPr lang="en-US" sz="2000" b="1" dirty="0" smtClean="0">
                <a:solidFill>
                  <a:schemeClr val="tx1"/>
                </a:solidFill>
              </a:rPr>
              <a:t>ACTION</a:t>
            </a:r>
            <a:endParaRPr lang="en-US" sz="2000" b="1" dirty="0">
              <a:solidFill>
                <a:schemeClr val="tx1"/>
              </a:solidFill>
            </a:endParaRPr>
          </a:p>
        </p:txBody>
      </p:sp>
      <p:sp>
        <p:nvSpPr>
          <p:cNvPr id="4" name="5-Point Star 3"/>
          <p:cNvSpPr/>
          <p:nvPr/>
        </p:nvSpPr>
        <p:spPr>
          <a:xfrm>
            <a:off x="672353" y="1247234"/>
            <a:ext cx="896471" cy="896472"/>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3694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10486"/>
            <a:ext cx="8229600" cy="769661"/>
          </a:xfrm>
          <a:ln w="38100" cmpd="sng">
            <a:solidFill>
              <a:srgbClr val="FF0000"/>
            </a:solidFill>
          </a:ln>
        </p:spPr>
        <p:txBody>
          <a:bodyPr>
            <a:normAutofit/>
          </a:bodyPr>
          <a:lstStyle/>
          <a:p>
            <a:r>
              <a:rPr lang="en-US" sz="3600" b="1" dirty="0" smtClean="0"/>
              <a:t>Closing the Gap</a:t>
            </a:r>
            <a:endParaRPr lang="en-US" sz="3600" b="1" dirty="0"/>
          </a:p>
        </p:txBody>
      </p:sp>
      <p:sp>
        <p:nvSpPr>
          <p:cNvPr id="5" name="Content Placeholder 4"/>
          <p:cNvSpPr>
            <a:spLocks noGrp="1"/>
          </p:cNvSpPr>
          <p:nvPr>
            <p:ph sz="half" idx="1"/>
          </p:nvPr>
        </p:nvSpPr>
        <p:spPr>
          <a:xfrm>
            <a:off x="457200" y="1600200"/>
            <a:ext cx="3941545" cy="4698192"/>
          </a:xfrm>
          <a:ln w="38100" cmpd="sng">
            <a:solidFill>
              <a:srgbClr val="FF0000"/>
            </a:solidFill>
          </a:ln>
        </p:spPr>
        <p:txBody>
          <a:bodyPr>
            <a:noAutofit/>
          </a:bodyPr>
          <a:lstStyle/>
          <a:p>
            <a:pPr marL="0" indent="0">
              <a:lnSpc>
                <a:spcPct val="120000"/>
              </a:lnSpc>
              <a:spcBef>
                <a:spcPts val="0"/>
              </a:spcBef>
              <a:buNone/>
            </a:pPr>
            <a:r>
              <a:rPr lang="en-US" sz="2000" b="1" dirty="0" smtClean="0"/>
              <a:t>School Committee Vote</a:t>
            </a:r>
          </a:p>
          <a:p>
            <a:pPr marL="0" indent="0" algn="r">
              <a:lnSpc>
                <a:spcPct val="120000"/>
              </a:lnSpc>
              <a:spcBef>
                <a:spcPts val="0"/>
              </a:spcBef>
              <a:buNone/>
            </a:pPr>
            <a:r>
              <a:rPr lang="en-US" sz="2000" b="1" dirty="0" smtClean="0"/>
              <a:t>$</a:t>
            </a:r>
            <a:r>
              <a:rPr lang="en-US" sz="2000" b="1" dirty="0"/>
              <a:t>45,858,702	</a:t>
            </a:r>
            <a:endParaRPr lang="en-US" sz="2000" b="1" dirty="0" smtClean="0"/>
          </a:p>
          <a:p>
            <a:pPr marL="0" indent="0">
              <a:lnSpc>
                <a:spcPct val="120000"/>
              </a:lnSpc>
              <a:spcBef>
                <a:spcPts val="0"/>
              </a:spcBef>
              <a:buNone/>
            </a:pPr>
            <a:r>
              <a:rPr lang="en-US" sz="2000" b="1" dirty="0" smtClean="0"/>
              <a:t>(+5.44</a:t>
            </a:r>
            <a:r>
              <a:rPr lang="en-US" sz="2000" b="1" dirty="0"/>
              <a:t>% </a:t>
            </a:r>
            <a:r>
              <a:rPr lang="en-US" sz="2000" b="1" dirty="0" smtClean="0"/>
              <a:t>from FY</a:t>
            </a:r>
            <a:r>
              <a:rPr lang="fr-FR" sz="2000" b="1" dirty="0" smtClean="0"/>
              <a:t>’ </a:t>
            </a:r>
            <a:r>
              <a:rPr lang="en-US" sz="2000" b="1" dirty="0" smtClean="0"/>
              <a:t>15)</a:t>
            </a:r>
          </a:p>
          <a:p>
            <a:pPr>
              <a:lnSpc>
                <a:spcPct val="120000"/>
              </a:lnSpc>
              <a:spcBef>
                <a:spcPts val="0"/>
              </a:spcBef>
            </a:pPr>
            <a:endParaRPr lang="en-US" sz="2000" b="1" dirty="0" smtClean="0">
              <a:solidFill>
                <a:srgbClr val="3366FF"/>
              </a:solidFill>
            </a:endParaRPr>
          </a:p>
          <a:p>
            <a:pPr>
              <a:lnSpc>
                <a:spcPct val="120000"/>
              </a:lnSpc>
              <a:spcBef>
                <a:spcPts val="0"/>
              </a:spcBef>
            </a:pPr>
            <a:endParaRPr lang="en-US" sz="2000" b="1" dirty="0" smtClean="0">
              <a:solidFill>
                <a:srgbClr val="3366FF"/>
              </a:solidFill>
            </a:endParaRPr>
          </a:p>
          <a:p>
            <a:pPr marL="0" indent="0">
              <a:lnSpc>
                <a:spcPct val="120000"/>
              </a:lnSpc>
              <a:spcBef>
                <a:spcPts val="0"/>
              </a:spcBef>
              <a:buNone/>
            </a:pPr>
            <a:r>
              <a:rPr lang="en-US" sz="2000" b="1" dirty="0" smtClean="0">
                <a:solidFill>
                  <a:srgbClr val="3366FF"/>
                </a:solidFill>
              </a:rPr>
              <a:t>BOS and </a:t>
            </a:r>
            <a:r>
              <a:rPr lang="en-US" sz="2000" b="1" dirty="0" err="1" smtClean="0">
                <a:solidFill>
                  <a:srgbClr val="3366FF"/>
                </a:solidFill>
              </a:rPr>
              <a:t>AdCom</a:t>
            </a:r>
            <a:r>
              <a:rPr lang="en-US" sz="2000" b="1" dirty="0" smtClean="0">
                <a:solidFill>
                  <a:srgbClr val="3366FF"/>
                </a:solidFill>
              </a:rPr>
              <a:t> Votes</a:t>
            </a:r>
          </a:p>
          <a:p>
            <a:pPr marL="0" indent="0">
              <a:lnSpc>
                <a:spcPct val="120000"/>
              </a:lnSpc>
              <a:spcBef>
                <a:spcPts val="0"/>
              </a:spcBef>
              <a:buNone/>
            </a:pPr>
            <a:r>
              <a:rPr lang="en-US" sz="2000" b="1" dirty="0" smtClean="0">
                <a:solidFill>
                  <a:srgbClr val="3366FF"/>
                </a:solidFill>
              </a:rPr>
              <a:t>				         $45,413,720</a:t>
            </a:r>
          </a:p>
          <a:p>
            <a:pPr marL="0" indent="0">
              <a:lnSpc>
                <a:spcPct val="120000"/>
              </a:lnSpc>
              <a:spcBef>
                <a:spcPts val="0"/>
              </a:spcBef>
              <a:buNone/>
            </a:pPr>
            <a:r>
              <a:rPr lang="en-US" sz="2000" b="1" dirty="0" smtClean="0">
                <a:solidFill>
                  <a:srgbClr val="3366FF"/>
                </a:solidFill>
              </a:rPr>
              <a:t>(+4.42% from FY’ 15)</a:t>
            </a:r>
            <a:endParaRPr lang="en-US" sz="2000" b="1" dirty="0" smtClean="0">
              <a:solidFill>
                <a:srgbClr val="FF0000"/>
              </a:solidFill>
            </a:endParaRPr>
          </a:p>
          <a:p>
            <a:pPr marL="0" indent="0" algn="ctr">
              <a:lnSpc>
                <a:spcPct val="120000"/>
              </a:lnSpc>
              <a:spcBef>
                <a:spcPts val="0"/>
              </a:spcBef>
              <a:buNone/>
            </a:pPr>
            <a:endParaRPr lang="en-US" sz="2000" b="1" dirty="0" smtClean="0">
              <a:solidFill>
                <a:srgbClr val="FF0000"/>
              </a:solidFill>
            </a:endParaRPr>
          </a:p>
          <a:p>
            <a:pPr marL="0" indent="0" algn="ctr">
              <a:spcBef>
                <a:spcPts val="0"/>
              </a:spcBef>
              <a:buNone/>
            </a:pPr>
            <a:endParaRPr lang="en-US" sz="2400" b="1" dirty="0" smtClean="0">
              <a:solidFill>
                <a:srgbClr val="FF0000"/>
              </a:solidFill>
            </a:endParaRPr>
          </a:p>
          <a:p>
            <a:pPr marL="0" indent="0" algn="ctr">
              <a:spcBef>
                <a:spcPts val="0"/>
              </a:spcBef>
              <a:buNone/>
            </a:pPr>
            <a:r>
              <a:rPr lang="en-US" sz="2400" b="1" dirty="0" smtClean="0">
                <a:solidFill>
                  <a:srgbClr val="FF0000"/>
                </a:solidFill>
              </a:rPr>
              <a:t>Gap (as of </a:t>
            </a:r>
            <a:r>
              <a:rPr lang="en-US" sz="2400" b="1" dirty="0">
                <a:solidFill>
                  <a:srgbClr val="FF0000"/>
                </a:solidFill>
              </a:rPr>
              <a:t>4</a:t>
            </a:r>
            <a:r>
              <a:rPr lang="en-US" sz="2400" b="1" dirty="0" smtClean="0">
                <a:solidFill>
                  <a:srgbClr val="FF0000"/>
                </a:solidFill>
              </a:rPr>
              <a:t>/</a:t>
            </a:r>
            <a:r>
              <a:rPr lang="en-US" sz="2400" b="1" dirty="0">
                <a:solidFill>
                  <a:srgbClr val="FF0000"/>
                </a:solidFill>
              </a:rPr>
              <a:t>6</a:t>
            </a:r>
            <a:r>
              <a:rPr lang="en-US" sz="2400" b="1" dirty="0" smtClean="0">
                <a:solidFill>
                  <a:srgbClr val="FF0000"/>
                </a:solidFill>
              </a:rPr>
              <a:t>/15)</a:t>
            </a:r>
          </a:p>
          <a:p>
            <a:pPr marL="0" indent="0" algn="ctr">
              <a:spcBef>
                <a:spcPts val="0"/>
              </a:spcBef>
              <a:buNone/>
            </a:pPr>
            <a:r>
              <a:rPr lang="en-US" sz="2400" b="1" dirty="0" smtClean="0">
                <a:solidFill>
                  <a:srgbClr val="FF0000"/>
                </a:solidFill>
              </a:rPr>
              <a:t> </a:t>
            </a:r>
            <a:r>
              <a:rPr lang="en-US" sz="2400" b="1" dirty="0">
                <a:solidFill>
                  <a:srgbClr val="FF0000"/>
                </a:solidFill>
              </a:rPr>
              <a:t>$444,982</a:t>
            </a:r>
            <a:endParaRPr lang="en-US" sz="2400" b="1" dirty="0" smtClean="0">
              <a:solidFill>
                <a:srgbClr val="FF0000"/>
              </a:solidFill>
            </a:endParaRPr>
          </a:p>
          <a:p>
            <a:pPr marL="0" indent="0">
              <a:lnSpc>
                <a:spcPct val="120000"/>
              </a:lnSpc>
              <a:spcBef>
                <a:spcPts val="0"/>
              </a:spcBef>
              <a:buNone/>
            </a:pPr>
            <a:r>
              <a:rPr lang="en-US" sz="2000" b="1" dirty="0">
                <a:solidFill>
                  <a:srgbClr val="FF0000"/>
                </a:solidFill>
              </a:rPr>
              <a:t>	</a:t>
            </a:r>
            <a:r>
              <a:rPr lang="en-US" sz="2000" b="1" dirty="0" smtClean="0">
                <a:solidFill>
                  <a:srgbClr val="FF0000"/>
                </a:solidFill>
              </a:rPr>
              <a:t>		 </a:t>
            </a:r>
          </a:p>
          <a:p>
            <a:pPr>
              <a:lnSpc>
                <a:spcPct val="90000"/>
              </a:lnSpc>
            </a:pPr>
            <a:endParaRPr lang="en-US" sz="2200" b="1" dirty="0"/>
          </a:p>
          <a:p>
            <a:pPr>
              <a:lnSpc>
                <a:spcPct val="90000"/>
              </a:lnSpc>
            </a:pPr>
            <a:endParaRPr lang="en-US" sz="2200" dirty="0"/>
          </a:p>
        </p:txBody>
      </p:sp>
      <p:sp>
        <p:nvSpPr>
          <p:cNvPr id="6" name="Content Placeholder 5"/>
          <p:cNvSpPr>
            <a:spLocks noGrp="1"/>
          </p:cNvSpPr>
          <p:nvPr>
            <p:ph sz="half" idx="2"/>
          </p:nvPr>
        </p:nvSpPr>
        <p:spPr>
          <a:xfrm>
            <a:off x="4543124" y="1600200"/>
            <a:ext cx="4143676" cy="4698192"/>
          </a:xfrm>
          <a:ln w="38100" cmpd="sng">
            <a:solidFill>
              <a:srgbClr val="FF0000"/>
            </a:solidFill>
          </a:ln>
        </p:spPr>
        <p:txBody>
          <a:bodyPr>
            <a:noAutofit/>
          </a:bodyPr>
          <a:lstStyle/>
          <a:p>
            <a:pPr marL="0" indent="0">
              <a:spcBef>
                <a:spcPts val="0"/>
              </a:spcBef>
              <a:buNone/>
            </a:pPr>
            <a:r>
              <a:rPr lang="en-US" sz="2000" b="1" dirty="0" smtClean="0"/>
              <a:t>Most Recent Proposed Reductions</a:t>
            </a:r>
          </a:p>
          <a:p>
            <a:pPr marL="0" indent="0">
              <a:spcBef>
                <a:spcPts val="0"/>
              </a:spcBef>
              <a:buNone/>
            </a:pPr>
            <a:r>
              <a:rPr lang="en-US" sz="2000" b="1" dirty="0" smtClean="0"/>
              <a:t>(see next slide)			                 						    $294,487</a:t>
            </a:r>
          </a:p>
          <a:p>
            <a:pPr marL="0" indent="0">
              <a:lnSpc>
                <a:spcPct val="120000"/>
              </a:lnSpc>
              <a:spcBef>
                <a:spcPts val="0"/>
              </a:spcBef>
              <a:buNone/>
            </a:pPr>
            <a:endParaRPr lang="en-US" sz="2000" b="1" dirty="0"/>
          </a:p>
          <a:p>
            <a:pPr marL="0" indent="0">
              <a:lnSpc>
                <a:spcPct val="120000"/>
              </a:lnSpc>
              <a:spcBef>
                <a:spcPts val="0"/>
              </a:spcBef>
              <a:buNone/>
            </a:pPr>
            <a:r>
              <a:rPr lang="en-US" sz="2000" b="1" dirty="0" smtClean="0"/>
              <a:t>Proposed New Bottom </a:t>
            </a:r>
            <a:r>
              <a:rPr lang="en-US" sz="2000" b="1" dirty="0"/>
              <a:t>L</a:t>
            </a:r>
            <a:r>
              <a:rPr lang="en-US" sz="2000" b="1" dirty="0" smtClean="0"/>
              <a:t>ine</a:t>
            </a:r>
          </a:p>
          <a:p>
            <a:pPr marL="0" indent="0" algn="r">
              <a:lnSpc>
                <a:spcPct val="120000"/>
              </a:lnSpc>
              <a:spcBef>
                <a:spcPts val="0"/>
              </a:spcBef>
              <a:buNone/>
            </a:pPr>
            <a:r>
              <a:rPr lang="en-US" sz="2000" b="1" dirty="0" smtClean="0"/>
              <a:t>				              $45,564,215</a:t>
            </a:r>
          </a:p>
          <a:p>
            <a:pPr marL="0" indent="0">
              <a:lnSpc>
                <a:spcPct val="120000"/>
              </a:lnSpc>
              <a:spcBef>
                <a:spcPts val="0"/>
              </a:spcBef>
              <a:buNone/>
            </a:pPr>
            <a:r>
              <a:rPr lang="en-US" sz="2000" b="1" dirty="0" smtClean="0"/>
              <a:t> (+4.77% from FY </a:t>
            </a:r>
            <a:r>
              <a:rPr lang="fr-FR" sz="2000" b="1" dirty="0" smtClean="0"/>
              <a:t>’</a:t>
            </a:r>
            <a:r>
              <a:rPr lang="en-US" sz="2000" b="1" dirty="0" smtClean="0"/>
              <a:t>15)</a:t>
            </a:r>
          </a:p>
          <a:p>
            <a:pPr marL="0" indent="0" algn="ctr">
              <a:lnSpc>
                <a:spcPct val="120000"/>
              </a:lnSpc>
              <a:spcBef>
                <a:spcPts val="0"/>
              </a:spcBef>
              <a:buNone/>
            </a:pPr>
            <a:endParaRPr lang="en-US" sz="2000" b="1" dirty="0">
              <a:solidFill>
                <a:srgbClr val="FF0000"/>
              </a:solidFill>
            </a:endParaRPr>
          </a:p>
          <a:p>
            <a:pPr marL="0" indent="0" algn="ctr">
              <a:lnSpc>
                <a:spcPct val="120000"/>
              </a:lnSpc>
              <a:spcBef>
                <a:spcPts val="0"/>
              </a:spcBef>
              <a:buNone/>
            </a:pPr>
            <a:r>
              <a:rPr lang="en-US" sz="2000" b="1" dirty="0" smtClean="0"/>
              <a:t>Total adjustments with this change </a:t>
            </a:r>
          </a:p>
          <a:p>
            <a:pPr marL="0" indent="0" algn="ctr">
              <a:lnSpc>
                <a:spcPct val="120000"/>
              </a:lnSpc>
              <a:spcBef>
                <a:spcPts val="0"/>
              </a:spcBef>
              <a:buNone/>
            </a:pPr>
            <a:r>
              <a:rPr lang="en-US" sz="2000" b="1" dirty="0" smtClean="0"/>
              <a:t>$1,008,468</a:t>
            </a:r>
          </a:p>
          <a:p>
            <a:pPr marL="0" indent="0" algn="ctr">
              <a:lnSpc>
                <a:spcPct val="120000"/>
              </a:lnSpc>
              <a:spcBef>
                <a:spcPts val="0"/>
              </a:spcBef>
              <a:buNone/>
            </a:pPr>
            <a:endParaRPr lang="en-US" sz="2000" b="1" dirty="0" smtClean="0"/>
          </a:p>
          <a:p>
            <a:pPr marL="0" indent="0" algn="ctr">
              <a:spcBef>
                <a:spcPts val="0"/>
              </a:spcBef>
              <a:buNone/>
            </a:pPr>
            <a:r>
              <a:rPr lang="en-US" sz="2400" b="1" dirty="0" smtClean="0">
                <a:solidFill>
                  <a:srgbClr val="FF0000"/>
                </a:solidFill>
              </a:rPr>
              <a:t>Remaining Gap</a:t>
            </a:r>
          </a:p>
          <a:p>
            <a:pPr marL="0" indent="0" algn="ctr">
              <a:spcBef>
                <a:spcPts val="0"/>
              </a:spcBef>
              <a:buNone/>
            </a:pPr>
            <a:r>
              <a:rPr lang="en-US" sz="2400" b="1" dirty="0" smtClean="0">
                <a:solidFill>
                  <a:srgbClr val="FF0000"/>
                </a:solidFill>
              </a:rPr>
              <a:t>$150,495</a:t>
            </a:r>
            <a:endParaRPr lang="en-US" sz="2400" b="1" dirty="0"/>
          </a:p>
        </p:txBody>
      </p:sp>
    </p:spTree>
    <p:extLst>
      <p:ext uri="{BB962C8B-B14F-4D97-AF65-F5344CB8AC3E}">
        <p14:creationId xmlns:p14="http://schemas.microsoft.com/office/powerpoint/2010/main" val="122426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68223" y="141105"/>
            <a:ext cx="8850691" cy="1430465"/>
          </a:xfrm>
          <a:ln w="38100" cmpd="sng">
            <a:solidFill>
              <a:srgbClr val="FF0000"/>
            </a:solidFill>
          </a:ln>
        </p:spPr>
        <p:txBody>
          <a:bodyPr>
            <a:normAutofit fontScale="90000"/>
          </a:bodyPr>
          <a:lstStyle/>
          <a:p>
            <a:r>
              <a:rPr lang="en-US" b="1" dirty="0"/>
              <a:t>Categories of Proposed </a:t>
            </a:r>
            <a:r>
              <a:rPr lang="en-US" b="1" dirty="0" smtClean="0"/>
              <a:t>Reductions </a:t>
            </a:r>
            <a:r>
              <a:rPr lang="en-US" b="1" dirty="0"/>
              <a:t>to </a:t>
            </a:r>
            <a:r>
              <a:rPr lang="en-US" b="1" dirty="0" smtClean="0"/>
              <a:t/>
            </a:r>
            <a:br>
              <a:rPr lang="en-US" b="1" dirty="0" smtClean="0"/>
            </a:br>
            <a:r>
              <a:rPr lang="en-US" b="1" dirty="0" smtClean="0"/>
              <a:t>FY ‘16  </a:t>
            </a:r>
            <a:r>
              <a:rPr lang="en-US" b="1" dirty="0"/>
              <a:t>Operating Budget Bottom Line</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450351099"/>
              </p:ext>
            </p:extLst>
          </p:nvPr>
        </p:nvGraphicFramePr>
        <p:xfrm>
          <a:off x="168222" y="1880859"/>
          <a:ext cx="8850692" cy="4797555"/>
        </p:xfrm>
        <a:graphic>
          <a:graphicData uri="http://schemas.openxmlformats.org/drawingml/2006/table">
            <a:tbl>
              <a:tblPr firstRow="1" bandRow="1">
                <a:tableStyleId>{5C22544A-7EE6-4342-B048-85BDC9FD1C3A}</a:tableStyleId>
              </a:tblPr>
              <a:tblGrid>
                <a:gridCol w="8850692"/>
              </a:tblGrid>
              <a:tr h="1661898">
                <a:tc>
                  <a:txBody>
                    <a:bodyPr/>
                    <a:lstStyle/>
                    <a:p>
                      <a:r>
                        <a:rPr lang="en-US" sz="2800" b="1" dirty="0" smtClean="0">
                          <a:solidFill>
                            <a:schemeClr val="tx1"/>
                          </a:solidFill>
                        </a:rPr>
                        <a:t>A)</a:t>
                      </a:r>
                      <a:r>
                        <a:rPr lang="en-US" sz="2800" b="1" baseline="0" dirty="0" smtClean="0">
                          <a:solidFill>
                            <a:schemeClr val="tx1"/>
                          </a:solidFill>
                        </a:rPr>
                        <a:t> </a:t>
                      </a:r>
                      <a:r>
                        <a:rPr lang="en-US" sz="2800" b="1" dirty="0" smtClean="0">
                          <a:solidFill>
                            <a:schemeClr val="tx1"/>
                          </a:solidFill>
                        </a:rPr>
                        <a:t>Real Changes in Circumstance – New Information</a:t>
                      </a:r>
                    </a:p>
                    <a:p>
                      <a:r>
                        <a:rPr lang="en-US" sz="1800" b="1" dirty="0" smtClean="0">
                          <a:solidFill>
                            <a:schemeClr val="tx1"/>
                          </a:solidFill>
                        </a:rPr>
                        <a:t>     Unanticipated retirement - $17,490</a:t>
                      </a:r>
                    </a:p>
                    <a:p>
                      <a:r>
                        <a:rPr lang="en-US" sz="1800" b="1" dirty="0" smtClean="0">
                          <a:solidFill>
                            <a:schemeClr val="tx1"/>
                          </a:solidFill>
                        </a:rPr>
                        <a:t>     Unanticipated vocational tuition withdrawal - $23,272</a:t>
                      </a:r>
                    </a:p>
                    <a:p>
                      <a:r>
                        <a:rPr lang="en-US" sz="1800" b="1" dirty="0" smtClean="0">
                          <a:solidFill>
                            <a:schemeClr val="tx1"/>
                          </a:solidFill>
                        </a:rPr>
                        <a:t>     Reduced projected rate of increase in special education tuitions  (3% to 2.5%) - $21,181</a:t>
                      </a:r>
                    </a:p>
                    <a:p>
                      <a:r>
                        <a:rPr lang="en-US" sz="1800" b="1" dirty="0" smtClean="0">
                          <a:solidFill>
                            <a:schemeClr val="tx1"/>
                          </a:solidFill>
                        </a:rPr>
                        <a:t>     Savings from</a:t>
                      </a:r>
                      <a:r>
                        <a:rPr lang="en-US" sz="1800" b="1" baseline="0" dirty="0" smtClean="0">
                          <a:solidFill>
                            <a:schemeClr val="tx1"/>
                          </a:solidFill>
                        </a:rPr>
                        <a:t> projection in</a:t>
                      </a:r>
                      <a:r>
                        <a:rPr lang="en-US" sz="1800" b="1" dirty="0" smtClean="0">
                          <a:solidFill>
                            <a:schemeClr val="tx1"/>
                          </a:solidFill>
                        </a:rPr>
                        <a:t> big bus bid - $8,817 </a:t>
                      </a:r>
                      <a:endParaRPr lang="en-US" sz="1800" b="1" dirty="0">
                        <a:solidFill>
                          <a:schemeClr val="tx1"/>
                        </a:solidFill>
                      </a:endParaRPr>
                    </a:p>
                  </a:txBody>
                  <a:tcPr>
                    <a:solidFill>
                      <a:schemeClr val="accent2">
                        <a:lumMod val="20000"/>
                        <a:lumOff val="80000"/>
                      </a:schemeClr>
                    </a:solidFill>
                  </a:tcPr>
                </a:tc>
              </a:tr>
              <a:tr h="1379689">
                <a:tc>
                  <a:txBody>
                    <a:bodyPr/>
                    <a:lstStyle/>
                    <a:p>
                      <a:r>
                        <a:rPr lang="en-US" sz="2800" b="1" dirty="0" smtClean="0"/>
                        <a:t>B) Further</a:t>
                      </a:r>
                      <a:r>
                        <a:rPr lang="en-US" sz="2800" b="1" baseline="0" dirty="0" smtClean="0"/>
                        <a:t> reductions from List of Requests – Real Cuts</a:t>
                      </a:r>
                    </a:p>
                    <a:p>
                      <a:r>
                        <a:rPr lang="en-US" sz="1800" b="1" baseline="0" dirty="0" smtClean="0"/>
                        <a:t>     Elimination of already reduced elementary math tutors for grades 3-5 - $59,025</a:t>
                      </a:r>
                    </a:p>
                    <a:p>
                      <a:r>
                        <a:rPr lang="en-US" sz="1800" b="1" baseline="0" dirty="0" smtClean="0"/>
                        <a:t>     Reduced (by 5 hours per week) clerical support for Business Office - $7,047</a:t>
                      </a:r>
                    </a:p>
                    <a:p>
                      <a:r>
                        <a:rPr lang="en-US" sz="1800" b="1" baseline="0" dirty="0" smtClean="0"/>
                        <a:t>     Elimination of request for restoration of maintenance position - $43,857</a:t>
                      </a:r>
                      <a:endParaRPr lang="en-US" sz="1800" b="1" dirty="0"/>
                    </a:p>
                  </a:txBody>
                  <a:tcPr>
                    <a:solidFill>
                      <a:schemeClr val="accent2">
                        <a:lumMod val="40000"/>
                        <a:lumOff val="60000"/>
                      </a:schemeClr>
                    </a:solidFill>
                  </a:tcPr>
                </a:tc>
              </a:tr>
              <a:tr h="1379689">
                <a:tc>
                  <a:txBody>
                    <a:bodyPr/>
                    <a:lstStyle/>
                    <a:p>
                      <a:r>
                        <a:rPr lang="en-US" sz="2800" b="1" dirty="0" smtClean="0"/>
                        <a:t>C)</a:t>
                      </a:r>
                      <a:r>
                        <a:rPr lang="en-US" sz="2800" b="1" baseline="0" dirty="0" smtClean="0"/>
                        <a:t> </a:t>
                      </a:r>
                      <a:r>
                        <a:rPr lang="en-US" sz="2800" b="1" dirty="0" smtClean="0"/>
                        <a:t>Looking Through</a:t>
                      </a:r>
                      <a:r>
                        <a:rPr lang="en-US" sz="2800" b="1" baseline="0" dirty="0" smtClean="0"/>
                        <a:t> a New Lens</a:t>
                      </a:r>
                      <a:endParaRPr lang="en-US" sz="2800" b="1" dirty="0" smtClean="0"/>
                    </a:p>
                    <a:p>
                      <a:r>
                        <a:rPr lang="en-US" sz="1800" b="1" dirty="0" smtClean="0"/>
                        <a:t>     Elimination of two special education tuitions not in likely</a:t>
                      </a:r>
                      <a:r>
                        <a:rPr lang="en-US" sz="1800" b="1" baseline="0" dirty="0" smtClean="0"/>
                        <a:t> or highly likely category</a:t>
                      </a:r>
                    </a:p>
                    <a:p>
                      <a:r>
                        <a:rPr lang="en-US" sz="1800" b="1" baseline="0" dirty="0" smtClean="0"/>
                        <a:t>     (all” likely or highly likely” tuitions with names remain) - $65,882 + $47,916</a:t>
                      </a:r>
                    </a:p>
                    <a:p>
                      <a:r>
                        <a:rPr lang="en-US" sz="1800" b="1" baseline="0" dirty="0" smtClean="0"/>
                        <a:t>    </a:t>
                      </a:r>
                    </a:p>
                  </a:txBody>
                  <a:tcPr>
                    <a:solidFill>
                      <a:schemeClr val="accent2">
                        <a:lumMod val="20000"/>
                        <a:lumOff val="80000"/>
                      </a:schemeClr>
                    </a:solidFill>
                  </a:tcPr>
                </a:tc>
              </a:tr>
              <a:tr h="376279">
                <a:tc>
                  <a:txBody>
                    <a:bodyPr/>
                    <a:lstStyle/>
                    <a:p>
                      <a:pPr algn="ctr"/>
                      <a:r>
                        <a:rPr lang="en-US" sz="1800" b="1" dirty="0" smtClean="0"/>
                        <a:t>TOTAL</a:t>
                      </a:r>
                      <a:r>
                        <a:rPr lang="en-US" sz="1800" b="1" baseline="0" dirty="0" smtClean="0"/>
                        <a:t> REDUCTIONS - $294, 487</a:t>
                      </a:r>
                      <a:endParaRPr lang="en-US" sz="1800" b="1"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1996255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325562"/>
          </a:xfrm>
          <a:ln w="38100" cmpd="sng">
            <a:solidFill>
              <a:srgbClr val="FF0000"/>
            </a:solidFill>
          </a:ln>
        </p:spPr>
        <p:txBody>
          <a:bodyPr>
            <a:normAutofit fontScale="90000"/>
          </a:bodyPr>
          <a:lstStyle/>
          <a:p>
            <a:r>
              <a:rPr lang="en-US" b="1" dirty="0" smtClean="0"/>
              <a:t>Remaining Options </a:t>
            </a:r>
            <a:br>
              <a:rPr lang="en-US" b="1" dirty="0" smtClean="0"/>
            </a:br>
            <a:r>
              <a:rPr lang="en-US" b="1" dirty="0" smtClean="0"/>
              <a:t>for Meeting $150,495 “Gap” Target </a:t>
            </a:r>
            <a:endParaRPr lang="en-US" dirty="0"/>
          </a:p>
        </p:txBody>
      </p:sp>
      <p:sp>
        <p:nvSpPr>
          <p:cNvPr id="6" name="Content Placeholder 5"/>
          <p:cNvSpPr>
            <a:spLocks noGrp="1"/>
          </p:cNvSpPr>
          <p:nvPr>
            <p:ph idx="1"/>
          </p:nvPr>
        </p:nvSpPr>
        <p:spPr>
          <a:xfrm>
            <a:off x="457200" y="1847186"/>
            <a:ext cx="8229600" cy="4733415"/>
          </a:xfrm>
        </p:spPr>
        <p:txBody>
          <a:bodyPr>
            <a:noAutofit/>
          </a:bodyPr>
          <a:lstStyle/>
          <a:p>
            <a:pPr marL="0" indent="0">
              <a:buNone/>
            </a:pPr>
            <a:r>
              <a:rPr lang="en-US" sz="2400" b="1" dirty="0" smtClean="0"/>
              <a:t>Savings from remaining unknowns 					        TBD</a:t>
            </a:r>
          </a:p>
          <a:p>
            <a:r>
              <a:rPr lang="en-US" sz="2400" b="1" dirty="0" smtClean="0"/>
              <a:t>fuel assumptions adjustment savings (+/- $15-20K) </a:t>
            </a:r>
          </a:p>
          <a:p>
            <a:r>
              <a:rPr lang="en-US" sz="2400" b="1" dirty="0" smtClean="0"/>
              <a:t>Reduction in midday K transportation (from $35K to</a:t>
            </a:r>
          </a:p>
          <a:p>
            <a:pPr marL="0" indent="0">
              <a:buNone/>
            </a:pPr>
            <a:r>
              <a:rPr lang="en-US" sz="2400" b="1" dirty="0" smtClean="0"/>
              <a:t>     something significantly less)</a:t>
            </a:r>
          </a:p>
          <a:p>
            <a:r>
              <a:rPr lang="en-US" sz="2400" b="1" dirty="0"/>
              <a:t>additional </a:t>
            </a:r>
            <a:r>
              <a:rPr lang="en-US" sz="2400" b="1" dirty="0" smtClean="0"/>
              <a:t>personnel or tuition </a:t>
            </a:r>
            <a:r>
              <a:rPr lang="en-US" sz="2400" b="1" dirty="0"/>
              <a:t>changes</a:t>
            </a:r>
            <a:r>
              <a:rPr lang="en-US" sz="2400" b="1" dirty="0" smtClean="0"/>
              <a:t> </a:t>
            </a:r>
          </a:p>
          <a:p>
            <a:r>
              <a:rPr lang="en-US" sz="2400" b="1" dirty="0" smtClean="0"/>
              <a:t>status of Governor’s recommended “flat tuition” increase for special education tuitions (maximum of $48 K)</a:t>
            </a:r>
          </a:p>
          <a:p>
            <a:r>
              <a:rPr lang="en-US" sz="2400" b="1" dirty="0" smtClean="0"/>
              <a:t>Elimination of (or reduction in) 2.65 FTE HS “new teacher” request											($146,523)</a:t>
            </a:r>
          </a:p>
          <a:p>
            <a:r>
              <a:rPr lang="en-US" sz="2400" b="1" dirty="0" smtClean="0"/>
              <a:t>Some combination of above bulleted items</a:t>
            </a:r>
          </a:p>
          <a:p>
            <a:pPr marL="0" indent="0">
              <a:buNone/>
            </a:pPr>
            <a:endParaRPr lang="en-US" sz="2400" b="1" dirty="0"/>
          </a:p>
        </p:txBody>
      </p:sp>
    </p:spTree>
    <p:extLst>
      <p:ext uri="{BB962C8B-B14F-4D97-AF65-F5344CB8AC3E}">
        <p14:creationId xmlns:p14="http://schemas.microsoft.com/office/powerpoint/2010/main" val="2501845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295130"/>
            <a:ext cx="8229600" cy="877888"/>
          </a:xfrm>
          <a:ln w="38100">
            <a:solidFill>
              <a:srgbClr val="FF0000"/>
            </a:solidFill>
          </a:ln>
        </p:spPr>
        <p:txBody>
          <a:bodyPr>
            <a:noAutofit/>
          </a:bodyPr>
          <a:lstStyle/>
          <a:p>
            <a:r>
              <a:rPr lang="en-US" sz="3200" b="1" dirty="0" smtClean="0">
                <a:solidFill>
                  <a:prstClr val="black"/>
                </a:solidFill>
                <a:ea typeface="+mn-ea"/>
                <a:cs typeface="+mn-cs"/>
              </a:rPr>
              <a:t>Full-Day K for ALL Proposed Budget</a:t>
            </a:r>
            <a:endParaRPr lang="en-US" sz="3200" b="1" dirty="0">
              <a:solidFill>
                <a:prstClr val="black"/>
              </a:solidFill>
              <a:ea typeface="+mn-ea"/>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6428122"/>
              </p:ext>
            </p:extLst>
          </p:nvPr>
        </p:nvGraphicFramePr>
        <p:xfrm>
          <a:off x="459508" y="1182255"/>
          <a:ext cx="8213437" cy="3657600"/>
        </p:xfrm>
        <a:graphic>
          <a:graphicData uri="http://schemas.openxmlformats.org/drawingml/2006/table">
            <a:tbl>
              <a:tblPr firstRow="1" bandRow="1">
                <a:tableStyleId>{5C22544A-7EE6-4342-B048-85BDC9FD1C3A}</a:tableStyleId>
              </a:tblPr>
              <a:tblGrid>
                <a:gridCol w="2179782"/>
                <a:gridCol w="554182"/>
                <a:gridCol w="4378959"/>
                <a:gridCol w="1100514"/>
              </a:tblGrid>
              <a:tr h="365760">
                <a:tc>
                  <a:txBody>
                    <a:bodyPr/>
                    <a:lstStyle/>
                    <a:p>
                      <a:r>
                        <a:rPr lang="en-US" b="1" dirty="0" smtClean="0">
                          <a:solidFill>
                            <a:schemeClr val="tx1"/>
                          </a:solidFill>
                        </a:rPr>
                        <a:t>Classroom Teachers</a:t>
                      </a:r>
                      <a:endParaRPr lang="en-US" b="1" dirty="0">
                        <a:solidFill>
                          <a:schemeClr val="tx1"/>
                        </a:solidFill>
                      </a:endParaRPr>
                    </a:p>
                  </a:txBody>
                  <a:tcPr>
                    <a:lnL w="38100" cap="flat" cmpd="sng" algn="ctr">
                      <a:solidFill>
                        <a:srgbClr val="FF0000"/>
                      </a:solidFill>
                      <a:prstDash val="solid"/>
                      <a:round/>
                      <a:headEnd type="none" w="med" len="med"/>
                      <a:tailEnd type="none" w="med" len="med"/>
                    </a:lnL>
                    <a:lnR w="12700" cmpd="sng">
                      <a:noFill/>
                    </a:lnR>
                    <a:lnT w="381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5.0</a:t>
                      </a:r>
                      <a:endParaRPr lang="en-US" b="1" dirty="0">
                        <a:solidFill>
                          <a:schemeClr val="tx1"/>
                        </a:solidFill>
                      </a:endParaRPr>
                    </a:p>
                  </a:txBody>
                  <a:tcPr>
                    <a:lnL w="12700" cmpd="sng">
                      <a:noFill/>
                    </a:lnL>
                    <a:lnR w="12700" cmpd="sng">
                      <a:noFill/>
                    </a:lnR>
                    <a:lnT w="381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New FTEs</a:t>
                      </a:r>
                      <a:endParaRPr lang="en-US" b="1" dirty="0">
                        <a:solidFill>
                          <a:schemeClr val="tx1"/>
                        </a:solidFill>
                      </a:endParaRPr>
                    </a:p>
                  </a:txBody>
                  <a:tcPr>
                    <a:lnL w="12700" cmpd="sng">
                      <a:noFill/>
                    </a:lnL>
                    <a:lnR w="12700" cmpd="sng">
                      <a:noFill/>
                    </a:lnR>
                    <a:lnT w="381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$306,990</a:t>
                      </a:r>
                      <a:endParaRPr lang="en-US" b="1" dirty="0">
                        <a:solidFill>
                          <a:schemeClr val="tx1"/>
                        </a:solidFill>
                      </a:endParaRPr>
                    </a:p>
                  </a:txBody>
                  <a:tcPr>
                    <a:lnL w="12700" cmpd="sng">
                      <a:noFill/>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365760">
                <a:tc>
                  <a:txBody>
                    <a:bodyPr/>
                    <a:lstStyle/>
                    <a:p>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b="1" dirty="0" smtClean="0"/>
                        <a:t>1.5</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b="1" baseline="0" dirty="0" smtClean="0"/>
                        <a:t>(three existing .5 staff</a:t>
                      </a:r>
                      <a:r>
                        <a:rPr lang="en-US" b="1" dirty="0" smtClean="0"/>
                        <a:t> to 1.0  FTE status)</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en-US" b="1" u="sng" dirty="0" smtClean="0"/>
                        <a:t>     97,834</a:t>
                      </a:r>
                      <a:endParaRPr lang="en-US" b="1" u="sng" dirty="0"/>
                    </a:p>
                  </a:txBody>
                  <a:tcPr>
                    <a:lnL w="12700" cmpd="sng">
                      <a:noFill/>
                    </a:lnL>
                    <a:lnR w="38100" cap="flat" cmpd="sng" algn="ctr">
                      <a:solidFill>
                        <a:srgbClr val="FF000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60">
                <a:tc>
                  <a:txBody>
                    <a:bodyPr/>
                    <a:lstStyle/>
                    <a:p>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en-US" b="1" dirty="0" smtClean="0"/>
                        <a:t>$404,824</a:t>
                      </a:r>
                      <a:endParaRPr lang="en-US" b="1" dirty="0"/>
                    </a:p>
                  </a:txBody>
                  <a:tcPr>
                    <a:lnL w="12700" cmpd="sng">
                      <a:noFill/>
                    </a:lnL>
                    <a:lnR w="381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60">
                <a:tc>
                  <a:txBody>
                    <a:bodyPr/>
                    <a:lstStyle/>
                    <a:p>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1" dirty="0"/>
                    </a:p>
                  </a:txBody>
                  <a:tcPr>
                    <a:lnL w="12700" cmpd="sng">
                      <a:noFill/>
                    </a:lnL>
                    <a:lnR w="381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60">
                <a:tc>
                  <a:txBody>
                    <a:bodyPr/>
                    <a:lstStyle/>
                    <a:p>
                      <a:r>
                        <a:rPr lang="en-US" b="1" dirty="0" smtClean="0"/>
                        <a:t>Specialist Teachers</a:t>
                      </a:r>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b="1" dirty="0" smtClean="0"/>
                        <a:t>2.2</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b="1" dirty="0" smtClean="0"/>
                        <a:t>(.2 art,</a:t>
                      </a:r>
                      <a:r>
                        <a:rPr lang="en-US" b="1" baseline="0" dirty="0" smtClean="0"/>
                        <a:t> .5 music, .5 PE, 1.0 Spanish)</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en-US" b="1" dirty="0" smtClean="0"/>
                        <a:t>$128,794</a:t>
                      </a:r>
                      <a:endParaRPr lang="en-US" b="1" dirty="0"/>
                    </a:p>
                  </a:txBody>
                  <a:tcPr>
                    <a:lnL w="12700" cmpd="sng">
                      <a:noFill/>
                    </a:lnL>
                    <a:lnR w="381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365760">
                <a:tc>
                  <a:txBody>
                    <a:bodyPr/>
                    <a:lstStyle/>
                    <a:p>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1" dirty="0"/>
                    </a:p>
                  </a:txBody>
                  <a:tcPr>
                    <a:lnL w="12700" cmpd="sng">
                      <a:noFill/>
                    </a:lnL>
                    <a:lnR w="381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365760">
                <a:tc>
                  <a:txBody>
                    <a:bodyPr/>
                    <a:lstStyle/>
                    <a:p>
                      <a:r>
                        <a:rPr lang="en-US" b="1" dirty="0" smtClean="0"/>
                        <a:t>Special Ed. Teachers</a:t>
                      </a:r>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b="1" dirty="0" smtClean="0"/>
                        <a:t>2.0</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b="1" dirty="0" smtClean="0"/>
                        <a:t>(.5 per building)</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en-US" b="1" dirty="0" smtClean="0"/>
                        <a:t>$122,796</a:t>
                      </a:r>
                      <a:endParaRPr lang="en-US" b="1" dirty="0"/>
                    </a:p>
                  </a:txBody>
                  <a:tcPr>
                    <a:lnL w="12700" cmpd="sng">
                      <a:noFill/>
                    </a:lnL>
                    <a:lnR w="381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60">
                <a:tc>
                  <a:txBody>
                    <a:bodyPr/>
                    <a:lstStyle/>
                    <a:p>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endParaRPr lang="en-US" b="1" dirty="0"/>
                    </a:p>
                  </a:txBody>
                  <a:tcPr>
                    <a:lnL w="12700" cmpd="sng">
                      <a:noFill/>
                    </a:lnL>
                    <a:lnR w="381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60">
                <a:tc>
                  <a:txBody>
                    <a:bodyPr/>
                    <a:lstStyle/>
                    <a:p>
                      <a:r>
                        <a:rPr lang="en-US" b="1" dirty="0" smtClean="0"/>
                        <a:t>Para Hours</a:t>
                      </a:r>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gridSpan="2">
                  <a:txBody>
                    <a:bodyPr/>
                    <a:lstStyle/>
                    <a:p>
                      <a:r>
                        <a:rPr lang="en-US" b="1" dirty="0" smtClean="0"/>
                        <a:t>To bring all K classes full-time paraeducators</a:t>
                      </a:r>
                      <a:endParaRPr lang="en-US"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en-US" b="1" u="sng" dirty="0" smtClean="0"/>
                        <a:t>$187,530</a:t>
                      </a:r>
                      <a:endParaRPr lang="en-US" b="1" u="sng" dirty="0"/>
                    </a:p>
                  </a:txBody>
                  <a:tcPr>
                    <a:lnL w="12700" cmpd="sng">
                      <a:noFill/>
                    </a:lnL>
                    <a:lnR w="381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60">
                <a:tc gridSpan="3">
                  <a:txBody>
                    <a:bodyPr/>
                    <a:lstStyle/>
                    <a:p>
                      <a:r>
                        <a:rPr lang="en-US" b="1" dirty="0" smtClean="0"/>
                        <a:t>TOTAL NEW COSTS</a:t>
                      </a:r>
                      <a:endParaRPr lang="en-US" b="1" dirty="0"/>
                    </a:p>
                  </a:txBody>
                  <a:tcPr>
                    <a:lnL w="38100" cap="flat" cmpd="sng" algn="ctr">
                      <a:solidFill>
                        <a:srgbClr val="FF0000"/>
                      </a:solidFill>
                      <a:prstDash val="solid"/>
                      <a:round/>
                      <a:headEnd type="none" w="med" len="med"/>
                      <a:tailEnd type="none" w="med" len="med"/>
                    </a:lnL>
                    <a:lnR w="12700" cmpd="sng">
                      <a:noFill/>
                    </a:lnR>
                    <a:lnT w="12700" cmpd="sng">
                      <a:no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solidFill>
                      <a:schemeClr val="accent1"/>
                    </a:solidFill>
                  </a:tcPr>
                </a:tc>
                <a:tc hMerge="1">
                  <a:txBody>
                    <a:bodyPr/>
                    <a:lstStyle/>
                    <a:p>
                      <a:endParaRPr lang="en-US" dirty="0"/>
                    </a:p>
                  </a:txBody>
                  <a:tcPr>
                    <a:solidFill>
                      <a:schemeClr val="accent1"/>
                    </a:solidFill>
                  </a:tcPr>
                </a:tc>
                <a:tc>
                  <a:txBody>
                    <a:bodyPr/>
                    <a:lstStyle/>
                    <a:p>
                      <a:pPr algn="r"/>
                      <a:r>
                        <a:rPr lang="en-US" b="1" dirty="0" smtClean="0"/>
                        <a:t>$843,944</a:t>
                      </a:r>
                      <a:endParaRPr lang="en-US" b="1" dirty="0"/>
                    </a:p>
                  </a:txBody>
                  <a:tcPr>
                    <a:lnL w="12700" cmpd="sng">
                      <a:noFill/>
                    </a:lnL>
                    <a:lnR w="381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TextBox 5"/>
          <p:cNvSpPr txBox="1"/>
          <p:nvPr/>
        </p:nvSpPr>
        <p:spPr>
          <a:xfrm>
            <a:off x="457199" y="4839855"/>
            <a:ext cx="8317345" cy="2031325"/>
          </a:xfrm>
          <a:prstGeom prst="rect">
            <a:avLst/>
          </a:prstGeom>
          <a:noFill/>
        </p:spPr>
        <p:txBody>
          <a:bodyPr wrap="square" rtlCol="0">
            <a:spAutoFit/>
          </a:bodyPr>
          <a:lstStyle/>
          <a:p>
            <a:r>
              <a:rPr lang="en-US" b="1" dirty="0" smtClean="0"/>
              <a:t>Notes: </a:t>
            </a:r>
          </a:p>
          <a:p>
            <a:pPr marL="342900" indent="-342900">
              <a:buFont typeface="+mj-lt"/>
              <a:buAutoNum type="arabicPeriod"/>
            </a:pPr>
            <a:r>
              <a:rPr lang="en-US" b="1" dirty="0" smtClean="0"/>
              <a:t>Assumes 300 students, 15 sections for 2015-2016</a:t>
            </a:r>
          </a:p>
          <a:p>
            <a:pPr marL="341313" indent="-341313">
              <a:buFont typeface="+mj-lt"/>
              <a:buAutoNum type="arabicPeriod"/>
            </a:pPr>
            <a:r>
              <a:rPr lang="en-US" b="1" dirty="0" smtClean="0"/>
              <a:t>Excludes equipment, materials, furnishings, etc., offset by $86,779K state grant</a:t>
            </a:r>
          </a:p>
          <a:p>
            <a:pPr marL="341313" indent="-341313">
              <a:buFont typeface="+mj-lt"/>
              <a:buAutoNum type="arabicPeriod"/>
            </a:pPr>
            <a:r>
              <a:rPr lang="en-US" b="1" dirty="0" smtClean="0"/>
              <a:t>Proposed cost for 14 sections is ± $80K less</a:t>
            </a:r>
          </a:p>
          <a:p>
            <a:pPr marL="341313" indent="-341313">
              <a:buFont typeface="+mj-lt"/>
              <a:buAutoNum type="arabicPeriod"/>
            </a:pPr>
            <a:r>
              <a:rPr lang="en-US" b="1" dirty="0" smtClean="0"/>
              <a:t>± $71K possible savings for midday transportation</a:t>
            </a:r>
          </a:p>
          <a:p>
            <a:pPr marL="341313" indent="-341313">
              <a:buFont typeface="+mj-lt"/>
              <a:buAutoNum type="arabicPeriod"/>
            </a:pPr>
            <a:r>
              <a:rPr lang="en-US" b="1" dirty="0" smtClean="0"/>
              <a:t>± $67K loss of “typical student” tuition to revolving account</a:t>
            </a:r>
          </a:p>
          <a:p>
            <a:pPr marL="684213"/>
            <a:endParaRPr lang="en-US" dirty="0"/>
          </a:p>
        </p:txBody>
      </p:sp>
    </p:spTree>
    <p:extLst>
      <p:ext uri="{BB962C8B-B14F-4D97-AF65-F5344CB8AC3E}">
        <p14:creationId xmlns:p14="http://schemas.microsoft.com/office/powerpoint/2010/main" val="1524719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50" y="274638"/>
            <a:ext cx="8833592" cy="944562"/>
          </a:xfrm>
          <a:ln w="38100" cmpd="sng">
            <a:solidFill>
              <a:srgbClr val="FF0000"/>
            </a:solidFill>
          </a:ln>
        </p:spPr>
        <p:txBody>
          <a:bodyPr/>
          <a:lstStyle/>
          <a:p>
            <a:r>
              <a:rPr lang="en-US" b="1" dirty="0" smtClean="0"/>
              <a:t>FY ‘16 School Capital Request</a:t>
            </a:r>
            <a:endParaRPr lang="en-US" b="1" dirty="0"/>
          </a:p>
        </p:txBody>
      </p:sp>
      <p:sp>
        <p:nvSpPr>
          <p:cNvPr id="3" name="Content Placeholder 2"/>
          <p:cNvSpPr>
            <a:spLocks noGrp="1"/>
          </p:cNvSpPr>
          <p:nvPr>
            <p:ph idx="1"/>
          </p:nvPr>
        </p:nvSpPr>
        <p:spPr>
          <a:xfrm>
            <a:off x="151650" y="1526494"/>
            <a:ext cx="8833592" cy="5208040"/>
          </a:xfrm>
          <a:ln w="38100" cmpd="sng">
            <a:solidFill>
              <a:srgbClr val="FF0000"/>
            </a:solidFill>
          </a:ln>
        </p:spPr>
        <p:txBody>
          <a:bodyPr>
            <a:normAutofit fontScale="92500"/>
          </a:bodyPr>
          <a:lstStyle/>
          <a:p>
            <a:pPr marL="0" indent="0">
              <a:buNone/>
            </a:pPr>
            <a:endParaRPr lang="en-US" sz="3600" b="1" dirty="0" smtClean="0"/>
          </a:p>
          <a:p>
            <a:pPr marL="0" indent="0">
              <a:buNone/>
            </a:pPr>
            <a:r>
              <a:rPr lang="en-US" sz="3600" b="1" dirty="0" smtClean="0"/>
              <a:t>Total requested by School Department</a:t>
            </a:r>
            <a:endParaRPr lang="en-US" sz="3600" dirty="0" smtClean="0"/>
          </a:p>
          <a:p>
            <a:pPr marL="0" indent="0">
              <a:buNone/>
            </a:pPr>
            <a:r>
              <a:rPr lang="en-US" sz="3600" b="1" dirty="0"/>
              <a:t>	</a:t>
            </a:r>
            <a:r>
              <a:rPr lang="en-US" sz="3600" b="1" dirty="0" smtClean="0"/>
              <a:t>												  $1,297,715*</a:t>
            </a:r>
            <a:endParaRPr lang="en-US" sz="3600" b="1" dirty="0"/>
          </a:p>
          <a:p>
            <a:pPr marL="0" indent="0">
              <a:buNone/>
            </a:pPr>
            <a:endParaRPr lang="en-US" sz="3600" b="1" dirty="0" smtClean="0">
              <a:solidFill>
                <a:srgbClr val="008000"/>
              </a:solidFill>
            </a:endParaRPr>
          </a:p>
          <a:p>
            <a:pPr marL="0" indent="0">
              <a:buNone/>
            </a:pPr>
            <a:r>
              <a:rPr lang="en-US" sz="3600" b="1" dirty="0" smtClean="0">
                <a:solidFill>
                  <a:srgbClr val="008000"/>
                </a:solidFill>
              </a:rPr>
              <a:t>Total recommended by COC to BOS and </a:t>
            </a:r>
            <a:r>
              <a:rPr lang="en-US" sz="3600" b="1" dirty="0" err="1" smtClean="0">
                <a:solidFill>
                  <a:srgbClr val="008000"/>
                </a:solidFill>
              </a:rPr>
              <a:t>AdCom</a:t>
            </a:r>
            <a:endParaRPr lang="en-US" sz="3600" b="1" dirty="0" smtClean="0">
              <a:solidFill>
                <a:srgbClr val="008000"/>
              </a:solidFill>
            </a:endParaRPr>
          </a:p>
          <a:p>
            <a:pPr marL="0" indent="0">
              <a:buNone/>
            </a:pPr>
            <a:r>
              <a:rPr lang="en-US" sz="3600" b="1" dirty="0">
                <a:solidFill>
                  <a:srgbClr val="008000"/>
                </a:solidFill>
              </a:rPr>
              <a:t>	</a:t>
            </a:r>
            <a:r>
              <a:rPr lang="en-US" sz="3600" b="1" dirty="0" smtClean="0">
                <a:solidFill>
                  <a:srgbClr val="008000"/>
                </a:solidFill>
              </a:rPr>
              <a:t>													$988,480*</a:t>
            </a:r>
          </a:p>
          <a:p>
            <a:pPr marL="0" indent="0">
              <a:buNone/>
            </a:pPr>
            <a:r>
              <a:rPr lang="en-US" b="1" dirty="0" smtClean="0"/>
              <a:t>									</a:t>
            </a:r>
            <a:endParaRPr lang="en-US" b="1" dirty="0"/>
          </a:p>
          <a:p>
            <a:pPr marL="0" indent="0">
              <a:buNone/>
            </a:pPr>
            <a:r>
              <a:rPr lang="en-US" b="1" i="1" dirty="0" smtClean="0"/>
              <a:t>*Includes $170K for depot parking lot reconstruction</a:t>
            </a:r>
            <a:endParaRPr lang="en-US" i="1" dirty="0" smtClean="0"/>
          </a:p>
        </p:txBody>
      </p:sp>
    </p:spTree>
    <p:extLst>
      <p:ext uri="{BB962C8B-B14F-4D97-AF65-F5344CB8AC3E}">
        <p14:creationId xmlns:p14="http://schemas.microsoft.com/office/powerpoint/2010/main" val="3915111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1650" y="74864"/>
            <a:ext cx="8814636" cy="6555642"/>
          </a:xfrm>
          <a:prstGeom prst="rect">
            <a:avLst/>
          </a:prstGeom>
          <a:noFill/>
          <a:ln w="38100" cmpd="sng">
            <a:solidFill>
              <a:srgbClr val="FF0000"/>
            </a:solidFill>
          </a:ln>
        </p:spPr>
        <p:txBody>
          <a:bodyPr wrap="square" rtlCol="0">
            <a:spAutoFit/>
          </a:bodyPr>
          <a:lstStyle/>
          <a:p>
            <a:r>
              <a:rPr lang="en-US" sz="2800" b="1" dirty="0" smtClean="0">
                <a:solidFill>
                  <a:srgbClr val="3366FF"/>
                </a:solidFill>
              </a:rPr>
              <a:t>Administrative Proposal for SC Consideration:</a:t>
            </a:r>
          </a:p>
          <a:p>
            <a:endParaRPr lang="en-US" sz="2800" b="1" dirty="0" smtClean="0">
              <a:solidFill>
                <a:srgbClr val="3366FF"/>
              </a:solidFill>
            </a:endParaRPr>
          </a:p>
          <a:p>
            <a:r>
              <a:rPr lang="en-US" sz="2800" b="1" dirty="0" smtClean="0"/>
              <a:t>Come to SC consensus on the budget the SC wishes to move forward with going into the Town Meeting.</a:t>
            </a:r>
          </a:p>
          <a:p>
            <a:endParaRPr lang="en-US" sz="2800" b="1" dirty="0"/>
          </a:p>
          <a:p>
            <a:r>
              <a:rPr lang="en-US" sz="2800" b="1" dirty="0" smtClean="0"/>
              <a:t>Take action(s) to meet that budget goal</a:t>
            </a:r>
            <a:r>
              <a:rPr lang="en-US" sz="2800" b="1" dirty="0"/>
              <a:t> </a:t>
            </a:r>
            <a:r>
              <a:rPr lang="en-US" sz="2800" b="1" dirty="0" smtClean="0"/>
              <a:t>AND request that the School Department prepare its specific proposal for living within the voted budget to present to the SC in early May when enrollments and actual course section needs are more clearly known. </a:t>
            </a:r>
          </a:p>
          <a:p>
            <a:endParaRPr lang="en-US" sz="2800" b="1" dirty="0" smtClean="0"/>
          </a:p>
          <a:p>
            <a:r>
              <a:rPr lang="en-US" sz="2800" b="1" dirty="0" smtClean="0"/>
              <a:t>Request that the School Department monitor and report to the SC any changes of circumstance or new information that may occur in the interim between now and the May meeting.</a:t>
            </a:r>
          </a:p>
        </p:txBody>
      </p:sp>
    </p:spTree>
    <p:extLst>
      <p:ext uri="{BB962C8B-B14F-4D97-AF65-F5344CB8AC3E}">
        <p14:creationId xmlns:p14="http://schemas.microsoft.com/office/powerpoint/2010/main" val="673145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TotalTime>
  <Words>663</Words>
  <Application>Microsoft Office PowerPoint</Application>
  <PresentationFormat>On-screen Show (4:3)</PresentationFormat>
  <Paragraphs>198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Hingham Public Schools FY 2016 Budget</vt:lpstr>
      <vt:lpstr>PowerPoint Presentation</vt:lpstr>
      <vt:lpstr>Closing the Gap</vt:lpstr>
      <vt:lpstr>Categories of Proposed Reductions to  FY ‘16  Operating Budget Bottom Line</vt:lpstr>
      <vt:lpstr>Remaining Options  for Meeting $150,495 “Gap” Target </vt:lpstr>
      <vt:lpstr>Full-Day K for ALL Proposed Budget</vt:lpstr>
      <vt:lpstr>FY ‘16 School Capital Request</vt:lpstr>
      <vt:lpstr>PowerPoint Presentation</vt:lpstr>
    </vt:vector>
  </TitlesOfParts>
  <Company>Hingham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Dorothy Galo</dc:creator>
  <cp:lastModifiedBy>CroninN</cp:lastModifiedBy>
  <cp:revision>9</cp:revision>
  <cp:lastPrinted>2015-04-06T21:35:20Z</cp:lastPrinted>
  <dcterms:created xsi:type="dcterms:W3CDTF">2015-04-05T21:05:01Z</dcterms:created>
  <dcterms:modified xsi:type="dcterms:W3CDTF">2015-04-27T20:21:25Z</dcterms:modified>
</cp:coreProperties>
</file>