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56" r:id="rId2"/>
    <p:sldId id="258" r:id="rId3"/>
    <p:sldId id="266" r:id="rId4"/>
    <p:sldId id="281" r:id="rId5"/>
    <p:sldId id="280" r:id="rId6"/>
    <p:sldId id="259" r:id="rId7"/>
    <p:sldId id="263" r:id="rId8"/>
    <p:sldId id="270" r:id="rId9"/>
    <p:sldId id="267" r:id="rId10"/>
    <p:sldId id="271" r:id="rId11"/>
    <p:sldId id="277" r:id="rId12"/>
    <p:sldId id="275" r:id="rId13"/>
    <p:sldId id="276" r:id="rId14"/>
    <p:sldId id="261" r:id="rId15"/>
    <p:sldId id="272" r:id="rId16"/>
    <p:sldId id="274" r:id="rId17"/>
    <p:sldId id="278" r:id="rId18"/>
    <p:sldId id="279" r:id="rId19"/>
    <p:sldId id="264" r:id="rId20"/>
    <p:sldId id="282" r:id="rId21"/>
    <p:sldId id="269" r:id="rId22"/>
    <p:sldId id="268" r:id="rId23"/>
    <p:sldId id="257" r:id="rId24"/>
    <p:sldId id="260" r:id="rId25"/>
    <p:sldId id="262" r:id="rId26"/>
    <p:sldId id="265" r:id="rId27"/>
    <p:sldId id="284" r:id="rId28"/>
    <p:sldId id="285" r:id="rId29"/>
    <p:sldId id="286" r:id="rId30"/>
    <p:sldId id="287" r:id="rId31"/>
    <p:sldId id="288" r:id="rId32"/>
    <p:sldId id="283"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ACCA43B-F54D-4FB4-B904-961B3B9EB124}" type="datetimeFigureOut">
              <a:rPr lang="en-US" smtClean="0"/>
              <a:t>12/14/2018</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4885270-E6C3-472A-91D5-8AFE663747F4}" type="slidenum">
              <a:rPr lang="en-US" smtClean="0"/>
              <a:t>‹#›</a:t>
            </a:fld>
            <a:endParaRPr lang="en-US" dirty="0"/>
          </a:p>
        </p:txBody>
      </p:sp>
    </p:spTree>
    <p:extLst>
      <p:ext uri="{BB962C8B-B14F-4D97-AF65-F5344CB8AC3E}">
        <p14:creationId xmlns:p14="http://schemas.microsoft.com/office/powerpoint/2010/main" val="33181184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404216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188858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194150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4212985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3788486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21269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3154510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1260635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405893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164959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5A9D7-CFFA-4831-AAE8-94451D6D86DB}" type="datetimeFigureOut">
              <a:rPr lang="en-US" smtClean="0"/>
              <a:t>12/14/2018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0F9832-1C79-4989-97B2-D7BA6171389A}" type="slidenum">
              <a:rPr lang="en-US" smtClean="0"/>
              <a:t>‹#›</a:t>
            </a:fld>
            <a:endParaRPr lang="en-US" dirty="0"/>
          </a:p>
        </p:txBody>
      </p:sp>
    </p:spTree>
    <p:extLst>
      <p:ext uri="{BB962C8B-B14F-4D97-AF65-F5344CB8AC3E}">
        <p14:creationId xmlns:p14="http://schemas.microsoft.com/office/powerpoint/2010/main" val="243428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5A9D7-CFFA-4831-AAE8-94451D6D86DB}" type="datetimeFigureOut">
              <a:rPr lang="en-US" smtClean="0"/>
              <a:t>12/14/2018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F9832-1C79-4989-97B2-D7BA6171389A}" type="slidenum">
              <a:rPr lang="en-US" smtClean="0"/>
              <a:t>‹#›</a:t>
            </a:fld>
            <a:endParaRPr lang="en-US" dirty="0"/>
          </a:p>
        </p:txBody>
      </p:sp>
    </p:spTree>
    <p:extLst>
      <p:ext uri="{BB962C8B-B14F-4D97-AF65-F5344CB8AC3E}">
        <p14:creationId xmlns:p14="http://schemas.microsoft.com/office/powerpoint/2010/main" val="3253833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371600"/>
            <a:ext cx="7772400" cy="762000"/>
          </a:xfrm>
        </p:spPr>
        <p:txBody>
          <a:bodyPr>
            <a:normAutofit fontScale="90000"/>
          </a:bodyPr>
          <a:lstStyle/>
          <a:p>
            <a:r>
              <a:rPr lang="en-US" sz="5300" b="1" dirty="0" smtClean="0"/>
              <a:t>Hingham Public Schools</a:t>
            </a:r>
            <a:r>
              <a:rPr lang="en-US" dirty="0"/>
              <a:t/>
            </a:r>
            <a:br>
              <a:rPr lang="en-US" dirty="0"/>
            </a:br>
            <a:r>
              <a:rPr lang="en-US" dirty="0" smtClean="0"/>
              <a:t>Foster Elementary School</a:t>
            </a:r>
            <a:endParaRPr lang="en-US" dirty="0"/>
          </a:p>
        </p:txBody>
      </p:sp>
      <p:sp>
        <p:nvSpPr>
          <p:cNvPr id="3" name="Subtitle 2"/>
          <p:cNvSpPr>
            <a:spLocks noGrp="1"/>
          </p:cNvSpPr>
          <p:nvPr>
            <p:ph type="subTitle" idx="1"/>
          </p:nvPr>
        </p:nvSpPr>
        <p:spPr>
          <a:xfrm>
            <a:off x="1409700" y="3200400"/>
            <a:ext cx="6400800" cy="2057400"/>
          </a:xfrm>
        </p:spPr>
        <p:txBody>
          <a:bodyPr>
            <a:normAutofit fontScale="92500" lnSpcReduction="20000"/>
          </a:bodyPr>
          <a:lstStyle/>
          <a:p>
            <a:r>
              <a:rPr lang="en-US" dirty="0" smtClean="0"/>
              <a:t>Recommendation to File a Statement of Interest with the Massachusetts School Building Authority (MSBA) and Associated Articles for Town Meeting</a:t>
            </a:r>
          </a:p>
          <a:p>
            <a:r>
              <a:rPr lang="en-US" sz="2400" dirty="0" smtClean="0"/>
              <a:t>Presented February 27, 2017</a:t>
            </a:r>
          </a:p>
          <a:p>
            <a:endParaRPr lang="en-US" dirty="0"/>
          </a:p>
        </p:txBody>
      </p:sp>
      <p:sp>
        <p:nvSpPr>
          <p:cNvPr id="5" name="TextBox 4"/>
          <p:cNvSpPr txBox="1"/>
          <p:nvPr/>
        </p:nvSpPr>
        <p:spPr>
          <a:xfrm>
            <a:off x="1905000" y="838200"/>
            <a:ext cx="541020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2704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rrisj\Dropbox\Winter Damages Pictures\File Feb 22, 3 59 34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09600"/>
            <a:ext cx="7772400" cy="5793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9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ferrisj\Dropbox\Winter Damages Pictures\File Feb 22, 2 49 13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74676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87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errisj\Dropbox\Winter Damages Pictures\File Feb 22, 2 48 44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38200"/>
            <a:ext cx="7162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9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ferrisj\Dropbox\Winter Damages Pictures\File Feb 22, 2 48 16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533400"/>
            <a:ext cx="8001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69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and Difficulty Considerations</a:t>
            </a:r>
            <a:endParaRPr lang="en-US" dirty="0"/>
          </a:p>
        </p:txBody>
      </p:sp>
      <p:sp>
        <p:nvSpPr>
          <p:cNvPr id="3" name="Content Placeholder 2"/>
          <p:cNvSpPr>
            <a:spLocks noGrp="1"/>
          </p:cNvSpPr>
          <p:nvPr>
            <p:ph idx="1"/>
          </p:nvPr>
        </p:nvSpPr>
        <p:spPr/>
        <p:txBody>
          <a:bodyPr>
            <a:normAutofit fontScale="92500"/>
          </a:bodyPr>
          <a:lstStyle/>
          <a:p>
            <a:r>
              <a:rPr lang="en-US" dirty="0" smtClean="0"/>
              <a:t>Repairs can be very expensive</a:t>
            </a:r>
          </a:p>
          <a:p>
            <a:pPr lvl="1"/>
            <a:r>
              <a:rPr lang="en-US" dirty="0" smtClean="0"/>
              <a:t>Boilers may need to be shut down or an area isolated</a:t>
            </a:r>
          </a:p>
          <a:p>
            <a:pPr lvl="1"/>
            <a:r>
              <a:rPr lang="en-US" dirty="0" smtClean="0"/>
              <a:t>Foster administration has been creative moving instruction out of impacted areas so repairs can take place</a:t>
            </a:r>
          </a:p>
          <a:p>
            <a:pPr lvl="1"/>
            <a:r>
              <a:rPr lang="en-US" dirty="0" smtClean="0"/>
              <a:t>Reroute pipe with new runs.  Some pipes are not accessible as they are direct buried in concrete or belly spaces.</a:t>
            </a:r>
          </a:p>
          <a:p>
            <a:pPr lvl="1"/>
            <a:r>
              <a:rPr lang="en-US" dirty="0" smtClean="0"/>
              <a:t>Work may require contractor overtime rates over weekends, holidays, evenings</a:t>
            </a:r>
          </a:p>
          <a:p>
            <a:endParaRPr lang="en-US" dirty="0"/>
          </a:p>
        </p:txBody>
      </p:sp>
    </p:spTree>
    <p:extLst>
      <p:ext uri="{BB962C8B-B14F-4D97-AF65-F5344CB8AC3E}">
        <p14:creationId xmlns:p14="http://schemas.microsoft.com/office/powerpoint/2010/main" val="267549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rrisj\Dropbox\Winter Damages Pictures\IMG_0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57200"/>
            <a:ext cx="8001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1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errisj\Dropbox\Winter Damages Pictures\IMG_08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206" y="609600"/>
            <a:ext cx="796119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243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ferrisj\Dropbox\Winter Damages Pictures\IMG_08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09600"/>
            <a:ext cx="76962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451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errisj\Dropbox\Winter Damages Pictures\IMG_08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7924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82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Cost and Difficulty Considerations</a:t>
            </a:r>
            <a:r>
              <a:rPr lang="en-US" sz="1800" dirty="0" smtClean="0"/>
              <a:t>(Cont)</a:t>
            </a:r>
            <a:endParaRPr lang="en-US" sz="1800" dirty="0"/>
          </a:p>
        </p:txBody>
      </p:sp>
      <p:sp>
        <p:nvSpPr>
          <p:cNvPr id="3" name="Content Placeholder 2"/>
          <p:cNvSpPr>
            <a:spLocks noGrp="1"/>
          </p:cNvSpPr>
          <p:nvPr>
            <p:ph idx="1"/>
          </p:nvPr>
        </p:nvSpPr>
        <p:spPr/>
        <p:txBody>
          <a:bodyPr>
            <a:normAutofit fontScale="92500" lnSpcReduction="10000"/>
          </a:bodyPr>
          <a:lstStyle/>
          <a:p>
            <a:pPr lvl="1"/>
            <a:r>
              <a:rPr lang="en-US" dirty="0" smtClean="0"/>
              <a:t>Leaks may go undetected in walls or under floors</a:t>
            </a:r>
          </a:p>
          <a:p>
            <a:pPr lvl="1"/>
            <a:r>
              <a:rPr lang="en-US" dirty="0" smtClean="0"/>
              <a:t>When one pipe fails, others will soon follow</a:t>
            </a:r>
          </a:p>
          <a:p>
            <a:pPr lvl="2"/>
            <a:r>
              <a:rPr lang="en-US" dirty="0" smtClean="0"/>
              <a:t>  Not unlike batteries or light bulbs</a:t>
            </a:r>
          </a:p>
          <a:p>
            <a:pPr lvl="2"/>
            <a:r>
              <a:rPr lang="en-US" dirty="0" smtClean="0"/>
              <a:t>  When one goes the others are not far behind</a:t>
            </a:r>
          </a:p>
          <a:p>
            <a:pPr lvl="1"/>
            <a:r>
              <a:rPr lang="en-US" dirty="0" smtClean="0"/>
              <a:t>Steam pressure will find the weak link.  When one are is repaired the resumed pressure will seek the next weak point.</a:t>
            </a:r>
          </a:p>
          <a:p>
            <a:pPr lvl="1"/>
            <a:r>
              <a:rPr lang="en-US" dirty="0" smtClean="0"/>
              <a:t>Risk of a major steam distribution pipe failing which preclude use of boilers until the repair is completed.  Potential for lost school days.</a:t>
            </a:r>
          </a:p>
          <a:p>
            <a:pPr lvl="1"/>
            <a:r>
              <a:rPr lang="en-US" dirty="0"/>
              <a:t>Repairs may require removal of </a:t>
            </a:r>
            <a:r>
              <a:rPr lang="en-US" dirty="0" smtClean="0"/>
              <a:t>asbestos</a:t>
            </a:r>
            <a:endParaRPr lang="en-US" dirty="0"/>
          </a:p>
          <a:p>
            <a:pPr lvl="1"/>
            <a:endParaRPr lang="en-US" dirty="0" smtClean="0"/>
          </a:p>
          <a:p>
            <a:endParaRPr lang="en-US" dirty="0"/>
          </a:p>
        </p:txBody>
      </p:sp>
    </p:spTree>
    <p:extLst>
      <p:ext uri="{BB962C8B-B14F-4D97-AF65-F5344CB8AC3E}">
        <p14:creationId xmlns:p14="http://schemas.microsoft.com/office/powerpoint/2010/main" val="358964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Foster Background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Elementary School Grades K-5</a:t>
            </a:r>
          </a:p>
          <a:p>
            <a:r>
              <a:rPr lang="en-US" dirty="0" smtClean="0"/>
              <a:t>October 1, 2016 Enrollment 470 students</a:t>
            </a:r>
          </a:p>
          <a:p>
            <a:r>
              <a:rPr lang="en-US" dirty="0" smtClean="0"/>
              <a:t>Built in 1951</a:t>
            </a:r>
          </a:p>
          <a:p>
            <a:r>
              <a:rPr lang="en-US" dirty="0" smtClean="0"/>
              <a:t>Addition in 1957</a:t>
            </a:r>
          </a:p>
          <a:p>
            <a:r>
              <a:rPr lang="en-US" dirty="0" smtClean="0"/>
              <a:t>Renovation 1974</a:t>
            </a:r>
          </a:p>
          <a:p>
            <a:r>
              <a:rPr lang="en-US" dirty="0" smtClean="0"/>
              <a:t>Renovation 2008</a:t>
            </a:r>
          </a:p>
          <a:p>
            <a:r>
              <a:rPr lang="en-US" dirty="0" smtClean="0"/>
              <a:t>Approximately 74,600 Square Feet</a:t>
            </a:r>
          </a:p>
          <a:p>
            <a:r>
              <a:rPr lang="en-US" dirty="0" smtClean="0"/>
              <a:t>39.6 Acres</a:t>
            </a:r>
          </a:p>
          <a:p>
            <a:r>
              <a:rPr lang="en-US" dirty="0" smtClean="0"/>
              <a:t>Steam boilers and infrastructure for heat</a:t>
            </a:r>
            <a:endParaRPr lang="en-US" dirty="0"/>
          </a:p>
        </p:txBody>
      </p:sp>
    </p:spTree>
    <p:extLst>
      <p:ext uri="{BB962C8B-B14F-4D97-AF65-F5344CB8AC3E}">
        <p14:creationId xmlns:p14="http://schemas.microsoft.com/office/powerpoint/2010/main" val="3686421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Administrators' Folder\Business Manager\Foster MSBA\Foster Library 2 2016 25%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1"/>
            <a:ext cx="7315200" cy="557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07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rrisj\Dropbox\Winter Damages Pictures\File Feb 22, 2 50 14 PM - Copy.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451" y="533400"/>
            <a:ext cx="8382000" cy="603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52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rrisj\Dropbox\Winter Damages Pictures\File Feb 22, 2 50 49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762000"/>
            <a:ext cx="8153400" cy="533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ferrisj\Dropbox\Winter Damages Pictures\File Feb 22, 2 50 14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82296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ferrisj\Dropbox\Winter Damages Pictures\File Feb 22, 2 50 14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82296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99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MSBA Statement of Interest (SOI)</a:t>
            </a:r>
            <a:endParaRPr lang="en-US" dirty="0"/>
          </a:p>
        </p:txBody>
      </p:sp>
      <p:sp>
        <p:nvSpPr>
          <p:cNvPr id="3" name="Content Placeholder 2"/>
          <p:cNvSpPr>
            <a:spLocks noGrp="1"/>
          </p:cNvSpPr>
          <p:nvPr>
            <p:ph idx="1"/>
          </p:nvPr>
        </p:nvSpPr>
        <p:spPr/>
        <p:txBody>
          <a:bodyPr>
            <a:normAutofit lnSpcReduction="10000"/>
          </a:bodyPr>
          <a:lstStyle/>
          <a:p>
            <a:r>
              <a:rPr lang="en-US" dirty="0" smtClean="0"/>
              <a:t>An SOI is an Application with the MSBA</a:t>
            </a:r>
          </a:p>
          <a:p>
            <a:r>
              <a:rPr lang="en-US" dirty="0" smtClean="0"/>
              <a:t>MSBA has two programs</a:t>
            </a:r>
          </a:p>
          <a:p>
            <a:pPr lvl="1"/>
            <a:r>
              <a:rPr lang="en-US" dirty="0" smtClean="0"/>
              <a:t>Accelerated Repair – Windows, Roofs, Boilers</a:t>
            </a:r>
          </a:p>
          <a:p>
            <a:pPr lvl="1"/>
            <a:r>
              <a:rPr lang="en-US" dirty="0" smtClean="0"/>
              <a:t>Core Program - </a:t>
            </a:r>
            <a:r>
              <a:rPr lang="en-US" dirty="0"/>
              <a:t> </a:t>
            </a:r>
            <a:r>
              <a:rPr lang="en-US" dirty="0" smtClean="0"/>
              <a:t>Repairs necessary beyond the scope of accelerated repair - extensive repairs, renovations, addition/renovations, and new school construction</a:t>
            </a:r>
          </a:p>
          <a:p>
            <a:r>
              <a:rPr lang="en-US" dirty="0" smtClean="0"/>
              <a:t>HPS Administration recommends filing an SOI for MSBA’s Core Program for Foster School</a:t>
            </a:r>
            <a:endParaRPr lang="en-US" dirty="0"/>
          </a:p>
        </p:txBody>
      </p:sp>
    </p:spTree>
    <p:extLst>
      <p:ext uri="{BB962C8B-B14F-4D97-AF65-F5344CB8AC3E}">
        <p14:creationId xmlns:p14="http://schemas.microsoft.com/office/powerpoint/2010/main" val="207695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Now? - Urgency</a:t>
            </a:r>
            <a:endParaRPr lang="en-US" dirty="0"/>
          </a:p>
        </p:txBody>
      </p:sp>
      <p:sp>
        <p:nvSpPr>
          <p:cNvPr id="3" name="Content Placeholder 2"/>
          <p:cNvSpPr>
            <a:spLocks noGrp="1"/>
          </p:cNvSpPr>
          <p:nvPr>
            <p:ph idx="1"/>
          </p:nvPr>
        </p:nvSpPr>
        <p:spPr>
          <a:xfrm>
            <a:off x="457200" y="1371600"/>
            <a:ext cx="8229600" cy="5029200"/>
          </a:xfrm>
        </p:spPr>
        <p:txBody>
          <a:bodyPr>
            <a:normAutofit fontScale="85000" lnSpcReduction="10000"/>
          </a:bodyPr>
          <a:lstStyle/>
          <a:p>
            <a:r>
              <a:rPr lang="en-US" dirty="0" smtClean="0"/>
              <a:t>Timeline for resolution is 3-5 years</a:t>
            </a:r>
          </a:p>
          <a:p>
            <a:r>
              <a:rPr lang="en-US" dirty="0" smtClean="0"/>
              <a:t>For several years the School Committee has acknowledged that Foster needs a larger discussion</a:t>
            </a:r>
          </a:p>
          <a:p>
            <a:r>
              <a:rPr lang="en-US" dirty="0" smtClean="0"/>
              <a:t>During 2015-2016 school year several steam leaks developed that were repaired.  Fortunately the winter was mild and leaks presented very near holidays so no lost school days resulted.</a:t>
            </a:r>
          </a:p>
          <a:p>
            <a:r>
              <a:rPr lang="en-US" dirty="0" smtClean="0"/>
              <a:t>At the planning meeting in September, the long timeline was discussed and serious concern about the building was expressed.</a:t>
            </a:r>
          </a:p>
          <a:p>
            <a:r>
              <a:rPr lang="en-US" dirty="0" smtClean="0"/>
              <a:t>More steam pipes are failing this year in 2016-2017</a:t>
            </a:r>
          </a:p>
          <a:p>
            <a:r>
              <a:rPr lang="en-US" dirty="0" smtClean="0"/>
              <a:t>Steam Pipe failures are impacting other systems</a:t>
            </a:r>
          </a:p>
          <a:p>
            <a:endParaRPr lang="en-US" dirty="0"/>
          </a:p>
        </p:txBody>
      </p:sp>
    </p:spTree>
    <p:extLst>
      <p:ext uri="{BB962C8B-B14F-4D97-AF65-F5344CB8AC3E}">
        <p14:creationId xmlns:p14="http://schemas.microsoft.com/office/powerpoint/2010/main" val="368436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asking?</a:t>
            </a:r>
            <a:endParaRPr lang="en-US" dirty="0"/>
          </a:p>
        </p:txBody>
      </p:sp>
      <p:sp>
        <p:nvSpPr>
          <p:cNvPr id="3" name="Content Placeholder 2"/>
          <p:cNvSpPr>
            <a:spLocks noGrp="1"/>
          </p:cNvSpPr>
          <p:nvPr>
            <p:ph idx="1"/>
          </p:nvPr>
        </p:nvSpPr>
        <p:spPr/>
        <p:txBody>
          <a:bodyPr>
            <a:normAutofit fontScale="92500"/>
          </a:bodyPr>
          <a:lstStyle/>
          <a:p>
            <a:r>
              <a:rPr lang="en-US" dirty="0" smtClean="0"/>
              <a:t>An affirmative vote  to file an Statement of Interest with the MSBA requesting an invitation into the core program for Foster School</a:t>
            </a:r>
          </a:p>
          <a:p>
            <a:r>
              <a:rPr lang="en-US" dirty="0" smtClean="0"/>
              <a:t>An affirmative vote to request the Board of Selectman to a open the warrant and add a School Committee Article/s for creating a school building committee; and funding of $750,000 for a Feasibility Study for Foster contingent upon being invited into the MSBA’s core program</a:t>
            </a:r>
            <a:endParaRPr lang="en-US" dirty="0"/>
          </a:p>
        </p:txBody>
      </p:sp>
    </p:spTree>
    <p:extLst>
      <p:ext uri="{BB962C8B-B14F-4D97-AF65-F5344CB8AC3E}">
        <p14:creationId xmlns:p14="http://schemas.microsoft.com/office/powerpoint/2010/main" val="262731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we requesting from the Board of Selectman?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Open the 2017 warrant to include and article/s for creating a school building committee and an appropriation of $750,000 to fund a Feasibility Study for the Foster Elementary School contingent upon an invitation into the MSBA’s core program</a:t>
            </a:r>
          </a:p>
          <a:p>
            <a:r>
              <a:rPr lang="en-US" dirty="0" smtClean="0"/>
              <a:t>Provide consensus that the Board of Selectman approves of filing a Statement of Interest with the MSBA requesting an invitation into the MSBA’s core program </a:t>
            </a:r>
          </a:p>
          <a:p>
            <a:r>
              <a:rPr lang="en-US" dirty="0" smtClean="0"/>
              <a:t>Between an affirmative vote tonight and April 7, 2017 the School Committee will request that the BOS sign the Statement of Interest along with the School Committee as required by the MSBA process</a:t>
            </a:r>
          </a:p>
        </p:txBody>
      </p:sp>
    </p:spTree>
    <p:extLst>
      <p:ext uri="{BB962C8B-B14F-4D97-AF65-F5344CB8AC3E}">
        <p14:creationId xmlns:p14="http://schemas.microsoft.com/office/powerpoint/2010/main" val="410190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Feasibility Study?</a:t>
            </a:r>
            <a:br>
              <a:rPr lang="en-US" dirty="0" smtClean="0"/>
            </a:br>
            <a:r>
              <a:rPr lang="en-US" dirty="0" smtClean="0"/>
              <a:t>Why does it cost so much?</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Beginning of a collaborative process</a:t>
            </a:r>
          </a:p>
          <a:p>
            <a:r>
              <a:rPr lang="en-US" dirty="0" smtClean="0"/>
              <a:t>Form the team</a:t>
            </a:r>
          </a:p>
          <a:p>
            <a:r>
              <a:rPr lang="en-US" dirty="0" smtClean="0"/>
              <a:t>Hire an Owners Project Manager (OPM)</a:t>
            </a:r>
          </a:p>
          <a:p>
            <a:r>
              <a:rPr lang="en-US" dirty="0" smtClean="0"/>
              <a:t>With OPM help hire a Designer</a:t>
            </a:r>
          </a:p>
          <a:p>
            <a:r>
              <a:rPr lang="en-US" dirty="0" smtClean="0"/>
              <a:t>Document Educational Program</a:t>
            </a:r>
          </a:p>
          <a:p>
            <a:r>
              <a:rPr lang="en-US" dirty="0" smtClean="0"/>
              <a:t>Develop space summary</a:t>
            </a:r>
          </a:p>
          <a:p>
            <a:r>
              <a:rPr lang="en-US" dirty="0" smtClean="0"/>
              <a:t>Document existing conditions</a:t>
            </a:r>
          </a:p>
          <a:p>
            <a:r>
              <a:rPr lang="en-US" dirty="0" smtClean="0"/>
              <a:t>Establish design parameters</a:t>
            </a:r>
          </a:p>
          <a:p>
            <a:r>
              <a:rPr lang="en-US" dirty="0" smtClean="0"/>
              <a:t>Develop and evaluate alternatives</a:t>
            </a:r>
          </a:p>
          <a:p>
            <a:r>
              <a:rPr lang="en-US" dirty="0" smtClean="0"/>
              <a:t>Recommend cost effective and educationally appropriate preferred solution for MSBA Board Consideration</a:t>
            </a:r>
          </a:p>
        </p:txBody>
      </p:sp>
    </p:spTree>
    <p:extLst>
      <p:ext uri="{BB962C8B-B14F-4D97-AF65-F5344CB8AC3E}">
        <p14:creationId xmlns:p14="http://schemas.microsoft.com/office/powerpoint/2010/main" val="122781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Feasibility Includes Schematic Design</a:t>
            </a:r>
            <a:endParaRPr lang="en-US" dirty="0"/>
          </a:p>
        </p:txBody>
      </p:sp>
      <p:sp>
        <p:nvSpPr>
          <p:cNvPr id="3" name="Content Placeholder 2"/>
          <p:cNvSpPr>
            <a:spLocks noGrp="1"/>
          </p:cNvSpPr>
          <p:nvPr>
            <p:ph idx="1"/>
          </p:nvPr>
        </p:nvSpPr>
        <p:spPr/>
        <p:txBody>
          <a:bodyPr/>
          <a:lstStyle/>
          <a:p>
            <a:r>
              <a:rPr lang="en-US" dirty="0"/>
              <a:t>Proceed into Schematic Design for the approved solution</a:t>
            </a:r>
          </a:p>
          <a:p>
            <a:pPr lvl="1"/>
            <a:r>
              <a:rPr lang="en-US" dirty="0"/>
              <a:t>Develop a final design program</a:t>
            </a:r>
          </a:p>
          <a:p>
            <a:pPr lvl="1"/>
            <a:r>
              <a:rPr lang="en-US" dirty="0" smtClean="0"/>
              <a:t>Sufficient detail to establish the scope, budget and schedule for the project</a:t>
            </a:r>
          </a:p>
          <a:p>
            <a:r>
              <a:rPr lang="en-US" dirty="0" smtClean="0"/>
              <a:t>Schematic Design informs Detail Design</a:t>
            </a:r>
          </a:p>
          <a:p>
            <a:pPr lvl="1"/>
            <a:r>
              <a:rPr lang="en-US" dirty="0" smtClean="0"/>
              <a:t>Both Schematic and Detail Design answer questions that need to be answered for construction documents to be produced</a:t>
            </a:r>
            <a:endParaRPr lang="en-US" dirty="0"/>
          </a:p>
        </p:txBody>
      </p:sp>
    </p:spTree>
    <p:extLst>
      <p:ext uri="{BB962C8B-B14F-4D97-AF65-F5344CB8AC3E}">
        <p14:creationId xmlns:p14="http://schemas.microsoft.com/office/powerpoint/2010/main" val="417675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Upon Completed Feasibility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project scope and budget is documented</a:t>
            </a:r>
          </a:p>
          <a:p>
            <a:r>
              <a:rPr lang="en-US" dirty="0" smtClean="0"/>
              <a:t>MSBA prepares financial participation documents for approval by MSBA Board</a:t>
            </a:r>
          </a:p>
          <a:p>
            <a:r>
              <a:rPr lang="en-US" dirty="0" smtClean="0"/>
              <a:t>MSBA Board will approve funding</a:t>
            </a:r>
          </a:p>
          <a:p>
            <a:r>
              <a:rPr lang="en-US" dirty="0" smtClean="0"/>
              <a:t>Hingham will seek funding for the project from the Town</a:t>
            </a:r>
          </a:p>
          <a:p>
            <a:r>
              <a:rPr lang="en-US" dirty="0" smtClean="0"/>
              <a:t>MSBA and Hingham will enter into Project Funding Agreement</a:t>
            </a:r>
          </a:p>
          <a:p>
            <a:r>
              <a:rPr lang="en-US" dirty="0" smtClean="0"/>
              <a:t>Detail Design, Bidding and Construction, and Construction Administration follows</a:t>
            </a:r>
            <a:endParaRPr lang="en-US" dirty="0"/>
          </a:p>
        </p:txBody>
      </p:sp>
    </p:spTree>
    <p:extLst>
      <p:ext uri="{BB962C8B-B14F-4D97-AF65-F5344CB8AC3E}">
        <p14:creationId xmlns:p14="http://schemas.microsoft.com/office/powerpoint/2010/main" val="196593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rrisj\Dropbox\Winter Damages Pictures\IMG_08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016" y="192206"/>
            <a:ext cx="85344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05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was Feasibility Cost Estimated?</a:t>
            </a:r>
            <a:endParaRPr lang="en-US" dirty="0"/>
          </a:p>
        </p:txBody>
      </p:sp>
      <p:sp>
        <p:nvSpPr>
          <p:cNvPr id="3" name="Content Placeholder 2"/>
          <p:cNvSpPr>
            <a:spLocks noGrp="1"/>
          </p:cNvSpPr>
          <p:nvPr>
            <p:ph idx="1"/>
          </p:nvPr>
        </p:nvSpPr>
        <p:spPr/>
        <p:txBody>
          <a:bodyPr>
            <a:normAutofit fontScale="92500" lnSpcReduction="20000"/>
          </a:bodyPr>
          <a:lstStyle/>
          <a:p>
            <a:r>
              <a:rPr lang="en-US" dirty="0"/>
              <a:t>Use comparable school data as published by the MSBA</a:t>
            </a:r>
          </a:p>
          <a:p>
            <a:r>
              <a:rPr lang="en-US" dirty="0" smtClean="0"/>
              <a:t>Estimate is based on the Median for eight Elementary Schools in MA – Various Communities $729,549 plus ~ $20,000 for site issues</a:t>
            </a:r>
          </a:p>
          <a:p>
            <a:r>
              <a:rPr lang="en-US" dirty="0" smtClean="0"/>
              <a:t>Also looked at Median Cost Per Student which was higher</a:t>
            </a:r>
          </a:p>
          <a:p>
            <a:r>
              <a:rPr lang="en-US" dirty="0" smtClean="0"/>
              <a:t>Also looked at Median Cost per square foot which was higher</a:t>
            </a:r>
          </a:p>
          <a:p>
            <a:r>
              <a:rPr lang="en-US" dirty="0" smtClean="0"/>
              <a:t>Median Total OPM and Design Costs for a project is 15.41% (includes feasibility)</a:t>
            </a:r>
          </a:p>
        </p:txBody>
      </p:sp>
    </p:spTree>
    <p:extLst>
      <p:ext uri="{BB962C8B-B14F-4D97-AF65-F5344CB8AC3E}">
        <p14:creationId xmlns:p14="http://schemas.microsoft.com/office/powerpoint/2010/main" val="2509174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SOI for the Core program is very competitive</a:t>
            </a:r>
          </a:p>
          <a:p>
            <a:r>
              <a:rPr lang="en-US" dirty="0" smtClean="0"/>
              <a:t>2016 – 17 of 89 Selected</a:t>
            </a:r>
          </a:p>
          <a:p>
            <a:r>
              <a:rPr lang="en-US" dirty="0" smtClean="0"/>
              <a:t>2015 – 26 of 97 Selected</a:t>
            </a:r>
          </a:p>
          <a:p>
            <a:r>
              <a:rPr lang="en-US" dirty="0" smtClean="0"/>
              <a:t>2014 – 108 Applications</a:t>
            </a:r>
          </a:p>
          <a:p>
            <a:r>
              <a:rPr lang="en-US" dirty="0" smtClean="0"/>
              <a:t>Number selected depends on:</a:t>
            </a:r>
          </a:p>
          <a:p>
            <a:pPr lvl="1"/>
            <a:r>
              <a:rPr lang="en-US" dirty="0" smtClean="0"/>
              <a:t>The pool selected – i.e. Elementary, Secondary</a:t>
            </a:r>
          </a:p>
          <a:p>
            <a:pPr lvl="1"/>
            <a:r>
              <a:rPr lang="en-US" dirty="0" smtClean="0"/>
              <a:t>Cost of the project – Big Building, Small Building, City or Suburb</a:t>
            </a:r>
          </a:p>
          <a:p>
            <a:pPr lvl="1"/>
            <a:r>
              <a:rPr lang="en-US" dirty="0" smtClean="0"/>
              <a:t>Anticipated MSBA funding for a particular year</a:t>
            </a:r>
          </a:p>
          <a:p>
            <a:pPr lvl="2"/>
            <a:r>
              <a:rPr lang="en-US" dirty="0" smtClean="0"/>
              <a:t>MSBA is funded by 1 penny per sales tax dollar</a:t>
            </a:r>
          </a:p>
          <a:p>
            <a:pPr lvl="2"/>
            <a:r>
              <a:rPr lang="en-US" dirty="0" smtClean="0"/>
              <a:t>Funding fluctuates with the MA economy</a:t>
            </a:r>
            <a:endParaRPr lang="en-US" dirty="0"/>
          </a:p>
        </p:txBody>
      </p:sp>
    </p:spTree>
    <p:extLst>
      <p:ext uri="{BB962C8B-B14F-4D97-AF65-F5344CB8AC3E}">
        <p14:creationId xmlns:p14="http://schemas.microsoft.com/office/powerpoint/2010/main" val="2493228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1066800"/>
            <a:ext cx="6324600" cy="22098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Questions???</a:t>
            </a:r>
            <a:br>
              <a:rPr lang="en-US" dirty="0" smtClean="0"/>
            </a:br>
            <a:r>
              <a:rPr lang="en-US" dirty="0"/>
              <a:t/>
            </a:r>
            <a:br>
              <a:rPr lang="en-US" dirty="0"/>
            </a:br>
            <a:r>
              <a:rPr lang="en-US" dirty="0" smtClean="0"/>
              <a:t>Other Concerns???</a:t>
            </a:r>
            <a:br>
              <a:rPr lang="en-US" dirty="0" smtClean="0"/>
            </a:br>
            <a:r>
              <a:rPr lang="en-US" dirty="0"/>
              <a:t/>
            </a:r>
            <a:br>
              <a:rPr lang="en-US" dirty="0"/>
            </a:br>
            <a:r>
              <a:rPr lang="en-US" dirty="0" smtClean="0"/>
              <a:t>Discussion</a:t>
            </a:r>
            <a:br>
              <a:rPr lang="en-US" dirty="0" smtClean="0"/>
            </a:br>
            <a:r>
              <a:rPr lang="en-US" dirty="0"/>
              <a:t/>
            </a:r>
            <a:br>
              <a:rPr lang="en-US" dirty="0"/>
            </a:br>
            <a:r>
              <a:rPr lang="en-US" dirty="0" smtClean="0"/>
              <a:t>Thank you for your attention to this critical matter</a:t>
            </a:r>
            <a:endParaRPr lang="en-US" dirty="0"/>
          </a:p>
        </p:txBody>
      </p:sp>
    </p:spTree>
    <p:extLst>
      <p:ext uri="{BB962C8B-B14F-4D97-AF65-F5344CB8AC3E}">
        <p14:creationId xmlns:p14="http://schemas.microsoft.com/office/powerpoint/2010/main" val="144189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2" y="257029"/>
            <a:ext cx="828449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91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dministrators' Folder\Business Manager\Foster MSBA\Foster Google Earth 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077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9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Concerns with Foster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Building is clean, safe and well maintained</a:t>
            </a:r>
          </a:p>
          <a:p>
            <a:r>
              <a:rPr lang="en-US" dirty="0" smtClean="0"/>
              <a:t>Excellent staff and maintenance very responsive</a:t>
            </a:r>
          </a:p>
          <a:p>
            <a:r>
              <a:rPr lang="en-US" dirty="0" smtClean="0"/>
              <a:t>Building problems are a true inconvenience for the students, staff and the administration</a:t>
            </a:r>
          </a:p>
          <a:p>
            <a:pPr marL="342900" lvl="1" indent="-342900">
              <a:buFont typeface="Arial" panose="020B0604020202020204" pitchFamily="34" charset="0"/>
              <a:buChar char="•"/>
            </a:pPr>
            <a:r>
              <a:rPr lang="en-US" sz="3200" dirty="0"/>
              <a:t>Foster has been fortunate to date in not losing school days.  Winter weather over the past two years has been </a:t>
            </a:r>
            <a:r>
              <a:rPr lang="en-US" sz="3200" dirty="0" smtClean="0"/>
              <a:t>OK…</a:t>
            </a:r>
            <a:endParaRPr lang="en-US" sz="3200" dirty="0"/>
          </a:p>
          <a:p>
            <a:r>
              <a:rPr lang="en-US" dirty="0" smtClean="0"/>
              <a:t>Heat, Electrical and Water Systems have been failing and at risk of further failure</a:t>
            </a:r>
          </a:p>
          <a:p>
            <a:endParaRPr lang="en-US" dirty="0" smtClean="0"/>
          </a:p>
        </p:txBody>
      </p:sp>
      <p:pic>
        <p:nvPicPr>
          <p:cNvPr id="3074" name="Picture 2" descr="C:\Users\ferrisj\AppData\Local\Microsoft\Windows\Temporary Internet Files\Content.IE5\HRUTVDTN\fingers-crossed[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384344"/>
            <a:ext cx="1295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4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Concerns with Foster</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Heating System</a:t>
            </a:r>
          </a:p>
          <a:p>
            <a:pPr lvl="1"/>
            <a:r>
              <a:rPr lang="en-US" dirty="0" smtClean="0"/>
              <a:t>Steam Plant has experienced failing pipes</a:t>
            </a:r>
          </a:p>
          <a:p>
            <a:pPr lvl="1"/>
            <a:r>
              <a:rPr lang="en-US" dirty="0" smtClean="0"/>
              <a:t>Leaks in walls, under floors, in crawl spaces</a:t>
            </a:r>
          </a:p>
          <a:p>
            <a:pPr lvl="1"/>
            <a:r>
              <a:rPr lang="en-US" dirty="0" smtClean="0"/>
              <a:t>Steam and condensation pipes are corroding</a:t>
            </a:r>
          </a:p>
          <a:p>
            <a:pPr lvl="1"/>
            <a:r>
              <a:rPr lang="en-US" dirty="0" smtClean="0"/>
              <a:t>Pipes corrode from the inside out</a:t>
            </a:r>
          </a:p>
          <a:p>
            <a:pPr lvl="1"/>
            <a:r>
              <a:rPr lang="en-US" dirty="0" smtClean="0"/>
              <a:t>Some pipes are direct buried and/or not accessible</a:t>
            </a:r>
          </a:p>
          <a:p>
            <a:r>
              <a:rPr lang="en-US" dirty="0" smtClean="0"/>
              <a:t>Steam leaks are impacting electrical systems</a:t>
            </a:r>
          </a:p>
          <a:p>
            <a:pPr lvl="1"/>
            <a:r>
              <a:rPr lang="en-US" dirty="0" smtClean="0"/>
              <a:t>Steam travels through EMT conduit into electrical panels and fire alarm panels and trips alarms</a:t>
            </a:r>
          </a:p>
          <a:p>
            <a:r>
              <a:rPr lang="en-US" dirty="0" smtClean="0"/>
              <a:t>Pipe hangers in crawl spaces are corroding</a:t>
            </a:r>
          </a:p>
          <a:p>
            <a:pPr lvl="1"/>
            <a:r>
              <a:rPr lang="en-US" dirty="0" smtClean="0"/>
              <a:t>Impacts other water distribution systems</a:t>
            </a:r>
          </a:p>
          <a:p>
            <a:pPr lvl="1"/>
            <a:r>
              <a:rPr lang="en-US" dirty="0" smtClean="0"/>
              <a:t>Domestic hot and cold, sewage</a:t>
            </a:r>
          </a:p>
          <a:p>
            <a:endParaRPr lang="en-US" dirty="0"/>
          </a:p>
        </p:txBody>
      </p:sp>
    </p:spTree>
    <p:extLst>
      <p:ext uri="{BB962C8B-B14F-4D97-AF65-F5344CB8AC3E}">
        <p14:creationId xmlns:p14="http://schemas.microsoft.com/office/powerpoint/2010/main" val="281726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errisj\Dropbox\Winter Damages Pictures\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5334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8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ferrisj\Dropbox\Winter Damages Pictures\File Feb 22, 2 51 36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57200"/>
            <a:ext cx="7772400" cy="61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7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1459</TotalTime>
  <Words>1034</Words>
  <Application>Microsoft Office PowerPoint</Application>
  <PresentationFormat>On-screen Show (4:3)</PresentationFormat>
  <Paragraphs>107</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Hingham Public Schools Foster Elementary School</vt:lpstr>
      <vt:lpstr>Foster Background</vt:lpstr>
      <vt:lpstr>PowerPoint Presentation</vt:lpstr>
      <vt:lpstr>PowerPoint Presentation</vt:lpstr>
      <vt:lpstr>PowerPoint Presentation</vt:lpstr>
      <vt:lpstr>Primary Concerns with Foster </vt:lpstr>
      <vt:lpstr>Primary Concerns with Foster</vt:lpstr>
      <vt:lpstr>PowerPoint Presentation</vt:lpstr>
      <vt:lpstr>PowerPoint Presentation</vt:lpstr>
      <vt:lpstr>PowerPoint Presentation</vt:lpstr>
      <vt:lpstr>PowerPoint Presentation</vt:lpstr>
      <vt:lpstr>PowerPoint Presentation</vt:lpstr>
      <vt:lpstr>PowerPoint Presentation</vt:lpstr>
      <vt:lpstr>Cost and Difficulty Considerations</vt:lpstr>
      <vt:lpstr>PowerPoint Presentation</vt:lpstr>
      <vt:lpstr>PowerPoint Presentation</vt:lpstr>
      <vt:lpstr>PowerPoint Presentation</vt:lpstr>
      <vt:lpstr>PowerPoint Presentation</vt:lpstr>
      <vt:lpstr>Cost and Difficulty Considerations(Cont)</vt:lpstr>
      <vt:lpstr>PowerPoint Presentation</vt:lpstr>
      <vt:lpstr>PowerPoint Presentation</vt:lpstr>
      <vt:lpstr>PowerPoint Presentation</vt:lpstr>
      <vt:lpstr>MSBA Statement of Interest (SOI)</vt:lpstr>
      <vt:lpstr>Why Now? - Urgency</vt:lpstr>
      <vt:lpstr>What are we asking?</vt:lpstr>
      <vt:lpstr>What are we requesting from the Board of Selectman?</vt:lpstr>
      <vt:lpstr>What is a Feasibility Study? Why does it cost so much?</vt:lpstr>
      <vt:lpstr>Feasibility Includes Schematic Design</vt:lpstr>
      <vt:lpstr>Upon Completed Feasibility</vt:lpstr>
      <vt:lpstr>How was Feasibility Cost Estimated?</vt:lpstr>
      <vt:lpstr>Other Data</vt:lpstr>
      <vt:lpstr>   Questions???  Other Concerns???  Discussion  Thank you for your attention to this critical matter</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Hingham Public Schools  Foster Elementary School</dc:title>
  <dc:creator>HPS</dc:creator>
  <cp:lastModifiedBy>Shaw, Catherine</cp:lastModifiedBy>
  <cp:revision>46</cp:revision>
  <cp:lastPrinted>2017-03-31T14:55:26Z</cp:lastPrinted>
  <dcterms:created xsi:type="dcterms:W3CDTF">2017-02-22T15:11:56Z</dcterms:created>
  <dcterms:modified xsi:type="dcterms:W3CDTF">2018-12-14T15:48:16Z</dcterms:modified>
</cp:coreProperties>
</file>