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4"/>
  </p:handoutMasterIdLst>
  <p:sldIdLst>
    <p:sldId id="276" r:id="rId2"/>
    <p:sldId id="273" r:id="rId3"/>
    <p:sldId id="274" r:id="rId4"/>
    <p:sldId id="278" r:id="rId5"/>
    <p:sldId id="260" r:id="rId6"/>
    <p:sldId id="272" r:id="rId7"/>
    <p:sldId id="263" r:id="rId8"/>
    <p:sldId id="264" r:id="rId9"/>
    <p:sldId id="265" r:id="rId10"/>
    <p:sldId id="266" r:id="rId11"/>
    <p:sldId id="262" r:id="rId12"/>
    <p:sldId id="275" r:id="rId1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933808-2735-A349-83E3-E3CB030CF33C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9204CC4-5387-314B-98C8-E94C39B8E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5866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02A92-6842-2E4E-9322-B03FAF23B98B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61ED2-FE12-3E46-B406-62F3C3F69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692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02A92-6842-2E4E-9322-B03FAF23B98B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61ED2-FE12-3E46-B406-62F3C3F69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251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02A92-6842-2E4E-9322-B03FAF23B98B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61ED2-FE12-3E46-B406-62F3C3F69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090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02A92-6842-2E4E-9322-B03FAF23B98B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61ED2-FE12-3E46-B406-62F3C3F69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30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02A92-6842-2E4E-9322-B03FAF23B98B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61ED2-FE12-3E46-B406-62F3C3F69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505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02A92-6842-2E4E-9322-B03FAF23B98B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61ED2-FE12-3E46-B406-62F3C3F69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18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02A92-6842-2E4E-9322-B03FAF23B98B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61ED2-FE12-3E46-B406-62F3C3F69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176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02A92-6842-2E4E-9322-B03FAF23B98B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61ED2-FE12-3E46-B406-62F3C3F69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780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02A92-6842-2E4E-9322-B03FAF23B98B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61ED2-FE12-3E46-B406-62F3C3F69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442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02A92-6842-2E4E-9322-B03FAF23B98B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61ED2-FE12-3E46-B406-62F3C3F69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200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02A92-6842-2E4E-9322-B03FAF23B98B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61ED2-FE12-3E46-B406-62F3C3F69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311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02A92-6842-2E4E-9322-B03FAF23B98B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61ED2-FE12-3E46-B406-62F3C3F69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475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"/>
          <p:cNvSpPr>
            <a:spLocks noGrp="1"/>
          </p:cNvSpPr>
          <p:nvPr/>
        </p:nvSpPr>
        <p:spPr>
          <a:xfrm>
            <a:off x="400118" y="1948246"/>
            <a:ext cx="8367684" cy="1739505"/>
          </a:xfrm>
          <a:prstGeom prst="rect">
            <a:avLst/>
          </a:prstGeom>
          <a:ln w="76200" cmpd="sng">
            <a:solidFill>
              <a:srgbClr val="FF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en-US" sz="4000" dirty="0" smtClean="0"/>
              <a:t>HINGHAM PUBLIC SCHOOLS</a:t>
            </a:r>
          </a:p>
          <a:p>
            <a:pPr>
              <a:lnSpc>
                <a:spcPct val="90000"/>
              </a:lnSpc>
            </a:pPr>
            <a:r>
              <a:rPr lang="en-US" sz="4000" dirty="0" smtClean="0"/>
              <a:t>FEBRUARY 25, 2013</a:t>
            </a:r>
          </a:p>
        </p:txBody>
      </p:sp>
      <p:sp>
        <p:nvSpPr>
          <p:cNvPr id="3" name="Subtitle 5"/>
          <p:cNvSpPr>
            <a:spLocks noGrp="1"/>
          </p:cNvSpPr>
          <p:nvPr/>
        </p:nvSpPr>
        <p:spPr>
          <a:xfrm>
            <a:off x="400118" y="4127500"/>
            <a:ext cx="8367684" cy="2324100"/>
          </a:xfrm>
          <a:prstGeom prst="rect">
            <a:avLst/>
          </a:prstGeom>
          <a:ln w="57150" cmpd="sng">
            <a:solidFill>
              <a:srgbClr val="FF0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 smtClean="0"/>
          </a:p>
        </p:txBody>
      </p:sp>
      <p:pic>
        <p:nvPicPr>
          <p:cNvPr id="4" name="Picture 3" descr="redwhee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1200" y="355293"/>
            <a:ext cx="1755200" cy="12704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0732" y="102032"/>
            <a:ext cx="1835668" cy="170705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00118" y="4127500"/>
            <a:ext cx="83297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 Revised Operating and Capital Budget Proposals for the School Committee’s </a:t>
            </a:r>
          </a:p>
          <a:p>
            <a:pPr algn="ctr"/>
            <a:r>
              <a:rPr lang="en-US" sz="3600" b="1" dirty="0" smtClean="0"/>
              <a:t>Review, Consideration,</a:t>
            </a:r>
          </a:p>
          <a:p>
            <a:pPr algn="ctr"/>
            <a:r>
              <a:rPr lang="en-US" sz="3600" b="1" dirty="0" smtClean="0"/>
              <a:t> and Possible  Adoption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42205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1573"/>
          </a:xfrm>
          <a:ln w="38100" cmpd="sng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US" sz="2800" b="1" dirty="0" smtClean="0"/>
              <a:t>OTHER NEW NEEDS AND INITIATIVES (CONTINUED)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117" y="899699"/>
            <a:ext cx="8872789" cy="5958301"/>
          </a:xfrm>
          <a:ln w="38100" cmpd="sng">
            <a:solidFill>
              <a:srgbClr val="FF0000"/>
            </a:solidFill>
          </a:ln>
        </p:spPr>
        <p:txBody>
          <a:bodyPr>
            <a:noAutofit/>
          </a:bodyPr>
          <a:lstStyle/>
          <a:p>
            <a:pPr>
              <a:lnSpc>
                <a:spcPct val="70000"/>
              </a:lnSpc>
            </a:pPr>
            <a:r>
              <a:rPr lang="en-US" sz="2800" b="1" dirty="0"/>
              <a:t>Transition room tutor (27.5/</a:t>
            </a:r>
            <a:r>
              <a:rPr lang="en-US" sz="2800" b="1" dirty="0" err="1"/>
              <a:t>wk</a:t>
            </a:r>
            <a:r>
              <a:rPr lang="en-US" sz="2800" b="1" dirty="0"/>
              <a:t>) 		    </a:t>
            </a:r>
            <a:r>
              <a:rPr lang="en-US" sz="2800" b="1" dirty="0" smtClean="0"/>
              <a:t>	</a:t>
            </a:r>
            <a:r>
              <a:rPr lang="en-US" sz="2800" b="1" dirty="0"/>
              <a:t>	</a:t>
            </a:r>
            <a:r>
              <a:rPr lang="en-US" sz="2800" b="1" dirty="0" smtClean="0"/>
              <a:t>    $27,723</a:t>
            </a:r>
            <a:endParaRPr lang="en-US" sz="2800" b="1" dirty="0"/>
          </a:p>
          <a:p>
            <a:pPr marL="0" indent="0">
              <a:lnSpc>
                <a:spcPct val="70000"/>
              </a:lnSpc>
              <a:buNone/>
            </a:pPr>
            <a:endParaRPr lang="en-US" sz="2800" b="1" dirty="0"/>
          </a:p>
          <a:p>
            <a:pPr>
              <a:lnSpc>
                <a:spcPct val="70000"/>
              </a:lnSpc>
            </a:pPr>
            <a:r>
              <a:rPr lang="en-US" sz="2800" b="1" dirty="0"/>
              <a:t>Title IX  clerical support  					       </a:t>
            </a:r>
            <a:r>
              <a:rPr lang="en-US" sz="2800" b="1" dirty="0" smtClean="0"/>
              <a:t>	      $</a:t>
            </a:r>
            <a:r>
              <a:rPr lang="en-US" sz="2800" b="1" dirty="0"/>
              <a:t>3,000	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2800" b="1" dirty="0"/>
              <a:t>	</a:t>
            </a:r>
          </a:p>
          <a:p>
            <a:pPr>
              <a:lnSpc>
                <a:spcPct val="70000"/>
              </a:lnSpc>
            </a:pPr>
            <a:r>
              <a:rPr lang="en-US" sz="2800" b="1" dirty="0"/>
              <a:t>Title IX  dance team coaches				 </a:t>
            </a:r>
            <a:r>
              <a:rPr lang="en-US" sz="2800" b="1" dirty="0" smtClean="0"/>
              <a:t>	            </a:t>
            </a:r>
            <a:r>
              <a:rPr lang="en-US" sz="2800" b="1" dirty="0"/>
              <a:t>$</a:t>
            </a:r>
            <a:r>
              <a:rPr lang="en-US" sz="2800" b="1" dirty="0" smtClean="0"/>
              <a:t>3,108</a:t>
            </a:r>
          </a:p>
          <a:p>
            <a:pPr marL="0" indent="0">
              <a:lnSpc>
                <a:spcPct val="70000"/>
              </a:lnSpc>
              <a:buNone/>
            </a:pPr>
            <a:endParaRPr lang="en-US" sz="2800" b="1" dirty="0"/>
          </a:p>
          <a:p>
            <a:pPr>
              <a:lnSpc>
                <a:spcPct val="70000"/>
              </a:lnSpc>
            </a:pPr>
            <a:r>
              <a:rPr lang="en-US" sz="2800" b="1" dirty="0"/>
              <a:t>HS Global Citizenship Program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2800" b="1" dirty="0"/>
              <a:t>	</a:t>
            </a:r>
            <a:r>
              <a:rPr lang="en-US" sz="2800" b="1" dirty="0" smtClean="0"/>
              <a:t>leader/advisor </a:t>
            </a:r>
            <a:r>
              <a:rPr lang="en-US" sz="2800" b="1" dirty="0"/>
              <a:t>stipends (prior HEF funding)      </a:t>
            </a:r>
            <a:r>
              <a:rPr lang="en-US" sz="2800" b="1" dirty="0" smtClean="0"/>
              <a:t> </a:t>
            </a:r>
            <a:r>
              <a:rPr lang="en-US" sz="2800" b="1" dirty="0"/>
              <a:t>$6,200</a:t>
            </a:r>
          </a:p>
          <a:p>
            <a:pPr>
              <a:lnSpc>
                <a:spcPct val="70000"/>
              </a:lnSpc>
            </a:pPr>
            <a:endParaRPr lang="en-US" sz="2800" b="1" dirty="0"/>
          </a:p>
          <a:p>
            <a:pPr>
              <a:lnSpc>
                <a:spcPct val="70000"/>
              </a:lnSpc>
            </a:pPr>
            <a:r>
              <a:rPr lang="en-US" sz="2800" b="1" dirty="0"/>
              <a:t>Freshman Advisory </a:t>
            </a:r>
            <a:r>
              <a:rPr lang="en-US" sz="2800" b="1" dirty="0" smtClean="0"/>
              <a:t>program teacher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2800" b="1" dirty="0"/>
              <a:t>	</a:t>
            </a:r>
            <a:r>
              <a:rPr lang="en-US" sz="2800" b="1" dirty="0" smtClean="0"/>
              <a:t> </a:t>
            </a:r>
            <a:r>
              <a:rPr lang="en-US" sz="2800" b="1" dirty="0"/>
              <a:t>advisor stipends (prior volunteer)			   </a:t>
            </a:r>
            <a:r>
              <a:rPr lang="en-US" sz="2800" b="1" dirty="0" smtClean="0"/>
              <a:t>         </a:t>
            </a:r>
            <a:r>
              <a:rPr lang="en-US" sz="2800" b="1" dirty="0"/>
              <a:t>$</a:t>
            </a:r>
            <a:r>
              <a:rPr lang="en-US" sz="2800" b="1" dirty="0" smtClean="0"/>
              <a:t>7,585</a:t>
            </a:r>
            <a:endParaRPr lang="en-US" sz="2800" b="1" dirty="0"/>
          </a:p>
          <a:p>
            <a:pPr>
              <a:lnSpc>
                <a:spcPct val="70000"/>
              </a:lnSpc>
            </a:pPr>
            <a:endParaRPr lang="en-US" sz="2800" b="1" dirty="0"/>
          </a:p>
          <a:p>
            <a:pPr>
              <a:lnSpc>
                <a:spcPct val="70000"/>
              </a:lnSpc>
            </a:pPr>
            <a:r>
              <a:rPr lang="en-US" sz="2800" b="1" dirty="0"/>
              <a:t>General equip., copier, maintenance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2800" b="1" dirty="0"/>
              <a:t>	increased funding levels							</a:t>
            </a:r>
            <a:r>
              <a:rPr lang="en-US" sz="2800" b="1" dirty="0" smtClean="0"/>
              <a:t>    $15,000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TOTAL OTHER NEEDS AND NEW INITIATIVES   $432,297 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96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47234"/>
            <a:ext cx="9144000" cy="5316840"/>
          </a:xfrm>
          <a:prstGeom prst="rect">
            <a:avLst/>
          </a:prstGeom>
          <a:ln w="38100" cmpd="sng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/>
              <a:t> Combined Budgets $</a:t>
            </a:r>
            <a:r>
              <a:rPr lang="en-US" sz="2800" b="1" dirty="0" smtClean="0"/>
              <a:t>41,993,784</a:t>
            </a:r>
            <a:r>
              <a:rPr lang="en-US" sz="2800" b="1" dirty="0"/>
              <a:t>	</a:t>
            </a:r>
          </a:p>
          <a:p>
            <a:pPr algn="ctr"/>
            <a:r>
              <a:rPr lang="en-US" sz="2800" b="1" dirty="0">
                <a:solidFill>
                  <a:srgbClr val="3366FF"/>
                </a:solidFill>
              </a:rPr>
              <a:t>( + </a:t>
            </a:r>
            <a:r>
              <a:rPr lang="en-US" sz="2800" b="1" dirty="0" smtClean="0">
                <a:solidFill>
                  <a:srgbClr val="3366FF"/>
                </a:solidFill>
              </a:rPr>
              <a:t>3.52%  </a:t>
            </a:r>
            <a:r>
              <a:rPr lang="en-US" sz="2800" b="1" dirty="0">
                <a:solidFill>
                  <a:srgbClr val="3366FF"/>
                </a:solidFill>
              </a:rPr>
              <a:t>from FY </a:t>
            </a:r>
            <a:r>
              <a:rPr lang="fr-FR" sz="2800" b="1" dirty="0" smtClean="0">
                <a:solidFill>
                  <a:srgbClr val="3366FF"/>
                </a:solidFill>
              </a:rPr>
              <a:t>’</a:t>
            </a:r>
            <a:r>
              <a:rPr lang="en-US" sz="2800" b="1" dirty="0" smtClean="0">
                <a:solidFill>
                  <a:srgbClr val="3366FF"/>
                </a:solidFill>
              </a:rPr>
              <a:t>13)</a:t>
            </a:r>
            <a:endParaRPr lang="en-US" sz="2800" b="1" dirty="0" smtClean="0"/>
          </a:p>
          <a:p>
            <a:endParaRPr lang="en-US" sz="2800" b="1" dirty="0" smtClean="0"/>
          </a:p>
          <a:p>
            <a:r>
              <a:rPr lang="en-US" sz="2400" b="1" dirty="0" smtClean="0"/>
              <a:t>Total </a:t>
            </a:r>
            <a:r>
              <a:rPr lang="en-US" sz="2400" b="1" dirty="0"/>
              <a:t>Level Services Budget</a:t>
            </a:r>
          </a:p>
          <a:p>
            <a:pPr>
              <a:spcAft>
                <a:spcPts val="300"/>
              </a:spcAft>
            </a:pPr>
            <a:r>
              <a:rPr lang="en-US" sz="2400" b="1" dirty="0" smtClean="0"/>
              <a:t>(including LS new initiatives of $488,820)</a:t>
            </a:r>
            <a:r>
              <a:rPr lang="en-US" sz="2400" b="1" dirty="0">
                <a:solidFill>
                  <a:srgbClr val="3366FF"/>
                </a:solidFill>
              </a:rPr>
              <a:t>				</a:t>
            </a:r>
          </a:p>
          <a:p>
            <a:pPr>
              <a:spcAft>
                <a:spcPts val="300"/>
              </a:spcAft>
            </a:pPr>
            <a:r>
              <a:rPr lang="en-US" sz="2400" b="1" dirty="0" smtClean="0">
                <a:solidFill>
                  <a:srgbClr val="3366FF"/>
                </a:solidFill>
              </a:rPr>
              <a:t>				</a:t>
            </a:r>
            <a:r>
              <a:rPr lang="en-US" sz="2400" b="1" dirty="0" smtClean="0"/>
              <a:t>$</a:t>
            </a:r>
            <a:r>
              <a:rPr lang="en-US" sz="2400" b="1" dirty="0" smtClean="0"/>
              <a:t>41,561,487</a:t>
            </a:r>
            <a:endParaRPr lang="en-US" sz="2400" b="1" dirty="0" smtClean="0"/>
          </a:p>
          <a:p>
            <a:pPr>
              <a:spcAft>
                <a:spcPts val="300"/>
              </a:spcAft>
            </a:pPr>
            <a:r>
              <a:rPr lang="en-US" sz="2400" b="1" dirty="0" smtClean="0">
                <a:solidFill>
                  <a:srgbClr val="3366FF"/>
                </a:solidFill>
              </a:rPr>
              <a:t>				( + 2.45% from FY </a:t>
            </a:r>
            <a:r>
              <a:rPr lang="fr-FR" sz="2400" b="1" dirty="0" smtClean="0">
                <a:solidFill>
                  <a:srgbClr val="3366FF"/>
                </a:solidFill>
              </a:rPr>
              <a:t>’</a:t>
            </a:r>
            <a:r>
              <a:rPr lang="en-US" sz="2400" b="1" dirty="0" smtClean="0">
                <a:solidFill>
                  <a:srgbClr val="3366FF"/>
                </a:solidFill>
              </a:rPr>
              <a:t>13)</a:t>
            </a:r>
            <a:endParaRPr lang="en-US" sz="2400" b="1" dirty="0">
              <a:solidFill>
                <a:srgbClr val="3366FF"/>
              </a:solidFill>
            </a:endParaRPr>
          </a:p>
          <a:p>
            <a:r>
              <a:rPr lang="en-US" sz="2400" b="1" dirty="0" smtClean="0"/>
              <a:t>Other New Needs and Initiatives</a:t>
            </a:r>
          </a:p>
          <a:p>
            <a:r>
              <a:rPr lang="en-US" sz="2400" b="1" dirty="0"/>
              <a:t>	</a:t>
            </a:r>
            <a:r>
              <a:rPr lang="en-US" sz="2400" b="1" dirty="0" smtClean="0"/>
              <a:t>				$432,297</a:t>
            </a:r>
          </a:p>
          <a:p>
            <a:r>
              <a:rPr lang="en-US" sz="2400" b="1" dirty="0"/>
              <a:t>	</a:t>
            </a:r>
            <a:r>
              <a:rPr lang="en-US" sz="2400" b="1" dirty="0" smtClean="0"/>
              <a:t>			</a:t>
            </a:r>
            <a:r>
              <a:rPr lang="en-US" sz="2400" b="1" dirty="0" smtClean="0">
                <a:solidFill>
                  <a:srgbClr val="3366FF"/>
                </a:solidFill>
              </a:rPr>
              <a:t>( + 1.07% from FY </a:t>
            </a:r>
            <a:r>
              <a:rPr lang="fr-FR" sz="2400" b="1" dirty="0" smtClean="0">
                <a:solidFill>
                  <a:srgbClr val="3366FF"/>
                </a:solidFill>
              </a:rPr>
              <a:t>’</a:t>
            </a:r>
            <a:r>
              <a:rPr lang="en-US" sz="2400" b="1" dirty="0" smtClean="0">
                <a:solidFill>
                  <a:srgbClr val="3366FF"/>
                </a:solidFill>
              </a:rPr>
              <a:t>13)</a:t>
            </a:r>
          </a:p>
          <a:p>
            <a:endParaRPr lang="en-US" sz="2400" b="1" dirty="0" smtClean="0">
              <a:solidFill>
                <a:srgbClr val="3366FF"/>
              </a:solidFill>
            </a:endParaRPr>
          </a:p>
          <a:p>
            <a:r>
              <a:rPr lang="en-US" sz="2800" b="1" dirty="0" smtClean="0">
                <a:solidFill>
                  <a:srgbClr val="FF0000"/>
                </a:solidFill>
              </a:rPr>
              <a:t>Total Proposed Operating Budget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				$41,993,784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60254"/>
            <a:ext cx="9144000" cy="1086980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FY 2014 ADMINISTRATION - PROPOSED BUDGET </a:t>
            </a:r>
            <a:endParaRPr lang="en-US" sz="3200" b="1" dirty="0"/>
          </a:p>
          <a:p>
            <a:pPr algn="ctr"/>
            <a:r>
              <a:rPr lang="en-US" sz="3200" b="1" dirty="0" smtClean="0"/>
              <a:t> “</a:t>
            </a:r>
            <a:r>
              <a:rPr lang="en-US" sz="3200" b="1" smtClean="0"/>
              <a:t>AT </a:t>
            </a:r>
            <a:r>
              <a:rPr lang="en-US" sz="3200" b="1" smtClean="0">
                <a:solidFill>
                  <a:srgbClr val="FF0000"/>
                </a:solidFill>
              </a:rPr>
              <a:t>ANOTHER </a:t>
            </a:r>
            <a:r>
              <a:rPr lang="en-US" sz="3200" b="1" dirty="0" smtClean="0"/>
              <a:t>GLANCE</a:t>
            </a:r>
            <a:r>
              <a:rPr lang="en-US" sz="2800" b="1" dirty="0" smtClean="0"/>
              <a:t>”		</a:t>
            </a:r>
            <a:endParaRPr lang="en-US" sz="2800" b="1" dirty="0"/>
          </a:p>
        </p:txBody>
      </p:sp>
      <p:sp>
        <p:nvSpPr>
          <p:cNvPr id="5" name="Hexagon 4"/>
          <p:cNvSpPr/>
          <p:nvPr/>
        </p:nvSpPr>
        <p:spPr>
          <a:xfrm>
            <a:off x="6262109" y="3863414"/>
            <a:ext cx="2418716" cy="2046374"/>
          </a:xfrm>
          <a:prstGeom prst="hex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0000"/>
                </a:solidFill>
              </a:rPr>
              <a:t>February 25th</a:t>
            </a:r>
          </a:p>
          <a:p>
            <a:pPr algn="ctr"/>
            <a:r>
              <a:rPr lang="en-US" sz="2000" b="1" dirty="0" smtClean="0">
                <a:solidFill>
                  <a:srgbClr val="000000"/>
                </a:solidFill>
              </a:rPr>
              <a:t>Revision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( - $171,643)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" name="5-Point Star 3"/>
          <p:cNvSpPr/>
          <p:nvPr/>
        </p:nvSpPr>
        <p:spPr>
          <a:xfrm>
            <a:off x="672353" y="1247234"/>
            <a:ext cx="896471" cy="896472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34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650" y="274638"/>
            <a:ext cx="8833592" cy="944562"/>
          </a:xfrm>
          <a:ln w="38100" cmpd="sng">
            <a:solidFill>
              <a:srgbClr val="FF0000"/>
            </a:solidFill>
          </a:ln>
        </p:spPr>
        <p:txBody>
          <a:bodyPr/>
          <a:lstStyle/>
          <a:p>
            <a:r>
              <a:rPr lang="en-US" dirty="0" smtClean="0"/>
              <a:t>FY 14 School Capital Request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650" y="1383922"/>
            <a:ext cx="8833592" cy="5474078"/>
          </a:xfrm>
          <a:ln w="38100" cmpd="sng">
            <a:solidFill>
              <a:srgbClr val="FF0000"/>
            </a:solidFill>
          </a:ln>
        </p:spPr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r>
              <a:rPr lang="en-US" sz="9600" b="1" dirty="0" smtClean="0"/>
              <a:t>Initial Capital Outlay Request – School Needs</a:t>
            </a:r>
          </a:p>
          <a:p>
            <a:pPr lvl="1"/>
            <a:r>
              <a:rPr lang="en-US" sz="9600" b="1" dirty="0" smtClean="0"/>
              <a:t>January 9, 2013			$1,267,074</a:t>
            </a:r>
          </a:p>
          <a:p>
            <a:r>
              <a:rPr lang="en-US" sz="9600" b="1" dirty="0" smtClean="0"/>
              <a:t>Redistributed and Reduced – School Committee Meeting</a:t>
            </a:r>
          </a:p>
          <a:p>
            <a:pPr lvl="1"/>
            <a:r>
              <a:rPr lang="en-US" sz="9600" b="1" dirty="0" smtClean="0"/>
              <a:t>January 24				   $790,334</a:t>
            </a:r>
          </a:p>
          <a:p>
            <a:r>
              <a:rPr lang="en-US" sz="9600" b="1" dirty="0" smtClean="0"/>
              <a:t>Further Redistributed/Refined/Reduced –Long Range Planning Sub Committee</a:t>
            </a:r>
          </a:p>
          <a:p>
            <a:pPr lvl="1"/>
            <a:r>
              <a:rPr lang="en-US" sz="9600" b="1" dirty="0" smtClean="0"/>
              <a:t>January 30				   $660,734</a:t>
            </a:r>
          </a:p>
          <a:p>
            <a:r>
              <a:rPr lang="en-US" sz="9600" b="1" dirty="0" smtClean="0"/>
              <a:t>Capital Outlay Follow-Up Meeting</a:t>
            </a:r>
          </a:p>
          <a:p>
            <a:pPr lvl="1"/>
            <a:r>
              <a:rPr lang="en-US" sz="9600" b="1" dirty="0" smtClean="0"/>
              <a:t>February 6			         $550,000</a:t>
            </a:r>
          </a:p>
          <a:p>
            <a:pPr lvl="2"/>
            <a:r>
              <a:rPr lang="en-US" sz="9600" b="1" dirty="0" smtClean="0"/>
              <a:t>(Removed Energy Management System at HS and Gate House Renovations)</a:t>
            </a:r>
          </a:p>
          <a:p>
            <a:r>
              <a:rPr lang="en-US" sz="9600" b="1" dirty="0" smtClean="0"/>
              <a:t>February 25, 2013 – School Committee Discussion and Vote on Proposed Capital Budget </a:t>
            </a:r>
          </a:p>
          <a:p>
            <a:pPr lvl="1"/>
            <a:r>
              <a:rPr lang="en-US" sz="9600" b="1" dirty="0" smtClean="0"/>
              <a:t>Town Hall proposal to reduce School Capital by an additional $50,000 (Items TBD) to $500,000 to balance town budget</a:t>
            </a:r>
            <a:r>
              <a:rPr lang="en-US" sz="96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1511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797002"/>
              </p:ext>
            </p:extLst>
          </p:nvPr>
        </p:nvGraphicFramePr>
        <p:xfrm>
          <a:off x="436727" y="354854"/>
          <a:ext cx="8297840" cy="6387139"/>
        </p:xfrm>
        <a:graphic>
          <a:graphicData uri="http://schemas.openxmlformats.org/drawingml/2006/table">
            <a:tbl>
              <a:tblPr/>
              <a:tblGrid>
                <a:gridCol w="907107"/>
                <a:gridCol w="1814214"/>
                <a:gridCol w="1060112"/>
                <a:gridCol w="1060112"/>
                <a:gridCol w="950822"/>
                <a:gridCol w="975413"/>
                <a:gridCol w="918036"/>
                <a:gridCol w="612024"/>
              </a:tblGrid>
              <a:tr h="217991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Original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Adjusted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891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dbl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Budget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dbl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Budget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Adjustment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sng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Budget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Increase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89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ACCOUNT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ACCOUNT TITLE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dbl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2012-2013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dbl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2013-2014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sng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25-Feb-13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sng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25-Feb-13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sng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(Decrease)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891">
                <a:tc>
                  <a:txBody>
                    <a:bodyPr/>
                    <a:lstStyle/>
                    <a:p>
                      <a:pPr algn="l" fontAlgn="b"/>
                      <a:endParaRPr lang="en-US" sz="900" b="1" i="0" u="sng" strike="noStrike">
                        <a:solidFill>
                          <a:srgbClr val="538DD5"/>
                        </a:solidFill>
                        <a:effectLst/>
                        <a:latin typeface="Arial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sng" strike="noStrike">
                        <a:solidFill>
                          <a:srgbClr val="538DD5"/>
                        </a:solidFill>
                        <a:effectLst/>
                        <a:latin typeface="Arial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1" i="0" u="sng" strike="noStrike">
                        <a:solidFill>
                          <a:srgbClr val="538DD5"/>
                        </a:solidFill>
                        <a:effectLst/>
                        <a:latin typeface="Arial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1" i="0" u="sng" strike="noStrike">
                        <a:solidFill>
                          <a:srgbClr val="538DD5"/>
                        </a:solidFill>
                        <a:effectLst/>
                        <a:latin typeface="Arial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sng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Geneva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8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1100</a:t>
                      </a:r>
                    </a:p>
                  </a:txBody>
                  <a:tcPr marL="7723" marR="7723" marT="772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School Committee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$45,850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$46,850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$46,850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$1,000 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79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1200</a:t>
                      </a:r>
                    </a:p>
                  </a:txBody>
                  <a:tcPr marL="7723" marR="7723" marT="772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Administration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$846,853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$867,955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1" i="0" u="none" strike="noStrike">
                        <a:solidFill>
                          <a:srgbClr val="538DD5"/>
                        </a:solidFill>
                        <a:effectLst/>
                        <a:latin typeface="Arial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$867,955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$21,102 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9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2200</a:t>
                      </a:r>
                    </a:p>
                  </a:txBody>
                  <a:tcPr marL="7723" marR="7723" marT="772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Principals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$1,760,477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$1,965,454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1" i="0" u="none" strike="noStrike">
                        <a:solidFill>
                          <a:srgbClr val="538DD5"/>
                        </a:solidFill>
                        <a:effectLst/>
                        <a:latin typeface="Arial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$1,965,454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$204,977 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9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2300</a:t>
                      </a:r>
                    </a:p>
                  </a:txBody>
                  <a:tcPr marL="7723" marR="7723" marT="772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Teaching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$18,645,917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$19,751,827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-$429,177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$19,322,650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$676,733 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9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2350</a:t>
                      </a:r>
                    </a:p>
                  </a:txBody>
                  <a:tcPr marL="7723" marR="7723" marT="772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Professional Development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$185,100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$187,000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1" i="0" u="none" strike="noStrike">
                        <a:solidFill>
                          <a:srgbClr val="538DD5"/>
                        </a:solidFill>
                        <a:effectLst/>
                        <a:latin typeface="Arial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$187,000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$1,900 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9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2400</a:t>
                      </a:r>
                    </a:p>
                  </a:txBody>
                  <a:tcPr marL="7723" marR="7723" marT="772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Textbooks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$237,137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$264,066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1" i="0" u="none" strike="noStrike">
                        <a:solidFill>
                          <a:srgbClr val="538DD5"/>
                        </a:solidFill>
                        <a:effectLst/>
                        <a:latin typeface="Arial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$264,066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$26,929 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9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2410</a:t>
                      </a:r>
                    </a:p>
                  </a:txBody>
                  <a:tcPr marL="7723" marR="7723" marT="772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Instructional Equipment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$11,500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$22,700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1" i="0" u="none" strike="noStrike">
                        <a:solidFill>
                          <a:srgbClr val="538DD5"/>
                        </a:solidFill>
                        <a:effectLst/>
                        <a:latin typeface="Arial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$22,700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$11,200 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9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2450</a:t>
                      </a:r>
                    </a:p>
                  </a:txBody>
                  <a:tcPr marL="7723" marR="7723" marT="772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Instructional Technology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$585,947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$672,780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1" i="0" u="none" strike="noStrike">
                        <a:solidFill>
                          <a:srgbClr val="538DD5"/>
                        </a:solidFill>
                        <a:effectLst/>
                        <a:latin typeface="Arial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$672,780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$86,833 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9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2500</a:t>
                      </a:r>
                    </a:p>
                  </a:txBody>
                  <a:tcPr marL="7723" marR="7723" marT="772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Library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$537,159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$630,498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-$32,171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$598,327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$61,168 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9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2700</a:t>
                      </a:r>
                    </a:p>
                  </a:txBody>
                  <a:tcPr marL="7723" marR="7723" marT="772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Counseling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$876,234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$952,457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1" i="0" u="none" strike="noStrike">
                        <a:solidFill>
                          <a:srgbClr val="538DD5"/>
                        </a:solidFill>
                        <a:effectLst/>
                        <a:latin typeface="Arial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$952,457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$76,223 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9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2800</a:t>
                      </a:r>
                    </a:p>
                  </a:txBody>
                  <a:tcPr marL="7723" marR="7723" marT="772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Psychological Services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$329,464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$339,448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1" i="0" u="none" strike="noStrike">
                        <a:solidFill>
                          <a:srgbClr val="538DD5"/>
                        </a:solidFill>
                        <a:effectLst/>
                        <a:latin typeface="Arial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$339,448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$9,983 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9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3200</a:t>
                      </a:r>
                    </a:p>
                  </a:txBody>
                  <a:tcPr marL="7723" marR="7723" marT="772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Health Services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$477,485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$492,100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1" i="0" u="none" strike="noStrike">
                        <a:solidFill>
                          <a:srgbClr val="538DD5"/>
                        </a:solidFill>
                        <a:effectLst/>
                        <a:latin typeface="Arial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$492,100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$14,615 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9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3300</a:t>
                      </a:r>
                    </a:p>
                  </a:txBody>
                  <a:tcPr marL="7723" marR="7723" marT="772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Transportation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$1,236,613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$1,286,998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1" i="0" u="none" strike="noStrike">
                        <a:solidFill>
                          <a:srgbClr val="538DD5"/>
                        </a:solidFill>
                        <a:effectLst/>
                        <a:latin typeface="Arial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$1,286,998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$50,384 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9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3510</a:t>
                      </a:r>
                    </a:p>
                  </a:txBody>
                  <a:tcPr marL="7723" marR="7723" marT="772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Athletics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$595,919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$595,890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-$1,833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$594,057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($1,862)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9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3520</a:t>
                      </a:r>
                    </a:p>
                  </a:txBody>
                  <a:tcPr marL="7723" marR="7723" marT="772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Other Student Activity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$94,706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$103,041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1" i="0" u="none" strike="noStrike">
                        <a:solidFill>
                          <a:srgbClr val="538DD5"/>
                        </a:solidFill>
                        <a:effectLst/>
                        <a:latin typeface="Arial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$103,041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$8,335 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9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4110</a:t>
                      </a:r>
                    </a:p>
                  </a:txBody>
                  <a:tcPr marL="7723" marR="7723" marT="772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Custodial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$1,329,369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$1,417,918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1" i="0" u="none" strike="noStrike">
                        <a:solidFill>
                          <a:srgbClr val="538DD5"/>
                        </a:solidFill>
                        <a:effectLst/>
                        <a:latin typeface="Arial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$1,417,918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$88,549 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9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4120</a:t>
                      </a:r>
                    </a:p>
                  </a:txBody>
                  <a:tcPr marL="7723" marR="7723" marT="772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Heating of Buildings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$458,369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$392,002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$31,704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$423,706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($34,663)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9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4130</a:t>
                      </a:r>
                    </a:p>
                  </a:txBody>
                  <a:tcPr marL="7723" marR="7723" marT="772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Utilities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$732,145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$749,943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-$25,610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$724,333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($7,812)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9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4210</a:t>
                      </a:r>
                    </a:p>
                  </a:txBody>
                  <a:tcPr marL="7723" marR="7723" marT="772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Maintenance of Grounds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$13,478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$27,108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1" i="0" u="none" strike="noStrike">
                        <a:solidFill>
                          <a:srgbClr val="538DD5"/>
                        </a:solidFill>
                        <a:effectLst/>
                        <a:latin typeface="Arial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$27,108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$13,630 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9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4220</a:t>
                      </a:r>
                    </a:p>
                  </a:txBody>
                  <a:tcPr marL="7723" marR="7723" marT="772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Plant Maintenance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$718,640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$751,126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1" i="0" u="none" strike="noStrike">
                        <a:solidFill>
                          <a:srgbClr val="538DD5"/>
                        </a:solidFill>
                        <a:effectLst/>
                        <a:latin typeface="Arial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$751,126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$32,487 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9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4230</a:t>
                      </a:r>
                    </a:p>
                  </a:txBody>
                  <a:tcPr marL="7723" marR="7723" marT="772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Repairs of Equipment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$107,370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$106,053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1" i="0" u="none" strike="noStrike">
                        <a:solidFill>
                          <a:srgbClr val="538DD5"/>
                        </a:solidFill>
                        <a:effectLst/>
                        <a:latin typeface="Arial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$106,053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($1,317)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9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5100</a:t>
                      </a:r>
                    </a:p>
                  </a:txBody>
                  <a:tcPr marL="7723" marR="7723" marT="772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Employee Retirement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$75,792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$29,231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$34,285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$63,516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($12,276)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9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7000</a:t>
                      </a:r>
                    </a:p>
                  </a:txBody>
                  <a:tcPr marL="7723" marR="7723" marT="772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Non-Instructional Equipment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1" i="0" u="none" strike="noStrike">
                        <a:solidFill>
                          <a:srgbClr val="538DD5"/>
                        </a:solidFill>
                        <a:effectLst/>
                        <a:latin typeface="Arial"/>
                      </a:endParaRP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$0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$0 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9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23" marR="7723" marT="772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Allowance for increases 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$21,671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$215,736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$215,736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$194,065 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7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723" marR="7723" marT="7723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Total Regular Education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$29,923,194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$31,868,180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-$422,802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$31,445,378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$1,522,183 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538DD5"/>
                          </a:solidFill>
                          <a:effectLst/>
                          <a:latin typeface="Arial"/>
                        </a:rPr>
                        <a:t>5.09%</a:t>
                      </a:r>
                    </a:p>
                  </a:txBody>
                  <a:tcPr marL="7723" marR="7723" marT="7723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717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5950095"/>
              </p:ext>
            </p:extLst>
          </p:nvPr>
        </p:nvGraphicFramePr>
        <p:xfrm>
          <a:off x="457200" y="532266"/>
          <a:ext cx="8229600" cy="5909475"/>
        </p:xfrm>
        <a:graphic>
          <a:graphicData uri="http://schemas.openxmlformats.org/drawingml/2006/table">
            <a:tbl>
              <a:tblPr/>
              <a:tblGrid>
                <a:gridCol w="899647"/>
                <a:gridCol w="1799294"/>
                <a:gridCol w="1051394"/>
                <a:gridCol w="1051394"/>
                <a:gridCol w="943003"/>
                <a:gridCol w="967391"/>
                <a:gridCol w="910486"/>
                <a:gridCol w="606991"/>
              </a:tblGrid>
              <a:tr h="25862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/>
                        </a:rPr>
                        <a:t>Original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/>
                        </a:rPr>
                        <a:t>Adjusted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Gene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Gene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552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dbl" strike="noStrike">
                          <a:effectLst/>
                          <a:latin typeface="Arial"/>
                        </a:rPr>
                        <a:t>Budget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dbl" strike="noStrike">
                          <a:effectLst/>
                          <a:latin typeface="Arial"/>
                        </a:rPr>
                        <a:t>Budget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/>
                        </a:rPr>
                        <a:t>Adjustment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sng" strike="noStrike">
                          <a:effectLst/>
                          <a:latin typeface="Arial"/>
                        </a:rPr>
                        <a:t>Budget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/>
                        </a:rPr>
                        <a:t>Increase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Gene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55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ACCOUNT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ACCOUNT TITLE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dbl" strike="noStrike">
                          <a:effectLst/>
                          <a:latin typeface="Arial"/>
                        </a:rPr>
                        <a:t>2012-2013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dbl" strike="noStrike">
                          <a:effectLst/>
                          <a:latin typeface="Arial"/>
                        </a:rPr>
                        <a:t>2013-2014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sng" strike="noStrike">
                          <a:effectLst/>
                          <a:latin typeface="Arial"/>
                        </a:rPr>
                        <a:t>25-Feb-13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sng" strike="noStrike">
                          <a:effectLst/>
                          <a:latin typeface="Arial"/>
                        </a:rPr>
                        <a:t>25-Feb-13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sng" strike="noStrike">
                          <a:effectLst/>
                          <a:latin typeface="Arial"/>
                        </a:rPr>
                        <a:t>(Decrease)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Gene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620">
                <a:tc>
                  <a:txBody>
                    <a:bodyPr/>
                    <a:lstStyle/>
                    <a:p>
                      <a:pPr algn="l" fontAlgn="b"/>
                      <a:endParaRPr lang="en-US" sz="900" b="1" i="0" u="sng" strike="noStrike">
                        <a:solidFill>
                          <a:srgbClr val="538DD5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sng" strike="noStrike">
                        <a:solidFill>
                          <a:srgbClr val="538DD5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1" i="0" u="sng" strike="noStrike">
                        <a:solidFill>
                          <a:srgbClr val="538DD5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1" i="0" u="sng" strike="noStrike">
                        <a:solidFill>
                          <a:srgbClr val="538DD5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sng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Gene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Gene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552"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Gene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Gene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Gene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5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9BBB59"/>
                          </a:solidFill>
                          <a:effectLst/>
                          <a:latin typeface="Arial"/>
                        </a:rPr>
                        <a:t>2100B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9BBB59"/>
                          </a:solidFill>
                          <a:effectLst/>
                          <a:latin typeface="Arial"/>
                        </a:rPr>
                        <a:t>Sped Supervision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9BBB59"/>
                          </a:solidFill>
                          <a:effectLst/>
                          <a:latin typeface="Arial"/>
                        </a:rPr>
                        <a:t>$238,244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9BBB59"/>
                          </a:solidFill>
                          <a:effectLst/>
                          <a:latin typeface="Arial"/>
                        </a:rPr>
                        <a:t>$242,314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9BBB59"/>
                          </a:solidFill>
                          <a:effectLst/>
                          <a:latin typeface="Arial"/>
                        </a:rPr>
                        <a:t>-$10,000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9BBB59"/>
                          </a:solidFill>
                          <a:effectLst/>
                          <a:latin typeface="Arial"/>
                        </a:rPr>
                        <a:t>$232,314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9BBB59"/>
                          </a:solidFill>
                          <a:effectLst/>
                          <a:latin typeface="Arial"/>
                        </a:rPr>
                        <a:t>($5,930)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9BBB59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86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9BBB59"/>
                          </a:solidFill>
                          <a:effectLst/>
                          <a:latin typeface="Arial"/>
                        </a:rPr>
                        <a:t>2300B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9BBB59"/>
                          </a:solidFill>
                          <a:effectLst/>
                          <a:latin typeface="Arial"/>
                        </a:rPr>
                        <a:t>Sped Instruction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9BBB59"/>
                          </a:solidFill>
                          <a:effectLst/>
                          <a:latin typeface="Arial"/>
                        </a:rPr>
                        <a:t>$5,457,819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9BBB59"/>
                          </a:solidFill>
                          <a:effectLst/>
                          <a:latin typeface="Arial"/>
                        </a:rPr>
                        <a:t>$5,692,823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1" i="0" u="none" strike="noStrike">
                        <a:solidFill>
                          <a:srgbClr val="9BBB59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9BBB59"/>
                          </a:solidFill>
                          <a:effectLst/>
                          <a:latin typeface="Arial"/>
                        </a:rPr>
                        <a:t>$5,692,823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9BBB59"/>
                          </a:solidFill>
                          <a:effectLst/>
                          <a:latin typeface="Arial"/>
                        </a:rPr>
                        <a:t>$235,004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9BBB59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6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9BBB59"/>
                          </a:solidFill>
                          <a:effectLst/>
                          <a:latin typeface="Arial"/>
                        </a:rPr>
                        <a:t>2350B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9BBB59"/>
                          </a:solidFill>
                          <a:effectLst/>
                          <a:latin typeface="Arial"/>
                        </a:rPr>
                        <a:t>Sped Prof. Development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9BBB59"/>
                          </a:solidFill>
                          <a:effectLst/>
                          <a:latin typeface="Arial"/>
                        </a:rPr>
                        <a:t>$10,700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9BBB59"/>
                          </a:solidFill>
                          <a:effectLst/>
                          <a:latin typeface="Arial"/>
                        </a:rPr>
                        <a:t>$9,900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1" i="0" u="none" strike="noStrike">
                        <a:solidFill>
                          <a:srgbClr val="9BBB59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9BBB59"/>
                          </a:solidFill>
                          <a:effectLst/>
                          <a:latin typeface="Arial"/>
                        </a:rPr>
                        <a:t>$9,900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9BBB59"/>
                          </a:solidFill>
                          <a:effectLst/>
                          <a:latin typeface="Arial"/>
                        </a:rPr>
                        <a:t>($800)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9BBB59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6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9BBB59"/>
                          </a:solidFill>
                          <a:effectLst/>
                          <a:latin typeface="Arial"/>
                        </a:rPr>
                        <a:t>2400B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9BBB59"/>
                          </a:solidFill>
                          <a:effectLst/>
                          <a:latin typeface="Arial"/>
                        </a:rPr>
                        <a:t>Sped Textbooks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9BBB59"/>
                          </a:solidFill>
                          <a:effectLst/>
                          <a:latin typeface="Arial"/>
                        </a:rPr>
                        <a:t>$900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9BBB59"/>
                          </a:solidFill>
                          <a:effectLst/>
                          <a:latin typeface="Arial"/>
                        </a:rPr>
                        <a:t>$900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1" i="0" u="none" strike="noStrike">
                        <a:solidFill>
                          <a:srgbClr val="9BBB59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9BBB59"/>
                          </a:solidFill>
                          <a:effectLst/>
                          <a:latin typeface="Arial"/>
                        </a:rPr>
                        <a:t>$900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9BBB59"/>
                          </a:solidFill>
                          <a:effectLst/>
                          <a:latin typeface="Arial"/>
                        </a:rPr>
                        <a:t>$0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9BBB59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6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9BBB59"/>
                          </a:solidFill>
                          <a:effectLst/>
                          <a:latin typeface="Arial"/>
                        </a:rPr>
                        <a:t>2700B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9BBB59"/>
                          </a:solidFill>
                          <a:effectLst/>
                          <a:latin typeface="Arial"/>
                        </a:rPr>
                        <a:t>Sped Counseling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9BBB59"/>
                          </a:solidFill>
                          <a:effectLst/>
                          <a:latin typeface="Arial"/>
                        </a:rPr>
                        <a:t>$388,316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9BBB59"/>
                          </a:solidFill>
                          <a:effectLst/>
                          <a:latin typeface="Arial"/>
                        </a:rPr>
                        <a:t>$403,720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1" i="0" u="none" strike="noStrike">
                        <a:solidFill>
                          <a:srgbClr val="9BBB59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9BBB59"/>
                          </a:solidFill>
                          <a:effectLst/>
                          <a:latin typeface="Arial"/>
                        </a:rPr>
                        <a:t>$403,720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9BBB59"/>
                          </a:solidFill>
                          <a:effectLst/>
                          <a:latin typeface="Arial"/>
                        </a:rPr>
                        <a:t>$15,404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9BBB59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6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9BBB59"/>
                          </a:solidFill>
                          <a:effectLst/>
                          <a:latin typeface="Arial"/>
                        </a:rPr>
                        <a:t>2800B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9BBB59"/>
                          </a:solidFill>
                          <a:effectLst/>
                          <a:latin typeface="Arial"/>
                        </a:rPr>
                        <a:t>Sped Psychological Services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9BBB59"/>
                          </a:solidFill>
                          <a:effectLst/>
                          <a:latin typeface="Arial"/>
                        </a:rPr>
                        <a:t>$231,753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9BBB59"/>
                          </a:solidFill>
                          <a:effectLst/>
                          <a:latin typeface="Arial"/>
                        </a:rPr>
                        <a:t>$245,277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1" i="0" u="none" strike="noStrike">
                        <a:solidFill>
                          <a:srgbClr val="9BBB59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9BBB59"/>
                          </a:solidFill>
                          <a:effectLst/>
                          <a:latin typeface="Arial"/>
                        </a:rPr>
                        <a:t>$245,277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9BBB59"/>
                          </a:solidFill>
                          <a:effectLst/>
                          <a:latin typeface="Arial"/>
                        </a:rPr>
                        <a:t>$13,524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9BBB59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6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9BBB59"/>
                          </a:solidFill>
                          <a:effectLst/>
                          <a:latin typeface="Arial"/>
                        </a:rPr>
                        <a:t>3300B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9BBB59"/>
                          </a:solidFill>
                          <a:effectLst/>
                          <a:latin typeface="Arial"/>
                        </a:rPr>
                        <a:t>Sped Transportation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9BBB59"/>
                          </a:solidFill>
                          <a:effectLst/>
                          <a:latin typeface="Arial"/>
                        </a:rPr>
                        <a:t>$627,287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9BBB59"/>
                          </a:solidFill>
                          <a:effectLst/>
                          <a:latin typeface="Arial"/>
                        </a:rPr>
                        <a:t>$569,553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1" i="0" u="none" strike="noStrike">
                        <a:solidFill>
                          <a:srgbClr val="9BBB59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9BBB59"/>
                          </a:solidFill>
                          <a:effectLst/>
                          <a:latin typeface="Arial"/>
                        </a:rPr>
                        <a:t>$569,553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9BBB59"/>
                          </a:solidFill>
                          <a:effectLst/>
                          <a:latin typeface="Arial"/>
                        </a:rPr>
                        <a:t>($57,734)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9BBB59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6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9BBB59"/>
                          </a:solidFill>
                          <a:effectLst/>
                          <a:latin typeface="Arial"/>
                        </a:rPr>
                        <a:t>9100B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9BBB59"/>
                          </a:solidFill>
                          <a:effectLst/>
                          <a:latin typeface="Arial"/>
                        </a:rPr>
                        <a:t>Sped Prog w/other Districts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9BBB59"/>
                          </a:solidFill>
                          <a:effectLst/>
                          <a:latin typeface="Arial"/>
                        </a:rPr>
                        <a:t>$3,543,599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9BBB59"/>
                          </a:solidFill>
                          <a:effectLst/>
                          <a:latin typeface="Arial"/>
                        </a:rPr>
                        <a:t>$3,400,388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9BBB59"/>
                          </a:solidFill>
                          <a:effectLst/>
                          <a:latin typeface="Arial"/>
                        </a:rPr>
                        <a:t>-$144,760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9BBB59"/>
                          </a:solidFill>
                          <a:effectLst/>
                          <a:latin typeface="Arial"/>
                        </a:rPr>
                        <a:t>$3,255,628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9BBB59"/>
                          </a:solidFill>
                          <a:effectLst/>
                          <a:latin typeface="Arial"/>
                        </a:rPr>
                        <a:t>($287,971)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9BBB59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4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9BBB59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9BBB59"/>
                          </a:solidFill>
                          <a:effectLst/>
                          <a:latin typeface="Arial"/>
                        </a:rPr>
                        <a:t>Total Special Education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9BBB59"/>
                          </a:solidFill>
                          <a:effectLst/>
                          <a:latin typeface="Arial"/>
                        </a:rPr>
                        <a:t>$10,498,618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9BBB59"/>
                          </a:solidFill>
                          <a:effectLst/>
                          <a:latin typeface="Arial"/>
                        </a:rPr>
                        <a:t>$10,564,875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9BBB59"/>
                          </a:solidFill>
                          <a:effectLst/>
                          <a:latin typeface="Arial"/>
                        </a:rPr>
                        <a:t>-$154,760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9BBB59"/>
                          </a:solidFill>
                          <a:effectLst/>
                          <a:latin typeface="Arial"/>
                        </a:rPr>
                        <a:t>$10,410,115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9BBB59"/>
                          </a:solidFill>
                          <a:effectLst/>
                          <a:latin typeface="Arial"/>
                        </a:rPr>
                        <a:t>($88,504)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9BBB59"/>
                          </a:solidFill>
                          <a:effectLst/>
                          <a:latin typeface="Arial"/>
                        </a:rPr>
                        <a:t>-0.84%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552"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Gene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Gene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Gene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1552"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Gene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Gene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Gene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5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C0504D"/>
                          </a:solidFill>
                          <a:effectLst/>
                          <a:latin typeface="Cambria"/>
                        </a:rPr>
                        <a:t>3300E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C0504D"/>
                          </a:solidFill>
                          <a:effectLst/>
                          <a:latin typeface="Arial"/>
                        </a:rPr>
                        <a:t>Vocational Transportation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C0504D"/>
                          </a:solidFill>
                          <a:effectLst/>
                          <a:latin typeface="Arial"/>
                        </a:rPr>
                        <a:t>$10,400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C0504D"/>
                          </a:solidFill>
                          <a:effectLst/>
                          <a:latin typeface="Arial"/>
                        </a:rPr>
                        <a:t>$10,400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C0504D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C0504D"/>
                          </a:solidFill>
                          <a:effectLst/>
                          <a:latin typeface="Arial"/>
                        </a:rPr>
                        <a:t>$10,400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C0504D"/>
                          </a:solidFill>
                          <a:effectLst/>
                          <a:latin typeface="Arial"/>
                        </a:rPr>
                        <a:t>$0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C0504D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86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C0504D"/>
                          </a:solidFill>
                          <a:effectLst/>
                          <a:latin typeface="Cambria"/>
                        </a:rPr>
                        <a:t>9100E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C0504D"/>
                          </a:solidFill>
                          <a:effectLst/>
                          <a:latin typeface="Arial"/>
                        </a:rPr>
                        <a:t>Vocational Tuition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C0504D"/>
                          </a:solidFill>
                          <a:effectLst/>
                          <a:latin typeface="Arial"/>
                        </a:rPr>
                        <a:t>$135,108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C0504D"/>
                          </a:solidFill>
                          <a:effectLst/>
                          <a:latin typeface="Arial"/>
                        </a:rPr>
                        <a:t>$127,892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C0504D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C0504D"/>
                          </a:solidFill>
                          <a:effectLst/>
                          <a:latin typeface="Arial"/>
                        </a:rPr>
                        <a:t>$127,892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C0504D"/>
                          </a:solidFill>
                          <a:effectLst/>
                          <a:latin typeface="Arial"/>
                        </a:rPr>
                        <a:t>($7,216)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C0504D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48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C0504D"/>
                          </a:solidFill>
                          <a:effectLst/>
                          <a:latin typeface="Cambria"/>
                        </a:rPr>
                        <a:t> </a:t>
                      </a: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C0504D"/>
                          </a:solidFill>
                          <a:effectLst/>
                          <a:latin typeface="Arial"/>
                        </a:rPr>
                        <a:t>Total Votech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C0504D"/>
                          </a:solidFill>
                          <a:effectLst/>
                          <a:latin typeface="Arial"/>
                        </a:rPr>
                        <a:t>$145,508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C0504D"/>
                          </a:solidFill>
                          <a:effectLst/>
                          <a:latin typeface="Arial"/>
                        </a:rPr>
                        <a:t>$138,292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C0504D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C0504D"/>
                          </a:solidFill>
                          <a:effectLst/>
                          <a:latin typeface="Arial"/>
                        </a:rPr>
                        <a:t>$138,292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C0504D"/>
                          </a:solidFill>
                          <a:effectLst/>
                          <a:latin typeface="Arial"/>
                        </a:rPr>
                        <a:t>($7,216)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C0504D"/>
                          </a:solidFill>
                          <a:effectLst/>
                          <a:latin typeface="Arial"/>
                        </a:rPr>
                        <a:t>-4.96%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482"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C0504D"/>
                        </a:solidFill>
                        <a:effectLst/>
                        <a:latin typeface="Cambr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C0504D"/>
                        </a:solidFill>
                        <a:effectLst/>
                        <a:latin typeface="Cambr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1" i="0" u="none" strike="noStrike">
                        <a:solidFill>
                          <a:srgbClr val="C0504D"/>
                        </a:solidFill>
                        <a:effectLst/>
                        <a:latin typeface="Cambr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1" i="0" u="none" strike="noStrike">
                        <a:solidFill>
                          <a:srgbClr val="C0504D"/>
                        </a:solidFill>
                        <a:effectLst/>
                        <a:latin typeface="Cambri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Gene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Gene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Gene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8620"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9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Gene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Gene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effectLst/>
                        <a:latin typeface="Genev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0345"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Arial"/>
                        </a:rPr>
                        <a:t>Total Proposed Budget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dbl" strike="noStrike">
                          <a:effectLst/>
                          <a:latin typeface="Arial"/>
                        </a:rPr>
                        <a:t>$40,567,321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dbl" strike="noStrike">
                          <a:effectLst/>
                          <a:latin typeface="Arial"/>
                        </a:rPr>
                        <a:t>$42,571,346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dbl" strike="noStrike">
                          <a:effectLst/>
                          <a:latin typeface="Arial"/>
                        </a:rPr>
                        <a:t>-$577,562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dbl" strike="noStrike">
                          <a:effectLst/>
                          <a:latin typeface="Arial"/>
                        </a:rPr>
                        <a:t>$41,993,784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dbl" strike="noStrike">
                          <a:effectLst/>
                          <a:latin typeface="Arial"/>
                        </a:rPr>
                        <a:t>$1,426,463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dbl" strike="noStrike" dirty="0">
                          <a:effectLst/>
                          <a:latin typeface="Arial"/>
                        </a:rPr>
                        <a:t>3.52%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170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47234"/>
            <a:ext cx="9144000" cy="6109365"/>
          </a:xfrm>
          <a:prstGeom prst="rect">
            <a:avLst/>
          </a:prstGeom>
          <a:ln w="38100" cmpd="sng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800" b="1" dirty="0"/>
              <a:t> </a:t>
            </a:r>
            <a:r>
              <a:rPr lang="en-US" sz="2800" b="1" dirty="0" smtClean="0"/>
              <a:t>Combined </a:t>
            </a:r>
            <a:r>
              <a:rPr lang="en-US" sz="2800" b="1" dirty="0"/>
              <a:t>Budgets $42,568,038	</a:t>
            </a:r>
          </a:p>
          <a:p>
            <a:pPr algn="ctr"/>
            <a:r>
              <a:rPr lang="en-US" sz="2800" b="1" dirty="0">
                <a:solidFill>
                  <a:srgbClr val="3366FF"/>
                </a:solidFill>
              </a:rPr>
              <a:t>( + 4.93 %  from FY </a:t>
            </a:r>
            <a:r>
              <a:rPr lang="fr-FR" sz="2800" b="1" dirty="0" smtClean="0">
                <a:solidFill>
                  <a:srgbClr val="3366FF"/>
                </a:solidFill>
              </a:rPr>
              <a:t>’</a:t>
            </a:r>
            <a:r>
              <a:rPr lang="en-US" sz="2800" b="1" dirty="0" smtClean="0">
                <a:solidFill>
                  <a:srgbClr val="3366FF"/>
                </a:solidFill>
              </a:rPr>
              <a:t>13)</a:t>
            </a:r>
            <a:endParaRPr lang="en-US" sz="2800" b="1" dirty="0"/>
          </a:p>
          <a:p>
            <a:endParaRPr lang="en-US" sz="2800" b="1" dirty="0" smtClean="0"/>
          </a:p>
          <a:p>
            <a:r>
              <a:rPr lang="en-US" sz="3200" b="1" dirty="0" smtClean="0"/>
              <a:t>Regular </a:t>
            </a:r>
            <a:r>
              <a:rPr lang="en-US" sz="3200" b="1" dirty="0"/>
              <a:t>Education	$</a:t>
            </a:r>
            <a:r>
              <a:rPr lang="en-US" sz="3200" b="1" dirty="0" smtClean="0"/>
              <a:t>31,864,872</a:t>
            </a:r>
            <a:r>
              <a:rPr lang="en-US" sz="3200" b="1" dirty="0"/>
              <a:t>	</a:t>
            </a:r>
            <a:r>
              <a:rPr lang="en-US" sz="2800" b="1" dirty="0" smtClean="0"/>
              <a:t>     </a:t>
            </a:r>
          </a:p>
          <a:p>
            <a:pPr>
              <a:spcAft>
                <a:spcPts val="300"/>
              </a:spcAft>
            </a:pPr>
            <a:r>
              <a:rPr lang="en-US" sz="2800" b="1" dirty="0" smtClean="0">
                <a:solidFill>
                  <a:srgbClr val="3366FF"/>
                </a:solidFill>
              </a:rPr>
              <a:t>					( </a:t>
            </a:r>
            <a:r>
              <a:rPr lang="en-US" sz="2800" b="1" dirty="0">
                <a:solidFill>
                  <a:srgbClr val="3366FF"/>
                </a:solidFill>
              </a:rPr>
              <a:t>+ </a:t>
            </a:r>
            <a:r>
              <a:rPr lang="en-US" sz="2800" b="1" dirty="0" smtClean="0">
                <a:solidFill>
                  <a:srgbClr val="3366FF"/>
                </a:solidFill>
              </a:rPr>
              <a:t>6.49 </a:t>
            </a:r>
            <a:r>
              <a:rPr lang="en-US" sz="2800" b="1" dirty="0">
                <a:solidFill>
                  <a:srgbClr val="3366FF"/>
                </a:solidFill>
              </a:rPr>
              <a:t>% from FY ‘</a:t>
            </a:r>
            <a:r>
              <a:rPr lang="en-US" sz="2800" b="1" dirty="0" smtClean="0">
                <a:solidFill>
                  <a:srgbClr val="3366FF"/>
                </a:solidFill>
              </a:rPr>
              <a:t>13)</a:t>
            </a:r>
          </a:p>
          <a:p>
            <a:pPr>
              <a:lnSpc>
                <a:spcPct val="90000"/>
              </a:lnSpc>
              <a:spcAft>
                <a:spcPts val="300"/>
              </a:spcAft>
            </a:pPr>
            <a:endParaRPr lang="en-US" sz="2800" b="1" dirty="0">
              <a:solidFill>
                <a:srgbClr val="3366FF"/>
              </a:solidFill>
            </a:endParaRPr>
          </a:p>
          <a:p>
            <a:r>
              <a:rPr lang="en-US" sz="2800" b="1" dirty="0" smtClean="0"/>
              <a:t> </a:t>
            </a:r>
            <a:r>
              <a:rPr lang="en-US" sz="3200" b="1" dirty="0" smtClean="0"/>
              <a:t>Special </a:t>
            </a:r>
            <a:r>
              <a:rPr lang="en-US" sz="3200" b="1" dirty="0"/>
              <a:t>Education	</a:t>
            </a:r>
            <a:r>
              <a:rPr lang="en-US" sz="3200" b="1" dirty="0" smtClean="0"/>
              <a:t>	$10,564,875</a:t>
            </a:r>
            <a:r>
              <a:rPr lang="en-US" sz="2800" b="1" dirty="0"/>
              <a:t>		</a:t>
            </a:r>
          </a:p>
          <a:p>
            <a:r>
              <a:rPr lang="en-US" sz="2800" b="1" dirty="0" smtClean="0">
                <a:solidFill>
                  <a:srgbClr val="3366FF"/>
                </a:solidFill>
              </a:rPr>
              <a:t>					( </a:t>
            </a:r>
            <a:r>
              <a:rPr lang="en-US" sz="2800" b="1" dirty="0">
                <a:solidFill>
                  <a:srgbClr val="3366FF"/>
                </a:solidFill>
              </a:rPr>
              <a:t>+ </a:t>
            </a:r>
            <a:r>
              <a:rPr lang="en-US" sz="2800" b="1" dirty="0" smtClean="0">
                <a:solidFill>
                  <a:srgbClr val="3366FF"/>
                </a:solidFill>
              </a:rPr>
              <a:t>0.63 </a:t>
            </a:r>
            <a:r>
              <a:rPr lang="en-US" sz="2800" b="1" dirty="0">
                <a:solidFill>
                  <a:srgbClr val="3366FF"/>
                </a:solidFill>
              </a:rPr>
              <a:t>% from FY ‘</a:t>
            </a:r>
            <a:r>
              <a:rPr lang="en-US" sz="2800" b="1" dirty="0" smtClean="0">
                <a:solidFill>
                  <a:srgbClr val="3366FF"/>
                </a:solidFill>
              </a:rPr>
              <a:t>13)</a:t>
            </a:r>
          </a:p>
          <a:p>
            <a:pPr>
              <a:lnSpc>
                <a:spcPct val="90000"/>
              </a:lnSpc>
            </a:pPr>
            <a:endParaRPr lang="en-US" sz="2800" b="1" dirty="0">
              <a:solidFill>
                <a:srgbClr val="3366FF"/>
              </a:solidFill>
            </a:endParaRPr>
          </a:p>
          <a:p>
            <a:pPr>
              <a:lnSpc>
                <a:spcPct val="110000"/>
              </a:lnSpc>
            </a:pPr>
            <a:r>
              <a:rPr lang="en-US" sz="3200" b="1" dirty="0" smtClean="0"/>
              <a:t> Vocational </a:t>
            </a:r>
            <a:r>
              <a:rPr lang="en-US" sz="3200" b="1" dirty="0"/>
              <a:t>Education	</a:t>
            </a:r>
            <a:r>
              <a:rPr lang="en-US" sz="3200" b="1" dirty="0" smtClean="0"/>
              <a:t> $138,292</a:t>
            </a:r>
            <a:r>
              <a:rPr lang="en-US" sz="2800" b="1" dirty="0"/>
              <a:t>	</a:t>
            </a:r>
            <a:endParaRPr lang="en-US" sz="2800" b="1" dirty="0" smtClean="0"/>
          </a:p>
          <a:p>
            <a:pPr>
              <a:lnSpc>
                <a:spcPct val="110000"/>
              </a:lnSpc>
            </a:pPr>
            <a:r>
              <a:rPr lang="en-US" sz="2800" b="1" dirty="0" smtClean="0">
                <a:solidFill>
                  <a:srgbClr val="3366FF"/>
                </a:solidFill>
              </a:rPr>
              <a:t>					( - 4.96 </a:t>
            </a:r>
            <a:r>
              <a:rPr lang="en-US" sz="2800" b="1" dirty="0">
                <a:solidFill>
                  <a:srgbClr val="3366FF"/>
                </a:solidFill>
              </a:rPr>
              <a:t>% from FY </a:t>
            </a:r>
            <a:r>
              <a:rPr lang="fr-FR" sz="2800" b="1" dirty="0">
                <a:solidFill>
                  <a:srgbClr val="3366FF"/>
                </a:solidFill>
              </a:rPr>
              <a:t>’</a:t>
            </a:r>
            <a:r>
              <a:rPr lang="en-US" sz="2800" b="1" dirty="0" smtClean="0">
                <a:solidFill>
                  <a:srgbClr val="3366FF"/>
                </a:solidFill>
              </a:rPr>
              <a:t>13)</a:t>
            </a:r>
            <a:endParaRPr lang="en-US" sz="2800" b="1" dirty="0">
              <a:solidFill>
                <a:srgbClr val="3366FF"/>
              </a:solidFill>
            </a:endParaRPr>
          </a:p>
          <a:p>
            <a:pPr algn="ctr"/>
            <a:endParaRPr lang="en-US" sz="3200" b="1" dirty="0"/>
          </a:p>
          <a:p>
            <a:pPr algn="ctr"/>
            <a:r>
              <a:rPr lang="en-US" sz="2800" dirty="0" smtClean="0"/>
              <a:t>  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60254"/>
            <a:ext cx="9144000" cy="1086980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FY </a:t>
            </a:r>
            <a:r>
              <a:rPr lang="en-US" sz="3200" b="1" smtClean="0"/>
              <a:t>2014 ADMINISTRATION - </a:t>
            </a:r>
            <a:r>
              <a:rPr lang="en-US" sz="3200" b="1" dirty="0" smtClean="0"/>
              <a:t>PROPOSED BUDGET </a:t>
            </a:r>
            <a:endParaRPr lang="en-US" sz="3200" b="1" dirty="0"/>
          </a:p>
          <a:p>
            <a:pPr algn="ctr"/>
            <a:r>
              <a:rPr lang="en-US" sz="3200" b="1" dirty="0" smtClean="0"/>
              <a:t> “AT A GLANCE</a:t>
            </a:r>
            <a:r>
              <a:rPr lang="en-US" sz="2800" b="1" dirty="0" smtClean="0"/>
              <a:t>”</a:t>
            </a:r>
            <a:endParaRPr lang="en-US" sz="2800" b="1" dirty="0"/>
          </a:p>
        </p:txBody>
      </p:sp>
      <p:sp>
        <p:nvSpPr>
          <p:cNvPr id="5" name="Hexagon 4"/>
          <p:cNvSpPr/>
          <p:nvPr/>
        </p:nvSpPr>
        <p:spPr>
          <a:xfrm>
            <a:off x="6708588" y="1882588"/>
            <a:ext cx="1972237" cy="1721224"/>
          </a:xfrm>
          <a:prstGeom prst="hex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0000"/>
                </a:solidFill>
              </a:rPr>
              <a:t>Initial Request</a:t>
            </a:r>
          </a:p>
          <a:p>
            <a:pPr algn="ctr"/>
            <a:r>
              <a:rPr lang="en-US" sz="2000" b="1" dirty="0" smtClean="0">
                <a:solidFill>
                  <a:srgbClr val="000000"/>
                </a:solidFill>
              </a:rPr>
              <a:t>Dec. 2012</a:t>
            </a:r>
            <a:endParaRPr lang="en-US" sz="2000" b="1" dirty="0">
              <a:solidFill>
                <a:srgbClr val="000000"/>
              </a:solidFill>
            </a:endParaRPr>
          </a:p>
        </p:txBody>
      </p:sp>
      <p:sp>
        <p:nvSpPr>
          <p:cNvPr id="4" name="5-Point Star 3"/>
          <p:cNvSpPr/>
          <p:nvPr/>
        </p:nvSpPr>
        <p:spPr>
          <a:xfrm>
            <a:off x="776941" y="1389530"/>
            <a:ext cx="779930" cy="776942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00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47234"/>
            <a:ext cx="9144000" cy="5592300"/>
          </a:xfrm>
          <a:prstGeom prst="rect">
            <a:avLst/>
          </a:prstGeom>
          <a:ln w="38100" cmpd="sng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/>
              <a:t> Combined Budgets $</a:t>
            </a:r>
            <a:r>
              <a:rPr lang="en-US" sz="2800" b="1" dirty="0" smtClean="0"/>
              <a:t>42,165,427</a:t>
            </a:r>
            <a:r>
              <a:rPr lang="en-US" sz="2800" b="1" dirty="0"/>
              <a:t>	</a:t>
            </a:r>
          </a:p>
          <a:p>
            <a:pPr algn="ctr"/>
            <a:r>
              <a:rPr lang="en-US" sz="2800" b="1" dirty="0">
                <a:solidFill>
                  <a:srgbClr val="3366FF"/>
                </a:solidFill>
              </a:rPr>
              <a:t>( + </a:t>
            </a:r>
            <a:r>
              <a:rPr lang="en-US" sz="2800" b="1" dirty="0" smtClean="0">
                <a:solidFill>
                  <a:srgbClr val="3366FF"/>
                </a:solidFill>
              </a:rPr>
              <a:t>3.94%  </a:t>
            </a:r>
            <a:r>
              <a:rPr lang="en-US" sz="2800" b="1" dirty="0">
                <a:solidFill>
                  <a:srgbClr val="3366FF"/>
                </a:solidFill>
              </a:rPr>
              <a:t>from FY </a:t>
            </a:r>
            <a:r>
              <a:rPr lang="fr-FR" sz="2800" b="1" dirty="0" smtClean="0">
                <a:solidFill>
                  <a:srgbClr val="3366FF"/>
                </a:solidFill>
              </a:rPr>
              <a:t>’</a:t>
            </a:r>
            <a:r>
              <a:rPr lang="en-US" sz="2800" b="1" dirty="0" smtClean="0">
                <a:solidFill>
                  <a:srgbClr val="3366FF"/>
                </a:solidFill>
              </a:rPr>
              <a:t>13)</a:t>
            </a:r>
            <a:endParaRPr lang="en-US" sz="2800" b="1" dirty="0" smtClean="0"/>
          </a:p>
          <a:p>
            <a:endParaRPr lang="en-US" sz="2800" b="1" dirty="0"/>
          </a:p>
          <a:p>
            <a:r>
              <a:rPr lang="en-US" sz="3200" b="1" dirty="0" smtClean="0"/>
              <a:t>Regular </a:t>
            </a:r>
            <a:r>
              <a:rPr lang="en-US" sz="3200" b="1" dirty="0"/>
              <a:t>Education	 </a:t>
            </a:r>
            <a:r>
              <a:rPr lang="en-US" sz="3200" b="1" dirty="0" smtClean="0"/>
              <a:t>   $31,617,021</a:t>
            </a:r>
            <a:r>
              <a:rPr lang="en-US" sz="3200" b="1" dirty="0"/>
              <a:t>	</a:t>
            </a:r>
            <a:r>
              <a:rPr lang="en-US" sz="2800" b="1" dirty="0" smtClean="0"/>
              <a:t>     </a:t>
            </a:r>
          </a:p>
          <a:p>
            <a:pPr>
              <a:spcAft>
                <a:spcPts val="300"/>
              </a:spcAft>
            </a:pPr>
            <a:r>
              <a:rPr lang="en-US" sz="2800" b="1" dirty="0" smtClean="0"/>
              <a:t>					</a:t>
            </a:r>
            <a:r>
              <a:rPr lang="en-US" sz="2800" b="1" dirty="0" smtClean="0">
                <a:solidFill>
                  <a:srgbClr val="3366FF"/>
                </a:solidFill>
              </a:rPr>
              <a:t>( +5.66% </a:t>
            </a:r>
            <a:r>
              <a:rPr lang="en-US" sz="2800" b="1" dirty="0">
                <a:solidFill>
                  <a:srgbClr val="3366FF"/>
                </a:solidFill>
              </a:rPr>
              <a:t>from FY ‘</a:t>
            </a:r>
            <a:r>
              <a:rPr lang="en-US" sz="2800" b="1" dirty="0" smtClean="0">
                <a:solidFill>
                  <a:srgbClr val="3366FF"/>
                </a:solidFill>
              </a:rPr>
              <a:t>13)</a:t>
            </a:r>
          </a:p>
          <a:p>
            <a:pPr>
              <a:lnSpc>
                <a:spcPct val="90000"/>
              </a:lnSpc>
              <a:spcAft>
                <a:spcPts val="300"/>
              </a:spcAft>
            </a:pPr>
            <a:endParaRPr lang="en-US" sz="2800" b="1" dirty="0">
              <a:solidFill>
                <a:srgbClr val="3366FF"/>
              </a:solidFill>
            </a:endParaRPr>
          </a:p>
          <a:p>
            <a:r>
              <a:rPr lang="en-US" sz="2800" b="1" dirty="0" smtClean="0"/>
              <a:t> </a:t>
            </a:r>
            <a:r>
              <a:rPr lang="en-US" sz="3200" b="1" dirty="0" smtClean="0"/>
              <a:t>Special </a:t>
            </a:r>
            <a:r>
              <a:rPr lang="en-US" sz="3200" b="1" dirty="0"/>
              <a:t>Education	</a:t>
            </a:r>
            <a:r>
              <a:rPr lang="en-US" sz="3200" b="1" dirty="0" smtClean="0"/>
              <a:t>	$10,410,115</a:t>
            </a:r>
            <a:r>
              <a:rPr lang="en-US" sz="2800" b="1" dirty="0"/>
              <a:t>		</a:t>
            </a:r>
          </a:p>
          <a:p>
            <a:r>
              <a:rPr lang="en-US" sz="2800" b="1" dirty="0" smtClean="0">
                <a:solidFill>
                  <a:srgbClr val="3366FF"/>
                </a:solidFill>
              </a:rPr>
              <a:t>					( - .84% </a:t>
            </a:r>
            <a:r>
              <a:rPr lang="en-US" sz="2800" b="1" dirty="0">
                <a:solidFill>
                  <a:srgbClr val="3366FF"/>
                </a:solidFill>
              </a:rPr>
              <a:t>% from FY ‘</a:t>
            </a:r>
            <a:r>
              <a:rPr lang="en-US" sz="2800" b="1" dirty="0" smtClean="0">
                <a:solidFill>
                  <a:srgbClr val="3366FF"/>
                </a:solidFill>
              </a:rPr>
              <a:t>13)</a:t>
            </a:r>
          </a:p>
          <a:p>
            <a:pPr>
              <a:lnSpc>
                <a:spcPct val="90000"/>
              </a:lnSpc>
            </a:pPr>
            <a:endParaRPr lang="en-US" sz="2800" b="1" dirty="0">
              <a:solidFill>
                <a:srgbClr val="3366FF"/>
              </a:solidFill>
            </a:endParaRPr>
          </a:p>
          <a:p>
            <a:pPr>
              <a:lnSpc>
                <a:spcPct val="110000"/>
              </a:lnSpc>
            </a:pPr>
            <a:r>
              <a:rPr lang="en-US" sz="3200" b="1" dirty="0" smtClean="0"/>
              <a:t> Vocational </a:t>
            </a:r>
            <a:r>
              <a:rPr lang="en-US" sz="3200" b="1" dirty="0"/>
              <a:t>Education	</a:t>
            </a:r>
            <a:r>
              <a:rPr lang="en-US" sz="3200" b="1" dirty="0" smtClean="0"/>
              <a:t> $138,292</a:t>
            </a:r>
            <a:r>
              <a:rPr lang="en-US" sz="2800" b="1" dirty="0"/>
              <a:t>	</a:t>
            </a:r>
            <a:endParaRPr lang="en-US" sz="2800" b="1" dirty="0" smtClean="0"/>
          </a:p>
          <a:p>
            <a:pPr>
              <a:lnSpc>
                <a:spcPct val="110000"/>
              </a:lnSpc>
            </a:pPr>
            <a:r>
              <a:rPr lang="en-US" sz="2800" b="1" dirty="0" smtClean="0">
                <a:solidFill>
                  <a:srgbClr val="3366FF"/>
                </a:solidFill>
              </a:rPr>
              <a:t>					( - 4.96 </a:t>
            </a:r>
            <a:r>
              <a:rPr lang="en-US" sz="2800" b="1" dirty="0">
                <a:solidFill>
                  <a:srgbClr val="3366FF"/>
                </a:solidFill>
              </a:rPr>
              <a:t>% from FY </a:t>
            </a:r>
            <a:r>
              <a:rPr lang="fr-FR" sz="2800" b="1" dirty="0">
                <a:solidFill>
                  <a:srgbClr val="3366FF"/>
                </a:solidFill>
              </a:rPr>
              <a:t>’</a:t>
            </a:r>
            <a:r>
              <a:rPr lang="en-US" sz="2800" b="1" dirty="0" smtClean="0">
                <a:solidFill>
                  <a:srgbClr val="3366FF"/>
                </a:solidFill>
              </a:rPr>
              <a:t>13)</a:t>
            </a:r>
            <a:endParaRPr lang="en-US" sz="2800" b="1" dirty="0">
              <a:solidFill>
                <a:srgbClr val="3366FF"/>
              </a:solidFill>
            </a:endParaRPr>
          </a:p>
          <a:p>
            <a:pPr algn="ctr"/>
            <a:endParaRPr lang="en-US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60254"/>
            <a:ext cx="9144000" cy="1086980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FY 2014 ADMINISTRATION - PROPOSED BUDGET </a:t>
            </a:r>
            <a:endParaRPr lang="en-US" sz="3200" b="1" dirty="0"/>
          </a:p>
          <a:p>
            <a:pPr algn="ctr"/>
            <a:r>
              <a:rPr lang="en-US" sz="3200" b="1" dirty="0" smtClean="0"/>
              <a:t> “AT A GLANCE</a:t>
            </a:r>
            <a:r>
              <a:rPr lang="en-US" sz="2800" b="1" dirty="0" smtClean="0"/>
              <a:t>”		</a:t>
            </a:r>
            <a:endParaRPr lang="en-US" sz="2800" b="1" dirty="0"/>
          </a:p>
        </p:txBody>
      </p:sp>
      <p:sp>
        <p:nvSpPr>
          <p:cNvPr id="5" name="Hexagon 4"/>
          <p:cNvSpPr/>
          <p:nvPr/>
        </p:nvSpPr>
        <p:spPr>
          <a:xfrm>
            <a:off x="6529294" y="2629647"/>
            <a:ext cx="2151530" cy="1822824"/>
          </a:xfrm>
          <a:prstGeom prst="hex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0000"/>
                </a:solidFill>
              </a:rPr>
              <a:t>February 11</a:t>
            </a:r>
          </a:p>
          <a:p>
            <a:pPr algn="ctr"/>
            <a:r>
              <a:rPr lang="en-US" sz="2000" b="1" dirty="0" smtClean="0">
                <a:solidFill>
                  <a:srgbClr val="000000"/>
                </a:solidFill>
              </a:rPr>
              <a:t>Revision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( - $59,289)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" name="5-Point Star 3"/>
          <p:cNvSpPr/>
          <p:nvPr/>
        </p:nvSpPr>
        <p:spPr>
          <a:xfrm>
            <a:off x="672353" y="1247234"/>
            <a:ext cx="896471" cy="896472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32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47234"/>
            <a:ext cx="9144000" cy="5592300"/>
          </a:xfrm>
          <a:prstGeom prst="rect">
            <a:avLst/>
          </a:prstGeom>
          <a:ln w="38100" cmpd="sng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/>
              <a:t> Combined Budgets $</a:t>
            </a:r>
            <a:r>
              <a:rPr lang="en-US" sz="2800" b="1" dirty="0" smtClean="0"/>
              <a:t>41,993,784</a:t>
            </a:r>
            <a:r>
              <a:rPr lang="en-US" sz="2800" b="1" dirty="0"/>
              <a:t>	</a:t>
            </a:r>
          </a:p>
          <a:p>
            <a:pPr algn="ctr"/>
            <a:r>
              <a:rPr lang="en-US" sz="2800" b="1" dirty="0">
                <a:solidFill>
                  <a:srgbClr val="3366FF"/>
                </a:solidFill>
              </a:rPr>
              <a:t>( + </a:t>
            </a:r>
            <a:r>
              <a:rPr lang="en-US" sz="2800" b="1" dirty="0" smtClean="0">
                <a:solidFill>
                  <a:srgbClr val="3366FF"/>
                </a:solidFill>
              </a:rPr>
              <a:t>3.52%  </a:t>
            </a:r>
            <a:r>
              <a:rPr lang="en-US" sz="2800" b="1" dirty="0">
                <a:solidFill>
                  <a:srgbClr val="3366FF"/>
                </a:solidFill>
              </a:rPr>
              <a:t>from FY </a:t>
            </a:r>
            <a:r>
              <a:rPr lang="fr-FR" sz="2800" b="1" dirty="0" smtClean="0">
                <a:solidFill>
                  <a:srgbClr val="3366FF"/>
                </a:solidFill>
              </a:rPr>
              <a:t>’</a:t>
            </a:r>
            <a:r>
              <a:rPr lang="en-US" sz="2800" b="1" dirty="0" smtClean="0">
                <a:solidFill>
                  <a:srgbClr val="3366FF"/>
                </a:solidFill>
              </a:rPr>
              <a:t>13)</a:t>
            </a:r>
            <a:endParaRPr lang="en-US" sz="2800" b="1" dirty="0" smtClean="0"/>
          </a:p>
          <a:p>
            <a:endParaRPr lang="en-US" sz="2800" b="1" dirty="0"/>
          </a:p>
          <a:p>
            <a:r>
              <a:rPr lang="en-US" sz="3200" b="1" dirty="0" smtClean="0"/>
              <a:t>Regular </a:t>
            </a:r>
            <a:r>
              <a:rPr lang="en-US" sz="3200" b="1" dirty="0"/>
              <a:t>Education	 </a:t>
            </a:r>
            <a:r>
              <a:rPr lang="en-US" sz="3200" b="1" dirty="0" smtClean="0"/>
              <a:t>   $31,445,378</a:t>
            </a:r>
            <a:r>
              <a:rPr lang="en-US" sz="3200" b="1" dirty="0"/>
              <a:t>	</a:t>
            </a:r>
            <a:r>
              <a:rPr lang="en-US" sz="2800" b="1" dirty="0" smtClean="0"/>
              <a:t>     </a:t>
            </a:r>
          </a:p>
          <a:p>
            <a:pPr>
              <a:spcAft>
                <a:spcPts val="300"/>
              </a:spcAft>
            </a:pPr>
            <a:r>
              <a:rPr lang="en-US" sz="2800" b="1" dirty="0" smtClean="0"/>
              <a:t>					</a:t>
            </a:r>
            <a:r>
              <a:rPr lang="en-US" sz="2800" b="1" dirty="0" smtClean="0">
                <a:solidFill>
                  <a:srgbClr val="3366FF"/>
                </a:solidFill>
              </a:rPr>
              <a:t>( +5.09% </a:t>
            </a:r>
            <a:r>
              <a:rPr lang="en-US" sz="2800" b="1" dirty="0">
                <a:solidFill>
                  <a:srgbClr val="3366FF"/>
                </a:solidFill>
              </a:rPr>
              <a:t>from FY ‘</a:t>
            </a:r>
            <a:r>
              <a:rPr lang="en-US" sz="2800" b="1" dirty="0" smtClean="0">
                <a:solidFill>
                  <a:srgbClr val="3366FF"/>
                </a:solidFill>
              </a:rPr>
              <a:t>13)</a:t>
            </a:r>
          </a:p>
          <a:p>
            <a:pPr>
              <a:lnSpc>
                <a:spcPct val="90000"/>
              </a:lnSpc>
              <a:spcAft>
                <a:spcPts val="300"/>
              </a:spcAft>
            </a:pPr>
            <a:endParaRPr lang="en-US" sz="2800" b="1" dirty="0">
              <a:solidFill>
                <a:srgbClr val="3366FF"/>
              </a:solidFill>
            </a:endParaRPr>
          </a:p>
          <a:p>
            <a:r>
              <a:rPr lang="en-US" sz="2800" b="1" dirty="0" smtClean="0"/>
              <a:t> </a:t>
            </a:r>
            <a:r>
              <a:rPr lang="en-US" sz="3200" b="1" dirty="0" smtClean="0"/>
              <a:t>Special </a:t>
            </a:r>
            <a:r>
              <a:rPr lang="en-US" sz="3200" b="1" dirty="0"/>
              <a:t>Education	</a:t>
            </a:r>
            <a:r>
              <a:rPr lang="en-US" sz="3200" b="1" dirty="0" smtClean="0"/>
              <a:t>	$10,410,115</a:t>
            </a:r>
            <a:r>
              <a:rPr lang="en-US" sz="2800" b="1" dirty="0"/>
              <a:t>		</a:t>
            </a:r>
          </a:p>
          <a:p>
            <a:r>
              <a:rPr lang="en-US" sz="2800" b="1" dirty="0" smtClean="0">
                <a:solidFill>
                  <a:srgbClr val="3366FF"/>
                </a:solidFill>
              </a:rPr>
              <a:t>					( - .84% </a:t>
            </a:r>
            <a:r>
              <a:rPr lang="en-US" sz="2800" b="1" dirty="0">
                <a:solidFill>
                  <a:srgbClr val="3366FF"/>
                </a:solidFill>
              </a:rPr>
              <a:t>% from FY ‘</a:t>
            </a:r>
            <a:r>
              <a:rPr lang="en-US" sz="2800" b="1" dirty="0" smtClean="0">
                <a:solidFill>
                  <a:srgbClr val="3366FF"/>
                </a:solidFill>
              </a:rPr>
              <a:t>13)</a:t>
            </a:r>
          </a:p>
          <a:p>
            <a:pPr>
              <a:lnSpc>
                <a:spcPct val="90000"/>
              </a:lnSpc>
            </a:pPr>
            <a:endParaRPr lang="en-US" sz="2800" b="1" dirty="0">
              <a:solidFill>
                <a:srgbClr val="3366FF"/>
              </a:solidFill>
            </a:endParaRPr>
          </a:p>
          <a:p>
            <a:pPr>
              <a:lnSpc>
                <a:spcPct val="110000"/>
              </a:lnSpc>
            </a:pPr>
            <a:r>
              <a:rPr lang="en-US" sz="3200" b="1" dirty="0" smtClean="0"/>
              <a:t> Vocational </a:t>
            </a:r>
            <a:r>
              <a:rPr lang="en-US" sz="3200" b="1" dirty="0"/>
              <a:t>Education	</a:t>
            </a:r>
            <a:r>
              <a:rPr lang="en-US" sz="3200" b="1" dirty="0" smtClean="0"/>
              <a:t> $138,292</a:t>
            </a:r>
            <a:r>
              <a:rPr lang="en-US" sz="2800" b="1" dirty="0"/>
              <a:t>	</a:t>
            </a:r>
            <a:endParaRPr lang="en-US" sz="2800" b="1" dirty="0" smtClean="0"/>
          </a:p>
          <a:p>
            <a:pPr>
              <a:lnSpc>
                <a:spcPct val="110000"/>
              </a:lnSpc>
            </a:pPr>
            <a:r>
              <a:rPr lang="en-US" sz="2800" b="1" dirty="0" smtClean="0">
                <a:solidFill>
                  <a:srgbClr val="3366FF"/>
                </a:solidFill>
              </a:rPr>
              <a:t>					( - 4.96 </a:t>
            </a:r>
            <a:r>
              <a:rPr lang="en-US" sz="2800" b="1" dirty="0">
                <a:solidFill>
                  <a:srgbClr val="3366FF"/>
                </a:solidFill>
              </a:rPr>
              <a:t>% from FY </a:t>
            </a:r>
            <a:r>
              <a:rPr lang="fr-FR" sz="2800" b="1" dirty="0">
                <a:solidFill>
                  <a:srgbClr val="3366FF"/>
                </a:solidFill>
              </a:rPr>
              <a:t>’</a:t>
            </a:r>
            <a:r>
              <a:rPr lang="en-US" sz="2800" b="1" dirty="0" smtClean="0">
                <a:solidFill>
                  <a:srgbClr val="3366FF"/>
                </a:solidFill>
              </a:rPr>
              <a:t>13)</a:t>
            </a:r>
            <a:endParaRPr lang="en-US" sz="2800" b="1" dirty="0">
              <a:solidFill>
                <a:srgbClr val="3366FF"/>
              </a:solidFill>
            </a:endParaRPr>
          </a:p>
          <a:p>
            <a:pPr algn="ctr"/>
            <a:endParaRPr lang="en-US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60254"/>
            <a:ext cx="9144000" cy="1086980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FY 2014 ADMINISTRATION - PROPOSED BUDGET </a:t>
            </a:r>
            <a:endParaRPr lang="en-US" sz="3200" b="1" dirty="0"/>
          </a:p>
          <a:p>
            <a:pPr algn="ctr"/>
            <a:r>
              <a:rPr lang="en-US" sz="3200" b="1" dirty="0" smtClean="0"/>
              <a:t> “AT A GLANCE</a:t>
            </a:r>
            <a:r>
              <a:rPr lang="en-US" sz="2800" b="1" dirty="0" smtClean="0"/>
              <a:t>”		</a:t>
            </a:r>
            <a:endParaRPr lang="en-US" sz="2800" b="1" dirty="0"/>
          </a:p>
        </p:txBody>
      </p:sp>
      <p:sp>
        <p:nvSpPr>
          <p:cNvPr id="5" name="Hexagon 4"/>
          <p:cNvSpPr/>
          <p:nvPr/>
        </p:nvSpPr>
        <p:spPr>
          <a:xfrm>
            <a:off x="6297387" y="2629647"/>
            <a:ext cx="2383437" cy="1822824"/>
          </a:xfrm>
          <a:prstGeom prst="hex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0000"/>
                </a:solidFill>
              </a:rPr>
              <a:t>February 25</a:t>
            </a:r>
          </a:p>
          <a:p>
            <a:pPr algn="ctr"/>
            <a:r>
              <a:rPr lang="en-US" sz="2000" b="1" dirty="0" smtClean="0">
                <a:solidFill>
                  <a:srgbClr val="000000"/>
                </a:solidFill>
              </a:rPr>
              <a:t>Revision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( - 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$171,643)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" name="5-Point Star 3"/>
          <p:cNvSpPr/>
          <p:nvPr/>
        </p:nvSpPr>
        <p:spPr>
          <a:xfrm>
            <a:off x="672353" y="1247234"/>
            <a:ext cx="896471" cy="896472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84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89803" y="133692"/>
            <a:ext cx="8941941" cy="1466508"/>
          </a:xfrm>
          <a:prstGeom prst="rect">
            <a:avLst/>
          </a:prstGeom>
          <a:ln w="28575" cmpd="sng">
            <a:solidFill>
              <a:srgbClr val="FF0000"/>
            </a:solidFill>
          </a:ln>
        </p:spPr>
        <p:txBody>
          <a:bodyPr>
            <a:normAutofit fontScale="8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900" b="1" dirty="0" smtClean="0">
                <a:latin typeface="+mn-lt"/>
              </a:rPr>
              <a:t>LEVEL SERVICES INITIATIVES INCLUDING ENROLLMENT RELATED REQUESTS</a:t>
            </a:r>
            <a:r>
              <a:rPr lang="en-US" sz="3900" dirty="0" smtClean="0"/>
              <a:t/>
            </a:r>
            <a:br>
              <a:rPr lang="en-US" sz="3900" dirty="0" smtClean="0"/>
            </a:br>
            <a:r>
              <a:rPr lang="en-US" sz="2400" b="1" dirty="0" smtClean="0"/>
              <a:t>Requests reflect both anticipated enrollment for September 2013 </a:t>
            </a:r>
            <a:br>
              <a:rPr lang="en-US" sz="2400" b="1" dirty="0" smtClean="0"/>
            </a:br>
            <a:r>
              <a:rPr lang="en-US" sz="2400" b="1" dirty="0" smtClean="0"/>
              <a:t>and underfunding of prior year needs as enrollments have grown.</a:t>
            </a:r>
            <a:endParaRPr lang="en-US" b="1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9803" y="1600200"/>
            <a:ext cx="8941941" cy="5257800"/>
          </a:xfrm>
          <a:prstGeom prst="rect">
            <a:avLst/>
          </a:prstGeom>
          <a:ln w="38100" cmpd="sng">
            <a:solidFill>
              <a:srgbClr val="FF0000"/>
            </a:solidFill>
          </a:ln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b="1" dirty="0"/>
              <a:t>1</a:t>
            </a:r>
            <a:r>
              <a:rPr lang="en-US" b="1" dirty="0" smtClean="0"/>
              <a:t>.0 K-5 teacher	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b="1" dirty="0" smtClean="0"/>
              <a:t>	(anticipated growth)							  $51,583</a:t>
            </a:r>
          </a:p>
          <a:p>
            <a:pPr>
              <a:lnSpc>
                <a:spcPct val="90000"/>
              </a:lnSpc>
            </a:pPr>
            <a:r>
              <a:rPr lang="en-US" b="1" dirty="0" smtClean="0"/>
              <a:t>4.0  gr. 7-12 teachers (core</a:t>
            </a:r>
            <a:r>
              <a:rPr lang="en-US" b="1" dirty="0"/>
              <a:t> </a:t>
            </a:r>
            <a:r>
              <a:rPr lang="en-US" b="1" dirty="0" smtClean="0"/>
              <a:t>       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b="1" dirty="0" smtClean="0"/>
              <a:t>   subjects and electives)			    	</a:t>
            </a:r>
            <a:r>
              <a:rPr lang="en-US" b="1" dirty="0"/>
              <a:t> </a:t>
            </a:r>
            <a:r>
              <a:rPr lang="en-US" b="1" dirty="0" smtClean="0"/>
              <a:t>  			$231,572</a:t>
            </a:r>
          </a:p>
          <a:p>
            <a:pPr>
              <a:lnSpc>
                <a:spcPct val="90000"/>
              </a:lnSpc>
            </a:pPr>
            <a:r>
              <a:rPr lang="en-US" b="1" dirty="0" smtClean="0"/>
              <a:t>additional bus and driver		  	     		 		(enrollment </a:t>
            </a:r>
            <a:r>
              <a:rPr lang="en-US" b="1" dirty="0"/>
              <a:t>growth)							</a:t>
            </a:r>
            <a:r>
              <a:rPr lang="en-US" b="1" dirty="0" smtClean="0"/>
              <a:t>  $</a:t>
            </a:r>
            <a:r>
              <a:rPr lang="en-US" b="1" dirty="0"/>
              <a:t>46,809</a:t>
            </a:r>
            <a:endParaRPr lang="en-US" b="1" dirty="0" smtClean="0"/>
          </a:p>
          <a:p>
            <a:pPr>
              <a:lnSpc>
                <a:spcPct val="90000"/>
              </a:lnSpc>
            </a:pPr>
            <a:r>
              <a:rPr lang="en-US" b="1" dirty="0" smtClean="0"/>
              <a:t>assistant X-country and		</a:t>
            </a:r>
            <a:r>
              <a:rPr lang="en-US" b="1" dirty="0"/>
              <a:t> </a:t>
            </a:r>
            <a:r>
              <a:rPr lang="en-US" b="1" dirty="0" smtClean="0"/>
              <a:t>        	  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b="1" dirty="0"/>
              <a:t>	</a:t>
            </a:r>
            <a:r>
              <a:rPr lang="en-US" b="1" dirty="0" smtClean="0"/>
              <a:t>sailing coaches (enrollment)			</a:t>
            </a:r>
            <a:r>
              <a:rPr lang="en-US" b="1" dirty="0"/>
              <a:t> </a:t>
            </a:r>
            <a:r>
              <a:rPr lang="en-US" b="1" dirty="0" smtClean="0"/>
              <a:t>        $3,246</a:t>
            </a:r>
          </a:p>
          <a:p>
            <a:pPr>
              <a:lnSpc>
                <a:spcPct val="90000"/>
              </a:lnSpc>
            </a:pPr>
            <a:r>
              <a:rPr lang="en-US" b="1" dirty="0" smtClean="0"/>
              <a:t>1.0 </a:t>
            </a:r>
            <a:r>
              <a:rPr lang="en-US" b="1" dirty="0"/>
              <a:t>PRS special education </a:t>
            </a:r>
            <a:r>
              <a:rPr lang="en-US" b="1" dirty="0" smtClean="0"/>
              <a:t>				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b="1" dirty="0"/>
              <a:t>	</a:t>
            </a:r>
            <a:r>
              <a:rPr lang="en-US" b="1" dirty="0" smtClean="0"/>
              <a:t>(increased </a:t>
            </a:r>
            <a:r>
              <a:rPr lang="en-US" b="1" dirty="0"/>
              <a:t># of IEPs at </a:t>
            </a:r>
            <a:r>
              <a:rPr lang="en-US" b="1" dirty="0" smtClean="0"/>
              <a:t>PRS)			            $</a:t>
            </a:r>
            <a:r>
              <a:rPr lang="en-US" b="1" dirty="0"/>
              <a:t>61,034</a:t>
            </a:r>
          </a:p>
          <a:p>
            <a:pPr>
              <a:lnSpc>
                <a:spcPct val="90000"/>
              </a:lnSpc>
            </a:pPr>
            <a:endParaRPr lang="en-US" b="1" dirty="0"/>
          </a:p>
          <a:p>
            <a:pPr>
              <a:lnSpc>
                <a:spcPct val="110000"/>
              </a:lnSpc>
            </a:pPr>
            <a:endParaRPr lang="en-US" sz="3600" b="1" dirty="0" smtClean="0"/>
          </a:p>
        </p:txBody>
      </p:sp>
      <p:sp>
        <p:nvSpPr>
          <p:cNvPr id="10" name="Content Placeholder 3"/>
          <p:cNvSpPr txBox="1">
            <a:spLocks/>
          </p:cNvSpPr>
          <p:nvPr/>
        </p:nvSpPr>
        <p:spPr>
          <a:xfrm flipH="1">
            <a:off x="9407166" y="1600200"/>
            <a:ext cx="818741" cy="511784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en-US" dirty="0" smtClean="0"/>
          </a:p>
          <a:p>
            <a:pPr marL="0" indent="0">
              <a:buFont typeface="Arial"/>
              <a:buNone/>
            </a:pPr>
            <a:endParaRPr lang="en-US" dirty="0" smtClean="0"/>
          </a:p>
          <a:p>
            <a:pPr marL="0" indent="0">
              <a:buFont typeface="Arial"/>
              <a:buNone/>
            </a:pPr>
            <a:endParaRPr lang="en-US" dirty="0" smtClean="0"/>
          </a:p>
          <a:p>
            <a:pPr marL="0" indent="0">
              <a:buFont typeface="Arial"/>
              <a:buNone/>
            </a:pPr>
            <a:r>
              <a:rPr lang="en-US" dirty="0" smtClean="0"/>
              <a:t>				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71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1119" y="274638"/>
            <a:ext cx="8872788" cy="466291"/>
          </a:xfrm>
          <a:ln w="38100" cmpd="sng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2400" b="1" dirty="0" smtClean="0"/>
              <a:t>LEVEL SERVICES INITIATIVES (continued)</a:t>
            </a:r>
            <a:endParaRPr lang="en-US" sz="2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" y="740929"/>
            <a:ext cx="9144000" cy="6117071"/>
          </a:xfrm>
          <a:ln w="38100" cmpd="sng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marL="342900" lvl="1" indent="-342900">
              <a:lnSpc>
                <a:spcPct val="110000"/>
              </a:lnSpc>
              <a:buFont typeface="Arial"/>
              <a:buChar char="•"/>
            </a:pPr>
            <a:r>
              <a:rPr lang="en-US" b="1" dirty="0"/>
              <a:t>Central office -.5 clerical support 			</a:t>
            </a:r>
            <a:r>
              <a:rPr lang="en-US" b="1" dirty="0" smtClean="0"/>
              <a:t>		</a:t>
            </a:r>
          </a:p>
          <a:p>
            <a:pPr marL="0" lvl="1" indent="0">
              <a:lnSpc>
                <a:spcPct val="110000"/>
              </a:lnSpc>
              <a:buNone/>
            </a:pPr>
            <a:r>
              <a:rPr lang="en-US" b="1" dirty="0"/>
              <a:t>	</a:t>
            </a:r>
            <a:r>
              <a:rPr lang="en-US" b="1" dirty="0" smtClean="0"/>
              <a:t>(increased mandates)								     $14,611</a:t>
            </a:r>
          </a:p>
          <a:p>
            <a:pPr>
              <a:lnSpc>
                <a:spcPct val="110000"/>
              </a:lnSpc>
            </a:pPr>
            <a:r>
              <a:rPr lang="en-US" sz="2800" b="1" dirty="0" smtClean="0"/>
              <a:t>HS </a:t>
            </a:r>
            <a:r>
              <a:rPr lang="en-US" sz="2800" b="1" dirty="0"/>
              <a:t>health aide </a:t>
            </a:r>
            <a:r>
              <a:rPr lang="en-US" sz="2800" b="1" dirty="0" smtClean="0"/>
              <a:t>increase in hrs. </a:t>
            </a:r>
            <a:r>
              <a:rPr lang="en-US" sz="2800" b="1" dirty="0"/>
              <a:t>(+ 5hrs/</a:t>
            </a:r>
            <a:r>
              <a:rPr lang="en-US" sz="2800" b="1" dirty="0" err="1"/>
              <a:t>wk</a:t>
            </a:r>
            <a:r>
              <a:rPr lang="en-US" sz="2800" b="1" dirty="0"/>
              <a:t>)       </a:t>
            </a:r>
            <a:r>
              <a:rPr lang="en-US" sz="2800" b="1" dirty="0" smtClean="0"/>
              <a:t>				(increased health needs)						             $3,058</a:t>
            </a:r>
          </a:p>
          <a:p>
            <a:pPr>
              <a:lnSpc>
                <a:spcPct val="110000"/>
              </a:lnSpc>
            </a:pPr>
            <a:r>
              <a:rPr lang="en-US" sz="2800" b="1" dirty="0" smtClean="0"/>
              <a:t>0.6  </a:t>
            </a:r>
            <a:r>
              <a:rPr lang="en-US" sz="2800" b="1" dirty="0"/>
              <a:t>K-12 mathematics director </a:t>
            </a:r>
            <a:r>
              <a:rPr lang="en-US" sz="2800" b="1" dirty="0" smtClean="0"/>
              <a:t>(FT)</a:t>
            </a:r>
            <a:r>
              <a:rPr lang="en-US" sz="2800" b="1" i="1" dirty="0"/>
              <a:t>		</a:t>
            </a:r>
            <a:r>
              <a:rPr lang="en-US" sz="2800" b="1" i="1" dirty="0" smtClean="0"/>
              <a:t>		</a:t>
            </a:r>
            <a:r>
              <a:rPr lang="en-US" sz="2800" b="1" dirty="0" smtClean="0"/>
              <a:t>	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800" b="1" dirty="0" smtClean="0"/>
              <a:t>	(full funding of existing services)			</a:t>
            </a:r>
            <a:r>
              <a:rPr lang="en-US" sz="2800" b="1" dirty="0"/>
              <a:t> </a:t>
            </a:r>
            <a:r>
              <a:rPr lang="en-US" sz="2800" b="1" dirty="0" smtClean="0"/>
              <a:t>          $</a:t>
            </a:r>
            <a:r>
              <a:rPr lang="en-US" sz="2800" b="1" dirty="0"/>
              <a:t>61,849</a:t>
            </a:r>
          </a:p>
          <a:p>
            <a:pPr>
              <a:lnSpc>
                <a:spcPct val="110000"/>
              </a:lnSpc>
            </a:pPr>
            <a:r>
              <a:rPr lang="en-US" sz="2800" b="1" dirty="0"/>
              <a:t>HS </a:t>
            </a:r>
            <a:r>
              <a:rPr lang="en-US" sz="2800" b="1" dirty="0" smtClean="0"/>
              <a:t>Lang. Lab </a:t>
            </a:r>
            <a:r>
              <a:rPr lang="en-US" sz="2800" b="1" dirty="0"/>
              <a:t>aide hours (+ 5 </a:t>
            </a:r>
            <a:r>
              <a:rPr lang="en-US" sz="2800" b="1" dirty="0" err="1"/>
              <a:t>hrs</a:t>
            </a:r>
            <a:r>
              <a:rPr lang="en-US" sz="2800" b="1" dirty="0"/>
              <a:t>/</a:t>
            </a:r>
            <a:r>
              <a:rPr lang="en-US" sz="2800" b="1" dirty="0" err="1"/>
              <a:t>wk</a:t>
            </a:r>
            <a:r>
              <a:rPr lang="en-US" sz="2800" b="1" dirty="0"/>
              <a:t>)	</a:t>
            </a:r>
            <a:r>
              <a:rPr lang="en-US" sz="2800" b="1" dirty="0" smtClean="0"/>
              <a:t>  			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800" b="1" dirty="0"/>
              <a:t>	</a:t>
            </a:r>
            <a:r>
              <a:rPr lang="en-US" sz="2800" b="1" dirty="0" smtClean="0"/>
              <a:t>(increased </a:t>
            </a:r>
            <a:r>
              <a:rPr lang="en-US" sz="2800" b="1" dirty="0"/>
              <a:t># of classes to be </a:t>
            </a:r>
            <a:r>
              <a:rPr lang="en-US" sz="2800" b="1" dirty="0" smtClean="0"/>
              <a:t>scheduled)	             $3,058</a:t>
            </a:r>
            <a:endParaRPr lang="en-US" sz="2800" b="1" dirty="0"/>
          </a:p>
          <a:p>
            <a:pPr>
              <a:lnSpc>
                <a:spcPct val="110000"/>
              </a:lnSpc>
            </a:pPr>
            <a:r>
              <a:rPr lang="en-US" sz="2800" b="1" dirty="0"/>
              <a:t>General equip., </a:t>
            </a:r>
            <a:r>
              <a:rPr lang="en-US" sz="2800" b="1" dirty="0" smtClean="0"/>
              <a:t>copier repl., </a:t>
            </a:r>
            <a:r>
              <a:rPr lang="en-US" sz="2800" b="1" dirty="0" err="1" smtClean="0"/>
              <a:t>maint</a:t>
            </a:r>
            <a:r>
              <a:rPr lang="en-US" sz="2800" b="1" dirty="0" smtClean="0"/>
              <a:t>.</a:t>
            </a:r>
            <a:endParaRPr lang="en-US" sz="2800" b="1" dirty="0"/>
          </a:p>
          <a:p>
            <a:pPr marL="0" indent="0">
              <a:lnSpc>
                <a:spcPct val="110000"/>
              </a:lnSpc>
              <a:buNone/>
            </a:pPr>
            <a:r>
              <a:rPr lang="en-US" sz="2800" b="1" dirty="0"/>
              <a:t>	</a:t>
            </a:r>
            <a:r>
              <a:rPr lang="en-US" sz="2800" b="1" dirty="0" smtClean="0"/>
              <a:t>(increased funding for enroll. </a:t>
            </a:r>
            <a:r>
              <a:rPr lang="en-US" sz="2800" b="1" dirty="0"/>
              <a:t>g</a:t>
            </a:r>
            <a:r>
              <a:rPr lang="en-US" sz="2800" b="1" dirty="0" smtClean="0"/>
              <a:t>rowth)</a:t>
            </a:r>
            <a:r>
              <a:rPr lang="en-US" sz="2800" b="1" dirty="0"/>
              <a:t>		</a:t>
            </a:r>
            <a:r>
              <a:rPr lang="en-US" sz="2800" b="1" dirty="0" smtClean="0"/>
              <a:t>      $12,000</a:t>
            </a:r>
            <a:endParaRPr lang="en-US" sz="2800" b="1" dirty="0"/>
          </a:p>
          <a:p>
            <a:pPr marL="0" indent="0" algn="ctr">
              <a:lnSpc>
                <a:spcPct val="110000"/>
              </a:lnSpc>
              <a:buNone/>
            </a:pPr>
            <a:r>
              <a:rPr lang="en-US" sz="2800" b="1" dirty="0" smtClean="0"/>
              <a:t>	</a:t>
            </a:r>
            <a:r>
              <a:rPr lang="en-US" sz="2800" b="1" dirty="0" smtClean="0">
                <a:solidFill>
                  <a:srgbClr val="FF0000"/>
                </a:solidFill>
              </a:rPr>
              <a:t>TOTAL LEVEL SERVICES NEW INITIATIVES   $488,820</a:t>
            </a:r>
            <a:endParaRPr lang="en-US" sz="2800" b="1" dirty="0">
              <a:solidFill>
                <a:srgbClr val="FF0000"/>
              </a:solidFill>
            </a:endParaRPr>
          </a:p>
          <a:p>
            <a:pPr>
              <a:lnSpc>
                <a:spcPct val="110000"/>
              </a:lnSpc>
            </a:pPr>
            <a:endParaRPr lang="en-US" sz="2800" b="1" dirty="0"/>
          </a:p>
          <a:p>
            <a:pPr>
              <a:lnSpc>
                <a:spcPct val="110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6354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3267"/>
          </a:xfrm>
          <a:ln w="38100" cmpd="sng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US" sz="3600" b="1" dirty="0" smtClean="0"/>
              <a:t>OTHER NEW NEEDS AND INITIATIVES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119" y="1270162"/>
            <a:ext cx="8855148" cy="5433477"/>
          </a:xfrm>
          <a:ln w="38100" cmpd="sng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US" b="1" dirty="0"/>
              <a:t>0.5  middle school librarian 				</a:t>
            </a:r>
            <a:r>
              <a:rPr lang="en-US" b="1" dirty="0" smtClean="0"/>
              <a:t>	$30,302</a:t>
            </a:r>
            <a:endParaRPr lang="en-US" b="1" dirty="0"/>
          </a:p>
          <a:p>
            <a:r>
              <a:rPr lang="en-US" b="1" dirty="0" smtClean="0"/>
              <a:t>1.0  MS </a:t>
            </a:r>
            <a:r>
              <a:rPr lang="en-US" b="1" dirty="0"/>
              <a:t>technology specialist </a:t>
            </a:r>
            <a:r>
              <a:rPr lang="en-US" b="1" i="1" dirty="0"/>
              <a:t>		</a:t>
            </a:r>
            <a:r>
              <a:rPr lang="en-US" b="1" i="1" dirty="0" smtClean="0"/>
              <a:t>     	</a:t>
            </a:r>
            <a:r>
              <a:rPr lang="en-US" b="1" dirty="0" smtClean="0"/>
              <a:t>$56,107</a:t>
            </a:r>
            <a:endParaRPr lang="en-US" b="1" dirty="0"/>
          </a:p>
          <a:p>
            <a:r>
              <a:rPr lang="en-US" b="1" dirty="0"/>
              <a:t> 2.0  elementary </a:t>
            </a:r>
            <a:r>
              <a:rPr lang="en-US" b="1" dirty="0" smtClean="0"/>
              <a:t>APS </a:t>
            </a:r>
            <a:r>
              <a:rPr lang="en-US" b="1" dirty="0"/>
              <a:t>			   </a:t>
            </a:r>
            <a:r>
              <a:rPr lang="en-US" b="1" dirty="0" smtClean="0"/>
              <a:t>         	   $</a:t>
            </a:r>
            <a:r>
              <a:rPr lang="en-US" b="1" dirty="0"/>
              <a:t>190,332</a:t>
            </a:r>
          </a:p>
          <a:p>
            <a:r>
              <a:rPr lang="en-US" b="1" dirty="0"/>
              <a:t>1.0 </a:t>
            </a:r>
            <a:r>
              <a:rPr lang="en-US" b="1" dirty="0" err="1"/>
              <a:t>custod</a:t>
            </a:r>
            <a:r>
              <a:rPr lang="en-US" b="1" dirty="0"/>
              <a:t>.</a:t>
            </a:r>
            <a:r>
              <a:rPr lang="en-US" b="1" dirty="0" smtClean="0"/>
              <a:t>/supervision,</a:t>
            </a:r>
          </a:p>
          <a:p>
            <a:pPr marL="0" indent="0">
              <a:buNone/>
            </a:pPr>
            <a:r>
              <a:rPr lang="en-US" b="1" dirty="0" smtClean="0"/>
              <a:t>	maintenance support				          	$</a:t>
            </a:r>
            <a:r>
              <a:rPr lang="en-US" b="1" dirty="0"/>
              <a:t>65,000</a:t>
            </a:r>
          </a:p>
          <a:p>
            <a:r>
              <a:rPr lang="en-US" b="1" dirty="0" smtClean="0"/>
              <a:t>3 additional summer </a:t>
            </a:r>
            <a:r>
              <a:rPr lang="en-US" b="1" dirty="0"/>
              <a:t>college helpers </a:t>
            </a:r>
            <a:r>
              <a:rPr lang="en-US" b="1" dirty="0" smtClean="0"/>
              <a:t>    </a:t>
            </a:r>
          </a:p>
          <a:p>
            <a:pPr marL="0" indent="0">
              <a:buNone/>
            </a:pPr>
            <a:r>
              <a:rPr lang="en-US" b="1" dirty="0" smtClean="0"/>
              <a:t>	for </a:t>
            </a:r>
            <a:r>
              <a:rPr lang="en-US" b="1" dirty="0" err="1" smtClean="0"/>
              <a:t>mainten</a:t>
            </a:r>
            <a:r>
              <a:rPr lang="en-US" b="1" dirty="0"/>
              <a:t>./custodial </a:t>
            </a:r>
            <a:r>
              <a:rPr lang="en-US" b="1" dirty="0" smtClean="0"/>
              <a:t>work		    		 $12,650</a:t>
            </a:r>
          </a:p>
          <a:p>
            <a:r>
              <a:rPr lang="en-US" b="1" dirty="0" smtClean="0"/>
              <a:t>25 </a:t>
            </a:r>
            <a:r>
              <a:rPr lang="en-US" b="1" dirty="0"/>
              <a:t>hrs./wk. for the high school postsecondary    </a:t>
            </a:r>
            <a:r>
              <a:rPr lang="en-US" b="1" dirty="0" smtClean="0"/>
              <a:t>planning support </a:t>
            </a:r>
            <a:r>
              <a:rPr lang="en-US" b="1" dirty="0"/>
              <a:t>center </a:t>
            </a:r>
            <a:r>
              <a:rPr lang="en-US" b="1" i="1" dirty="0"/>
              <a:t>		</a:t>
            </a:r>
            <a:r>
              <a:rPr lang="en-US" b="1" i="1" dirty="0" smtClean="0"/>
              <a:t>				</a:t>
            </a:r>
            <a:r>
              <a:rPr lang="en-US" b="1" i="1" dirty="0"/>
              <a:t> </a:t>
            </a:r>
            <a:r>
              <a:rPr lang="en-US" b="1" dirty="0" smtClean="0"/>
              <a:t>$</a:t>
            </a:r>
            <a:r>
              <a:rPr lang="en-US" b="1" dirty="0"/>
              <a:t>15,290</a:t>
            </a:r>
            <a:endParaRPr lang="en-US" b="1" strike="sngStrike" dirty="0"/>
          </a:p>
          <a:p>
            <a:endParaRPr lang="en-US" b="1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74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676</Words>
  <Application>Microsoft Office PowerPoint</Application>
  <PresentationFormat>On-screen Show (4:3)</PresentationFormat>
  <Paragraphs>444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LEVEL SERVICES INITIATIVES (continued)</vt:lpstr>
      <vt:lpstr>OTHER NEW NEEDS AND INITIATIVES</vt:lpstr>
      <vt:lpstr>OTHER NEW NEEDS AND INITIATIVES (CONTINUED)</vt:lpstr>
      <vt:lpstr>PowerPoint Presentation</vt:lpstr>
      <vt:lpstr>FY 14 School Capital Request</vt:lpstr>
    </vt:vector>
  </TitlesOfParts>
  <Company>Hingham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Dorothy Galo</dc:creator>
  <cp:lastModifiedBy>HPS</cp:lastModifiedBy>
  <cp:revision>22</cp:revision>
  <cp:lastPrinted>2013-02-27T18:26:56Z</cp:lastPrinted>
  <dcterms:created xsi:type="dcterms:W3CDTF">2013-02-25T19:47:22Z</dcterms:created>
  <dcterms:modified xsi:type="dcterms:W3CDTF">2013-03-01T22:41:02Z</dcterms:modified>
</cp:coreProperties>
</file>