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7" r:id="rId2"/>
    <p:sldId id="290" r:id="rId3"/>
    <p:sldId id="291" r:id="rId4"/>
    <p:sldId id="287" r:id="rId5"/>
    <p:sldId id="286" r:id="rId6"/>
    <p:sldId id="288" r:id="rId7"/>
    <p:sldId id="281" r:id="rId8"/>
    <p:sldId id="26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3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2796BE-1765-2E4D-877C-23E35AE7099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F8B0AA-BB54-6B4C-9D11-A42EA0A5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45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9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7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6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9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4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0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1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2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7F34-D76E-C948-9188-E726D6566DE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F3B8D-F935-CC4C-A7D2-330E31A9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>
            <a:spLocks noGrp="1"/>
          </p:cNvSpPr>
          <p:nvPr/>
        </p:nvSpPr>
        <p:spPr>
          <a:xfrm>
            <a:off x="400118" y="1948246"/>
            <a:ext cx="8367684" cy="1739505"/>
          </a:xfrm>
          <a:prstGeom prst="rect">
            <a:avLst/>
          </a:prstGeom>
          <a:ln w="762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4000" dirty="0" smtClean="0"/>
              <a:t>HINGHAM PUBLIC SCHOOLS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March 30, 2015</a:t>
            </a:r>
          </a:p>
        </p:txBody>
      </p:sp>
      <p:sp>
        <p:nvSpPr>
          <p:cNvPr id="3" name="Subtitle 5"/>
          <p:cNvSpPr>
            <a:spLocks noGrp="1"/>
          </p:cNvSpPr>
          <p:nvPr/>
        </p:nvSpPr>
        <p:spPr>
          <a:xfrm>
            <a:off x="400118" y="4127500"/>
            <a:ext cx="8367684" cy="2324100"/>
          </a:xfrm>
          <a:prstGeom prst="rect">
            <a:avLst/>
          </a:prstGeom>
          <a:ln w="57150"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/>
          </a:p>
        </p:txBody>
      </p:sp>
      <p:pic>
        <p:nvPicPr>
          <p:cNvPr id="4" name="Picture 3" descr="red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200" y="355293"/>
            <a:ext cx="1755200" cy="1270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732" y="102032"/>
            <a:ext cx="1835668" cy="17070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0118" y="4127500"/>
            <a:ext cx="8329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Revised Operating and Capital Budget Proposals for the School Committee’s </a:t>
            </a:r>
          </a:p>
          <a:p>
            <a:pPr algn="ctr"/>
            <a:r>
              <a:rPr lang="en-US" sz="3600" b="1" dirty="0" smtClean="0"/>
              <a:t>Review, Consideration,</a:t>
            </a:r>
          </a:p>
          <a:p>
            <a:pPr algn="ctr"/>
            <a:r>
              <a:rPr lang="en-US" sz="3600" b="1" dirty="0" smtClean="0"/>
              <a:t> and Possible  Adoption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220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98040"/>
              </p:ext>
            </p:extLst>
          </p:nvPr>
        </p:nvGraphicFramePr>
        <p:xfrm>
          <a:off x="609600" y="1371600"/>
          <a:ext cx="8077199" cy="5234003"/>
        </p:xfrm>
        <a:graphic>
          <a:graphicData uri="http://schemas.openxmlformats.org/drawingml/2006/table">
            <a:tbl>
              <a:tblPr/>
              <a:tblGrid>
                <a:gridCol w="1991384"/>
                <a:gridCol w="1274857"/>
                <a:gridCol w="1181802"/>
                <a:gridCol w="800276"/>
                <a:gridCol w="1070135"/>
                <a:gridCol w="1004997"/>
                <a:gridCol w="753748"/>
              </a:tblGrid>
              <a:tr h="22292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FY16 Reconciliation as of 3/9/2015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10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 FY 15 Budget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$33,380,634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$10,015,139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$94,948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$43,490,722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School Committee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Reg Ed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SPED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VoTech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3/2/2015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Vote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$34,993,615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$10,793,904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$71,182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$45,858,702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$2,367,980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5.44%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$1,612,981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$778,765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($23,766)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$2,367,980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Percent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4.83%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7.78%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-25.03%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5.44%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 Sub Committee Recommendation to AdCom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3/3/2015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Vote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$34,548,634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$10,793,904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$71,182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$45,413,720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$1,922,998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$1,168,000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$778,765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($23,766)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$1,922,998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Percent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3.50%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7.78%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-25.03%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Selectmen Vote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$45,413,720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3/5/2015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$1,922,998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Percent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10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 Com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Includes SPED and Votech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Vote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$34,548,634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$10,865,086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$45,413,720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3/9/2015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$1,168,000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$754,999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$1,922,998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Percent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3.50%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7.47%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10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 - School/Town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($444,981)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($444,982)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-1.02%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1.02%</a:t>
                      </a: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Hingham Public Schools</a:t>
            </a:r>
            <a:br>
              <a:rPr lang="en-US" dirty="0" smtClean="0"/>
            </a:br>
            <a:r>
              <a:rPr lang="en-US" sz="2200" dirty="0" smtClean="0"/>
              <a:t>FY 2016 Budget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63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47234"/>
            <a:ext cx="9144000" cy="5592300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 Combined Budgets </a:t>
            </a:r>
            <a:r>
              <a:rPr lang="en-US" sz="2800" b="1" dirty="0" smtClean="0"/>
              <a:t>$45,858,702</a:t>
            </a:r>
            <a:r>
              <a:rPr lang="en-US" sz="2800" b="1" dirty="0"/>
              <a:t>	</a:t>
            </a:r>
          </a:p>
          <a:p>
            <a:pPr algn="ctr"/>
            <a:r>
              <a:rPr lang="en-US" sz="2800" b="1" dirty="0">
                <a:solidFill>
                  <a:srgbClr val="3366FF"/>
                </a:solidFill>
              </a:rPr>
              <a:t>( + </a:t>
            </a:r>
            <a:r>
              <a:rPr lang="en-US" sz="2800" b="1" dirty="0" smtClean="0">
                <a:solidFill>
                  <a:srgbClr val="3366FF"/>
                </a:solidFill>
              </a:rPr>
              <a:t>5.44%  </a:t>
            </a:r>
            <a:r>
              <a:rPr lang="en-US" sz="2800" b="1" dirty="0">
                <a:solidFill>
                  <a:srgbClr val="3366FF"/>
                </a:solidFill>
              </a:rPr>
              <a:t>from FY </a:t>
            </a:r>
            <a:r>
              <a:rPr lang="fr-FR" sz="2800" b="1" dirty="0" smtClean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15)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3200" b="1" dirty="0" smtClean="0"/>
              <a:t>Regular </a:t>
            </a:r>
            <a:r>
              <a:rPr lang="en-US" sz="3200" b="1" dirty="0"/>
              <a:t>Education	 </a:t>
            </a:r>
            <a:r>
              <a:rPr lang="en-US" sz="3200" b="1" dirty="0" smtClean="0"/>
              <a:t>   $34,993,615 </a:t>
            </a:r>
            <a:r>
              <a:rPr lang="en-US" sz="3200" b="1" dirty="0"/>
              <a:t>	</a:t>
            </a:r>
            <a:r>
              <a:rPr lang="en-US" sz="2800" b="1" dirty="0" smtClean="0"/>
              <a:t>     </a:t>
            </a:r>
          </a:p>
          <a:p>
            <a:pPr>
              <a:spcAft>
                <a:spcPts val="300"/>
              </a:spcAft>
            </a:pPr>
            <a:r>
              <a:rPr lang="en-US" sz="2800" b="1" dirty="0" smtClean="0"/>
              <a:t>					</a:t>
            </a:r>
            <a:r>
              <a:rPr lang="en-US" sz="2800" b="1" dirty="0" smtClean="0">
                <a:solidFill>
                  <a:srgbClr val="3366FF"/>
                </a:solidFill>
              </a:rPr>
              <a:t>( +4.83% </a:t>
            </a:r>
            <a:r>
              <a:rPr lang="en-US" sz="2800" b="1" dirty="0">
                <a:solidFill>
                  <a:srgbClr val="3366FF"/>
                </a:solidFill>
              </a:rPr>
              <a:t>from FY ‘</a:t>
            </a:r>
            <a:r>
              <a:rPr lang="en-US" sz="2800" b="1" dirty="0" smtClean="0">
                <a:solidFill>
                  <a:srgbClr val="3366FF"/>
                </a:solidFill>
              </a:rPr>
              <a:t>15)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sz="2800" b="1" dirty="0">
              <a:solidFill>
                <a:srgbClr val="3366FF"/>
              </a:solidFill>
            </a:endParaRPr>
          </a:p>
          <a:p>
            <a:r>
              <a:rPr lang="en-US" sz="2800" b="1" dirty="0" smtClean="0"/>
              <a:t> </a:t>
            </a:r>
            <a:r>
              <a:rPr lang="en-US" sz="3200" b="1" dirty="0" smtClean="0"/>
              <a:t>Special </a:t>
            </a:r>
            <a:r>
              <a:rPr lang="en-US" sz="3200" b="1" dirty="0"/>
              <a:t>Education	 </a:t>
            </a:r>
            <a:r>
              <a:rPr lang="en-US" sz="3200" b="1" dirty="0" smtClean="0"/>
              <a:t>   $10,793,904</a:t>
            </a:r>
            <a:r>
              <a:rPr lang="en-US" sz="2800" b="1" dirty="0"/>
              <a:t>		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					( +7.78% </a:t>
            </a:r>
            <a:r>
              <a:rPr lang="en-US" sz="2800" b="1" dirty="0">
                <a:solidFill>
                  <a:srgbClr val="3366FF"/>
                </a:solidFill>
              </a:rPr>
              <a:t>from FY ‘</a:t>
            </a:r>
            <a:r>
              <a:rPr lang="en-US" sz="2800" b="1" dirty="0" smtClean="0">
                <a:solidFill>
                  <a:srgbClr val="3366FF"/>
                </a:solidFill>
              </a:rPr>
              <a:t>15)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b="1" dirty="0" smtClean="0"/>
              <a:t> Vocational </a:t>
            </a:r>
            <a:r>
              <a:rPr lang="en-US" sz="3200" b="1" dirty="0"/>
              <a:t>Education	</a:t>
            </a:r>
            <a:r>
              <a:rPr lang="en-US" sz="3200" b="1" dirty="0" smtClean="0"/>
              <a:t>   $71,182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>
              <a:lnSpc>
                <a:spcPct val="110000"/>
              </a:lnSpc>
            </a:pPr>
            <a:r>
              <a:rPr lang="en-US" sz="2800" b="1" dirty="0" smtClean="0">
                <a:solidFill>
                  <a:srgbClr val="3366FF"/>
                </a:solidFill>
              </a:rPr>
              <a:t>					( - 25.03 </a:t>
            </a:r>
            <a:r>
              <a:rPr lang="en-US" sz="2800" b="1" dirty="0">
                <a:solidFill>
                  <a:srgbClr val="3366FF"/>
                </a:solidFill>
              </a:rPr>
              <a:t>% from FY </a:t>
            </a:r>
            <a:r>
              <a:rPr lang="fr-FR" sz="2800" b="1" dirty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15)</a:t>
            </a:r>
            <a:endParaRPr lang="en-US" sz="2800" b="1" dirty="0">
              <a:solidFill>
                <a:srgbClr val="3366FF"/>
              </a:solidFill>
            </a:endParaRPr>
          </a:p>
          <a:p>
            <a:pPr algn="ctr"/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254"/>
            <a:ext cx="9144000" cy="108698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FY 2016 ADMINISTRATION - PROPOSED BUDGET </a:t>
            </a:r>
            <a:endParaRPr lang="en-US" sz="3200" b="1" dirty="0"/>
          </a:p>
          <a:p>
            <a:pPr algn="ctr"/>
            <a:r>
              <a:rPr lang="en-US" sz="3200" b="1" dirty="0" smtClean="0"/>
              <a:t> “AT A GLANCE</a:t>
            </a:r>
            <a:r>
              <a:rPr lang="en-US" sz="2800" b="1" dirty="0" smtClean="0"/>
              <a:t>”		</a:t>
            </a:r>
            <a:endParaRPr lang="en-US" sz="2800" b="1" dirty="0"/>
          </a:p>
        </p:txBody>
      </p:sp>
      <p:sp>
        <p:nvSpPr>
          <p:cNvPr id="5" name="Hexagon 4"/>
          <p:cNvSpPr/>
          <p:nvPr/>
        </p:nvSpPr>
        <p:spPr>
          <a:xfrm>
            <a:off x="5914253" y="2629646"/>
            <a:ext cx="3002029" cy="2988879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March 2, 2015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Revision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(-$713,981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from initial request)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ADMIN. –PROPOSED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ACTION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72353" y="1247234"/>
            <a:ext cx="896471" cy="89647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10486"/>
            <a:ext cx="8229600" cy="769661"/>
          </a:xfrm>
          <a:ln w="3810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Closing the Gap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41545" cy="4698192"/>
          </a:xfrm>
          <a:ln w="38100" cmpd="sng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School Committee Vote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$</a:t>
            </a:r>
            <a:r>
              <a:rPr lang="en-US" sz="2000" b="1" dirty="0"/>
              <a:t>45,858,702	</a:t>
            </a:r>
            <a:endParaRPr lang="en-US" sz="20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(+5.44</a:t>
            </a:r>
            <a:r>
              <a:rPr lang="en-US" sz="2000" b="1" dirty="0"/>
              <a:t>% </a:t>
            </a:r>
            <a:r>
              <a:rPr lang="en-US" sz="2000" b="1" dirty="0" smtClean="0"/>
              <a:t>from FY</a:t>
            </a:r>
            <a:r>
              <a:rPr lang="fr-FR" sz="2000" b="1" dirty="0" smtClean="0"/>
              <a:t>’ </a:t>
            </a:r>
            <a:r>
              <a:rPr lang="en-US" sz="2000" b="1" dirty="0" smtClean="0"/>
              <a:t>15)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b="1" dirty="0" smtClean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b="1" dirty="0" smtClean="0">
              <a:solidFill>
                <a:srgbClr val="3366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BOS and </a:t>
            </a:r>
            <a:r>
              <a:rPr lang="en-US" sz="2000" b="1" dirty="0" err="1" smtClean="0">
                <a:solidFill>
                  <a:srgbClr val="3366FF"/>
                </a:solidFill>
              </a:rPr>
              <a:t>AdCom</a:t>
            </a:r>
            <a:r>
              <a:rPr lang="en-US" sz="2000" b="1" dirty="0" smtClean="0">
                <a:solidFill>
                  <a:srgbClr val="3366FF"/>
                </a:solidFill>
              </a:rPr>
              <a:t> Votes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				         $45,413,720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(+4.42% from FY’ 15)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Gap (as of 3/30/15)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$444,982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		 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43124" y="1600200"/>
            <a:ext cx="4143676" cy="4698192"/>
          </a:xfrm>
          <a:ln w="38100" cmpd="sng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Most Recent Proposed Reductions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(see next slide)			                 						    $294,487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Proposed New Bottom </a:t>
            </a:r>
            <a:r>
              <a:rPr lang="en-US" sz="2000" b="1" dirty="0"/>
              <a:t>L</a:t>
            </a:r>
            <a:r>
              <a:rPr lang="en-US" sz="2000" b="1" dirty="0" smtClean="0"/>
              <a:t>ine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				              $45,564,215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 (+4.77% from FY </a:t>
            </a:r>
            <a:r>
              <a:rPr lang="fr-FR" sz="2000" b="1" dirty="0" smtClean="0"/>
              <a:t>’</a:t>
            </a:r>
            <a:r>
              <a:rPr lang="en-US" sz="2000" b="1" dirty="0" smtClean="0"/>
              <a:t>15)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Total adjustments with this change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$1,008,468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Remaining Gap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$150,495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242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8223" y="141105"/>
            <a:ext cx="8850691" cy="1430465"/>
          </a:xfrm>
          <a:ln w="38100" cmpd="sng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Categories of Proposed </a:t>
            </a:r>
            <a:r>
              <a:rPr lang="en-US" b="1" dirty="0" smtClean="0"/>
              <a:t>Reductions </a:t>
            </a:r>
            <a:r>
              <a:rPr lang="en-US" b="1" dirty="0"/>
              <a:t>to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FY ‘16  </a:t>
            </a:r>
            <a:r>
              <a:rPr lang="en-US" b="1" dirty="0"/>
              <a:t>Operating Budget Bottom Line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227478"/>
              </p:ext>
            </p:extLst>
          </p:nvPr>
        </p:nvGraphicFramePr>
        <p:xfrm>
          <a:off x="168222" y="1880859"/>
          <a:ext cx="8850692" cy="479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0692"/>
              </a:tblGrid>
              <a:tr h="166189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Real Changes in Circumstance – New Information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    Unanticipated retirement - $17,490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    Unanticipated vocational tuition withdrawal - $23,272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    Reduced projected rate of increase in special education tuitions  (3% to 2.5%) - $21,181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    Savings from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projection in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big bus bid - $8,817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79689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B) Further</a:t>
                      </a:r>
                      <a:r>
                        <a:rPr lang="en-US" sz="2800" b="1" baseline="0" dirty="0" smtClean="0"/>
                        <a:t> reductions from List of Requests – Real Cuts</a:t>
                      </a:r>
                    </a:p>
                    <a:p>
                      <a:r>
                        <a:rPr lang="en-US" sz="1800" b="1" baseline="0" dirty="0" smtClean="0"/>
                        <a:t>     Elimination of already reduced elementary math tutors for grades 3-5 - $59,025</a:t>
                      </a:r>
                    </a:p>
                    <a:p>
                      <a:r>
                        <a:rPr lang="en-US" sz="1800" b="1" baseline="0" dirty="0" smtClean="0"/>
                        <a:t>     Reduced (by 5 hours per week) clerical support for Business Office - $7,047</a:t>
                      </a:r>
                    </a:p>
                    <a:p>
                      <a:r>
                        <a:rPr lang="en-US" sz="1800" b="1" baseline="0" dirty="0" smtClean="0"/>
                        <a:t>     Elimination of request for restoration of maintenance position - $43,857</a:t>
                      </a:r>
                      <a:endParaRPr lang="en-US" sz="18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79689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C)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dirty="0" smtClean="0"/>
                        <a:t>Creative Savings – Looking Through</a:t>
                      </a:r>
                      <a:r>
                        <a:rPr lang="en-US" sz="2800" b="1" baseline="0" dirty="0" smtClean="0"/>
                        <a:t> a New Lens</a:t>
                      </a:r>
                      <a:endParaRPr lang="en-US" sz="2800" b="1" dirty="0" smtClean="0"/>
                    </a:p>
                    <a:p>
                      <a:r>
                        <a:rPr lang="en-US" sz="1800" b="1" dirty="0" smtClean="0"/>
                        <a:t>     Elimination of two special education tuitions not in likely</a:t>
                      </a:r>
                      <a:r>
                        <a:rPr lang="en-US" sz="1800" b="1" baseline="0" dirty="0" smtClean="0"/>
                        <a:t> or highly likely category</a:t>
                      </a:r>
                    </a:p>
                    <a:p>
                      <a:r>
                        <a:rPr lang="en-US" sz="1800" b="1" baseline="0" dirty="0" smtClean="0"/>
                        <a:t>     (all” likely or highly likely” tuitions with names remain) - $65,882 + $47,916</a:t>
                      </a:r>
                    </a:p>
                    <a:p>
                      <a:r>
                        <a:rPr lang="en-US" sz="1800" b="1" baseline="0" dirty="0" smtClean="0"/>
                        <a:t>     Renewed look at fuel assumptions and current market for probable rebid - TBD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27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TOTAL</a:t>
                      </a:r>
                      <a:r>
                        <a:rPr lang="en-US" sz="1800" b="1" baseline="0" dirty="0" smtClean="0"/>
                        <a:t> REDUCTIONS - $294, 487 + FUEL ADJUSTMENT</a:t>
                      </a:r>
                      <a:endParaRPr lang="en-US" sz="18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2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38100" cmpd="sng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Remaining Options </a:t>
            </a:r>
            <a:br>
              <a:rPr lang="en-US" b="1" dirty="0" smtClean="0"/>
            </a:br>
            <a:r>
              <a:rPr lang="en-US" b="1" dirty="0" smtClean="0"/>
              <a:t>for Meeting $150,495 “Gap” Target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47186"/>
            <a:ext cx="8229600" cy="4733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Savings from remaining unknowns 					        TBD</a:t>
            </a:r>
          </a:p>
          <a:p>
            <a:r>
              <a:rPr lang="en-US" sz="2400" b="1" dirty="0" smtClean="0"/>
              <a:t>fuel assumptions adjustment savings</a:t>
            </a:r>
          </a:p>
          <a:p>
            <a:r>
              <a:rPr lang="en-US" sz="2400" b="1" dirty="0"/>
              <a:t>additional personnel changes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status of Governor’s recommended “flat tuition” increase for special education tuitions																				</a:t>
            </a:r>
          </a:p>
          <a:p>
            <a:pPr marL="0" indent="0">
              <a:buNone/>
            </a:pPr>
            <a:r>
              <a:rPr lang="en-US" sz="2400" b="1" dirty="0" smtClean="0"/>
              <a:t>Use of portion of 2015 CB allocation 				        TBD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														</a:t>
            </a:r>
          </a:p>
          <a:p>
            <a:pPr marL="0" indent="0">
              <a:buNone/>
            </a:pPr>
            <a:r>
              <a:rPr lang="en-US" sz="2400" b="1" dirty="0" smtClean="0"/>
              <a:t>Elimination of (or reduction in) 2.65 FTE HS “new teacher” request												$146,523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18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95130"/>
            <a:ext cx="8229600" cy="877888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ea typeface="+mn-ea"/>
                <a:cs typeface="+mn-cs"/>
              </a:rPr>
              <a:t>Full-Day K for ALL Proposed Budget</a:t>
            </a:r>
            <a:endParaRPr lang="en-US" sz="32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428122"/>
              </p:ext>
            </p:extLst>
          </p:nvPr>
        </p:nvGraphicFramePr>
        <p:xfrm>
          <a:off x="459508" y="1182255"/>
          <a:ext cx="821343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782"/>
                <a:gridCol w="554182"/>
                <a:gridCol w="4378959"/>
                <a:gridCol w="1100514"/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Classroom Teachers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New FTEs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$306,990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(three existing .5 staff</a:t>
                      </a:r>
                      <a:r>
                        <a:rPr lang="en-US" b="1" dirty="0" smtClean="0"/>
                        <a:t> to 1.0  FTE status)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/>
                        <a:t>     97,834</a:t>
                      </a:r>
                      <a:endParaRPr lang="en-US" b="1" u="sng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$404,824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Specialist Teachers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(.2 art,</a:t>
                      </a:r>
                      <a:r>
                        <a:rPr lang="en-US" b="1" baseline="0" dirty="0" smtClean="0"/>
                        <a:t> .5 music, .5 PE, 1.0 Spanish)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$128,794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Special Ed. Teachers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(.5 per building)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$122,796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Para Hours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To bring all K classes full-time paraeducators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/>
                        <a:t>$187,530</a:t>
                      </a:r>
                      <a:endParaRPr lang="en-US" b="1" u="sng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TOTAL NEW COSTS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$843,944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4839855"/>
            <a:ext cx="8317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Notes: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Assumes 300 students, 15 sections for 2015-2016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Excludes equipment, materials, furnishings, etc., offset by $86,779K state grant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Proposed cost for 14 sections is ± $80K less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± $71K possible savings for midday transportation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± $67K loss of “typical student” tuition to revolving account</a:t>
            </a:r>
          </a:p>
          <a:p>
            <a:pPr marL="68421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0" y="274638"/>
            <a:ext cx="8833592" cy="944562"/>
          </a:xfrm>
          <a:ln w="38100" cmpd="sng"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/>
              <a:t>FY ‘16 School Capital Request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50" y="1526494"/>
            <a:ext cx="8833592" cy="5208040"/>
          </a:xfrm>
          <a:ln w="38100" cmpd="sng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Total requested by School Department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					  $1,297,715*</a:t>
            </a:r>
            <a:endParaRPr lang="en-US" sz="3600" b="1" dirty="0"/>
          </a:p>
          <a:p>
            <a:pPr marL="0" indent="0">
              <a:buNone/>
            </a:pPr>
            <a:endParaRPr lang="en-US" sz="36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8000"/>
                </a:solidFill>
              </a:rPr>
              <a:t>Total recommended by COC to BOS and </a:t>
            </a:r>
            <a:r>
              <a:rPr lang="en-US" sz="3600" b="1" dirty="0" err="1" smtClean="0">
                <a:solidFill>
                  <a:srgbClr val="008000"/>
                </a:solidFill>
              </a:rPr>
              <a:t>AdCom</a:t>
            </a:r>
            <a:endParaRPr lang="en-US" sz="36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8000"/>
                </a:solidFill>
              </a:rPr>
              <a:t>	</a:t>
            </a:r>
            <a:r>
              <a:rPr lang="en-US" sz="3600" b="1" dirty="0" smtClean="0">
                <a:solidFill>
                  <a:srgbClr val="008000"/>
                </a:solidFill>
              </a:rPr>
              <a:t>													$988,480*</a:t>
            </a:r>
          </a:p>
          <a:p>
            <a:pPr marL="0" indent="0">
              <a:buNone/>
            </a:pPr>
            <a:r>
              <a:rPr lang="en-US" b="1" dirty="0" smtClean="0"/>
              <a:t>									</a:t>
            </a:r>
            <a:endParaRPr lang="en-US" b="1" dirty="0"/>
          </a:p>
          <a:p>
            <a:pPr marL="0" indent="0">
              <a:buNone/>
            </a:pPr>
            <a:r>
              <a:rPr lang="en-US" b="1" i="1" dirty="0" smtClean="0"/>
              <a:t>*Includes $170K for depot parking lot reconstruction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9151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826" y="487451"/>
            <a:ext cx="8095214" cy="587853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Administrative Proposal for School Committee Consideration:</a:t>
            </a:r>
          </a:p>
          <a:p>
            <a:endParaRPr lang="en-US" sz="2400" b="1" dirty="0"/>
          </a:p>
          <a:p>
            <a:r>
              <a:rPr lang="en-US" sz="3200" b="1" dirty="0" smtClean="0"/>
              <a:t>Review the status of the gap at the next SC meeting and hear any changes in the school department’s recommendations.</a:t>
            </a:r>
          </a:p>
          <a:p>
            <a:endParaRPr lang="en-US" sz="3200" b="1" dirty="0"/>
          </a:p>
          <a:p>
            <a:r>
              <a:rPr lang="en-US" sz="3200" b="1" dirty="0" smtClean="0"/>
              <a:t>Come to SC consensus on the budget the SC wishes to move forward with going into the Town Meeting.</a:t>
            </a:r>
          </a:p>
          <a:p>
            <a:endParaRPr lang="en-US" sz="3200" b="1" dirty="0"/>
          </a:p>
          <a:p>
            <a:r>
              <a:rPr lang="en-US" sz="3200" b="1" dirty="0" smtClean="0"/>
              <a:t>Take action(s) to meet that budget goal.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731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634</Words>
  <Application>Microsoft Office PowerPoint</Application>
  <PresentationFormat>On-screen Show (4:3)</PresentationFormat>
  <Paragraphs>198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Hingham Public Schools FY 2016 Budget</vt:lpstr>
      <vt:lpstr>PowerPoint Presentation</vt:lpstr>
      <vt:lpstr>Closing the Gap</vt:lpstr>
      <vt:lpstr>Categories of Proposed Reductions to  FY ‘16  Operating Budget Bottom Line</vt:lpstr>
      <vt:lpstr>Remaining Options  for Meeting $150,495 “Gap” Target </vt:lpstr>
      <vt:lpstr>Full-Day K for ALL Proposed Budget</vt:lpstr>
      <vt:lpstr>FY ‘16 School Capital Request</vt:lpstr>
      <vt:lpstr>PowerPoint Presentation</vt:lpstr>
    </vt:vector>
  </TitlesOfParts>
  <Company>Hingham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Galo</dc:creator>
  <cp:lastModifiedBy>CroninN</cp:lastModifiedBy>
  <cp:revision>54</cp:revision>
  <cp:lastPrinted>2015-03-30T18:54:11Z</cp:lastPrinted>
  <dcterms:created xsi:type="dcterms:W3CDTF">2015-02-18T20:40:35Z</dcterms:created>
  <dcterms:modified xsi:type="dcterms:W3CDTF">2015-04-27T20:24:45Z</dcterms:modified>
</cp:coreProperties>
</file>