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0" r:id="rId2"/>
    <p:sldId id="271" r:id="rId3"/>
    <p:sldId id="272" r:id="rId4"/>
    <p:sldId id="273" r:id="rId5"/>
    <p:sldId id="260" r:id="rId6"/>
    <p:sldId id="261" r:id="rId7"/>
    <p:sldId id="262" r:id="rId8"/>
    <p:sldId id="263" r:id="rId9"/>
    <p:sldId id="281" r:id="rId10"/>
    <p:sldId id="274" r:id="rId11"/>
    <p:sldId id="264" r:id="rId12"/>
    <p:sldId id="290" r:id="rId13"/>
    <p:sldId id="291" r:id="rId14"/>
    <p:sldId id="265" r:id="rId15"/>
    <p:sldId id="292" r:id="rId16"/>
    <p:sldId id="266" r:id="rId17"/>
    <p:sldId id="267" r:id="rId18"/>
    <p:sldId id="268" r:id="rId19"/>
    <p:sldId id="286" r:id="rId20"/>
    <p:sldId id="284" r:id="rId21"/>
    <p:sldId id="293" r:id="rId22"/>
    <p:sldId id="282" r:id="rId23"/>
    <p:sldId id="283" r:id="rId24"/>
    <p:sldId id="288" r:id="rId25"/>
    <p:sldId id="28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80" d="100"/>
          <a:sy n="80" d="100"/>
        </p:scale>
        <p:origin x="-109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Oil Usage and Cost Trend</a:t>
            </a:r>
          </a:p>
          <a:p>
            <a:pPr>
              <a:defRPr/>
            </a:pPr>
            <a:r>
              <a:rPr lang="en-US"/>
              <a:t>FY 09 - FY 12 Actual</a:t>
            </a:r>
          </a:p>
          <a:p>
            <a:pPr>
              <a:defRPr/>
            </a:pPr>
            <a:r>
              <a:rPr lang="en-US"/>
              <a:t>FY</a:t>
            </a:r>
            <a:r>
              <a:rPr lang="en-US" baseline="0"/>
              <a:t> 13 and 14 Budget</a:t>
            </a:r>
          </a:p>
          <a:p>
            <a:pPr>
              <a:defRPr/>
            </a:pPr>
            <a:endParaRPr lang="en-US"/>
          </a:p>
        </c:rich>
      </c:tx>
      <c:overlay val="1"/>
    </c:title>
    <c:autoTitleDeleted val="0"/>
    <c:plotArea>
      <c:layout>
        <c:manualLayout>
          <c:layoutTarget val="inner"/>
          <c:xMode val="edge"/>
          <c:yMode val="edge"/>
          <c:x val="0.18410728070755861"/>
          <c:y val="0.26954699074787125"/>
          <c:w val="0.59214609938463569"/>
          <c:h val="0.54730123769493844"/>
        </c:manualLayout>
      </c:layout>
      <c:barChart>
        <c:barDir val="col"/>
        <c:grouping val="clustered"/>
        <c:varyColors val="0"/>
        <c:ser>
          <c:idx val="0"/>
          <c:order val="0"/>
          <c:tx>
            <c:strRef>
              <c:f>'4120'!$Q$4</c:f>
              <c:strCache>
                <c:ptCount val="1"/>
                <c:pt idx="0">
                  <c:v>Gallons</c:v>
                </c:pt>
              </c:strCache>
            </c:strRef>
          </c:tx>
          <c:invertIfNegative val="0"/>
          <c:cat>
            <c:strRef>
              <c:f>'4120'!$P$5:$P$10</c:f>
              <c:strCache>
                <c:ptCount val="6"/>
                <c:pt idx="0">
                  <c:v>FY 09</c:v>
                </c:pt>
                <c:pt idx="1">
                  <c:v>FY 10</c:v>
                </c:pt>
                <c:pt idx="2">
                  <c:v>FY 11</c:v>
                </c:pt>
                <c:pt idx="3">
                  <c:v>FY 12</c:v>
                </c:pt>
                <c:pt idx="4">
                  <c:v>FY 13</c:v>
                </c:pt>
                <c:pt idx="5">
                  <c:v>FY14</c:v>
                </c:pt>
              </c:strCache>
            </c:strRef>
          </c:cat>
          <c:val>
            <c:numRef>
              <c:f>'4120'!$Q$5:$Q$10</c:f>
              <c:numCache>
                <c:formatCode>#,##0_);\(#,##0\)</c:formatCode>
                <c:ptCount val="6"/>
                <c:pt idx="0">
                  <c:v>71691.260000000009</c:v>
                </c:pt>
                <c:pt idx="1">
                  <c:v>59291.799999999996</c:v>
                </c:pt>
                <c:pt idx="2">
                  <c:v>70061.5</c:v>
                </c:pt>
                <c:pt idx="3">
                  <c:v>46852</c:v>
                </c:pt>
                <c:pt idx="4">
                  <c:v>70062</c:v>
                </c:pt>
                <c:pt idx="5">
                  <c:v>63007</c:v>
                </c:pt>
              </c:numCache>
            </c:numRef>
          </c:val>
        </c:ser>
        <c:dLbls>
          <c:showLegendKey val="0"/>
          <c:showVal val="0"/>
          <c:showCatName val="0"/>
          <c:showSerName val="0"/>
          <c:showPercent val="0"/>
          <c:showBubbleSize val="0"/>
        </c:dLbls>
        <c:gapWidth val="150"/>
        <c:axId val="132295296"/>
        <c:axId val="132313472"/>
      </c:barChart>
      <c:lineChart>
        <c:grouping val="standard"/>
        <c:varyColors val="0"/>
        <c:ser>
          <c:idx val="1"/>
          <c:order val="1"/>
          <c:tx>
            <c:strRef>
              <c:f>'4120'!$R$4</c:f>
              <c:strCache>
                <c:ptCount val="1"/>
                <c:pt idx="0">
                  <c:v>Cost</c:v>
                </c:pt>
              </c:strCache>
            </c:strRef>
          </c:tx>
          <c:dLbls>
            <c:dLbl>
              <c:idx val="5"/>
              <c:layout>
                <c:manualLayout>
                  <c:x val="-5.8263305322128853E-2"/>
                  <c:y val="5.5944055944055888E-2"/>
                </c:manualLayout>
              </c:layout>
              <c:showLegendKey val="0"/>
              <c:showVal val="1"/>
              <c:showCatName val="0"/>
              <c:showSerName val="0"/>
              <c:showPercent val="0"/>
              <c:showBubbleSize val="0"/>
            </c:dLbl>
            <c:numFmt formatCode="&quot;$&quot;#,##0" sourceLinked="0"/>
            <c:showLegendKey val="0"/>
            <c:showVal val="1"/>
            <c:showCatName val="0"/>
            <c:showSerName val="0"/>
            <c:showPercent val="0"/>
            <c:showBubbleSize val="0"/>
            <c:showLeaderLines val="0"/>
          </c:dLbls>
          <c:cat>
            <c:strRef>
              <c:f>'4120'!$P$5:$P$10</c:f>
              <c:strCache>
                <c:ptCount val="6"/>
                <c:pt idx="0">
                  <c:v>FY 09</c:v>
                </c:pt>
                <c:pt idx="1">
                  <c:v>FY 10</c:v>
                </c:pt>
                <c:pt idx="2">
                  <c:v>FY 11</c:v>
                </c:pt>
                <c:pt idx="3">
                  <c:v>FY 12</c:v>
                </c:pt>
                <c:pt idx="4">
                  <c:v>FY 13</c:v>
                </c:pt>
                <c:pt idx="5">
                  <c:v>FY14</c:v>
                </c:pt>
              </c:strCache>
            </c:strRef>
          </c:cat>
          <c:val>
            <c:numRef>
              <c:f>'4120'!$R$5:$R$10</c:f>
              <c:numCache>
                <c:formatCode>#,##0_);\(#,##0\)</c:formatCode>
                <c:ptCount val="6"/>
                <c:pt idx="0">
                  <c:v>262890.80000000005</c:v>
                </c:pt>
                <c:pt idx="1">
                  <c:v>105940.2</c:v>
                </c:pt>
                <c:pt idx="2">
                  <c:v>155438.59000000003</c:v>
                </c:pt>
                <c:pt idx="3">
                  <c:v>140110.22</c:v>
                </c:pt>
                <c:pt idx="4">
                  <c:v>233305</c:v>
                </c:pt>
                <c:pt idx="5">
                  <c:v>204771</c:v>
                </c:pt>
              </c:numCache>
            </c:numRef>
          </c:val>
          <c:smooth val="0"/>
        </c:ser>
        <c:dLbls>
          <c:showLegendKey val="0"/>
          <c:showVal val="0"/>
          <c:showCatName val="0"/>
          <c:showSerName val="0"/>
          <c:showPercent val="0"/>
          <c:showBubbleSize val="0"/>
        </c:dLbls>
        <c:marker val="1"/>
        <c:smooth val="0"/>
        <c:axId val="132315008"/>
        <c:axId val="132316544"/>
      </c:lineChart>
      <c:catAx>
        <c:axId val="132295296"/>
        <c:scaling>
          <c:orientation val="minMax"/>
        </c:scaling>
        <c:delete val="0"/>
        <c:axPos val="b"/>
        <c:majorTickMark val="out"/>
        <c:minorTickMark val="none"/>
        <c:tickLblPos val="nextTo"/>
        <c:crossAx val="132313472"/>
        <c:crosses val="autoZero"/>
        <c:auto val="1"/>
        <c:lblAlgn val="ctr"/>
        <c:lblOffset val="100"/>
        <c:noMultiLvlLbl val="0"/>
      </c:catAx>
      <c:valAx>
        <c:axId val="132313472"/>
        <c:scaling>
          <c:orientation val="minMax"/>
        </c:scaling>
        <c:delete val="0"/>
        <c:axPos val="l"/>
        <c:numFmt formatCode="#,##0_);\(#,##0\)" sourceLinked="1"/>
        <c:majorTickMark val="out"/>
        <c:minorTickMark val="none"/>
        <c:tickLblPos val="nextTo"/>
        <c:crossAx val="132295296"/>
        <c:crosses val="autoZero"/>
        <c:crossBetween val="between"/>
      </c:valAx>
      <c:catAx>
        <c:axId val="132315008"/>
        <c:scaling>
          <c:orientation val="minMax"/>
        </c:scaling>
        <c:delete val="1"/>
        <c:axPos val="b"/>
        <c:majorTickMark val="out"/>
        <c:minorTickMark val="none"/>
        <c:tickLblPos val="nextTo"/>
        <c:crossAx val="132316544"/>
        <c:crosses val="autoZero"/>
        <c:auto val="1"/>
        <c:lblAlgn val="ctr"/>
        <c:lblOffset val="100"/>
        <c:noMultiLvlLbl val="0"/>
      </c:catAx>
      <c:valAx>
        <c:axId val="132316544"/>
        <c:scaling>
          <c:orientation val="minMax"/>
        </c:scaling>
        <c:delete val="0"/>
        <c:axPos val="r"/>
        <c:numFmt formatCode="\$#,##0" sourceLinked="0"/>
        <c:majorTickMark val="out"/>
        <c:minorTickMark val="none"/>
        <c:tickLblPos val="nextTo"/>
        <c:crossAx val="132315008"/>
        <c:crosses val="max"/>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aseline="0"/>
              <a:t>Natural Gas Usage Trend
FY 09 - FY 12 Actual
FY 13 - FY 14 Budget</a:t>
            </a:r>
          </a:p>
        </c:rich>
      </c:tx>
      <c:overlay val="1"/>
    </c:title>
    <c:autoTitleDeleted val="0"/>
    <c:plotArea>
      <c:layout>
        <c:manualLayout>
          <c:layoutTarget val="inner"/>
          <c:xMode val="edge"/>
          <c:yMode val="edge"/>
          <c:x val="0.21394677517162206"/>
          <c:y val="0.24217190035016506"/>
          <c:w val="0.57940812953936316"/>
          <c:h val="0.60147307362236047"/>
        </c:manualLayout>
      </c:layout>
      <c:barChart>
        <c:barDir val="col"/>
        <c:grouping val="clustered"/>
        <c:varyColors val="0"/>
        <c:ser>
          <c:idx val="0"/>
          <c:order val="0"/>
          <c:tx>
            <c:strRef>
              <c:f>'4120'!$Q$14</c:f>
              <c:strCache>
                <c:ptCount val="1"/>
                <c:pt idx="0">
                  <c:v>Therms</c:v>
                </c:pt>
              </c:strCache>
            </c:strRef>
          </c:tx>
          <c:invertIfNegative val="0"/>
          <c:cat>
            <c:strRef>
              <c:f>'4120'!$P$15:$P$20</c:f>
              <c:strCache>
                <c:ptCount val="6"/>
                <c:pt idx="0">
                  <c:v>FY 09</c:v>
                </c:pt>
                <c:pt idx="1">
                  <c:v>FY 10</c:v>
                </c:pt>
                <c:pt idx="2">
                  <c:v>FY 11</c:v>
                </c:pt>
                <c:pt idx="3">
                  <c:v>FY 12</c:v>
                </c:pt>
                <c:pt idx="4">
                  <c:v>FY 13</c:v>
                </c:pt>
                <c:pt idx="5">
                  <c:v>FY14</c:v>
                </c:pt>
              </c:strCache>
            </c:strRef>
          </c:cat>
          <c:val>
            <c:numRef>
              <c:f>'4120'!$Q$15:$Q$20</c:f>
              <c:numCache>
                <c:formatCode>#,##0_);\(#,##0\)</c:formatCode>
                <c:ptCount val="6"/>
                <c:pt idx="0">
                  <c:v>156229.89000000001</c:v>
                </c:pt>
                <c:pt idx="1">
                  <c:v>153288</c:v>
                </c:pt>
                <c:pt idx="2">
                  <c:v>177374</c:v>
                </c:pt>
                <c:pt idx="3">
                  <c:v>140034</c:v>
                </c:pt>
                <c:pt idx="4">
                  <c:v>177374</c:v>
                </c:pt>
                <c:pt idx="5">
                  <c:v>158252</c:v>
                </c:pt>
              </c:numCache>
            </c:numRef>
          </c:val>
        </c:ser>
        <c:dLbls>
          <c:showLegendKey val="0"/>
          <c:showVal val="0"/>
          <c:showCatName val="0"/>
          <c:showSerName val="0"/>
          <c:showPercent val="0"/>
          <c:showBubbleSize val="0"/>
        </c:dLbls>
        <c:gapWidth val="150"/>
        <c:axId val="139196672"/>
        <c:axId val="139071488"/>
      </c:barChart>
      <c:lineChart>
        <c:grouping val="standard"/>
        <c:varyColors val="0"/>
        <c:ser>
          <c:idx val="1"/>
          <c:order val="1"/>
          <c:tx>
            <c:strRef>
              <c:f>'4120'!$R$14</c:f>
              <c:strCache>
                <c:ptCount val="1"/>
                <c:pt idx="0">
                  <c:v>Cost</c:v>
                </c:pt>
              </c:strCache>
            </c:strRef>
          </c:tx>
          <c:dLbls>
            <c:dLbl>
              <c:idx val="0"/>
              <c:layout>
                <c:manualLayout>
                  <c:x val="-4.8929663608562692E-2"/>
                  <c:y val="3.8186157517899763E-2"/>
                </c:manualLayout>
              </c:layout>
              <c:showLegendKey val="0"/>
              <c:showVal val="1"/>
              <c:showCatName val="0"/>
              <c:showSerName val="0"/>
              <c:showPercent val="0"/>
              <c:showBubbleSize val="0"/>
            </c:dLbl>
            <c:dLbl>
              <c:idx val="1"/>
              <c:layout>
                <c:manualLayout>
                  <c:x val="-6.3200815494393478E-2"/>
                  <c:y val="-4.455051710421639E-2"/>
                </c:manualLayout>
              </c:layout>
              <c:showLegendKey val="0"/>
              <c:showVal val="1"/>
              <c:showCatName val="0"/>
              <c:showSerName val="0"/>
              <c:showPercent val="0"/>
              <c:showBubbleSize val="0"/>
            </c:dLbl>
            <c:dLbl>
              <c:idx val="2"/>
              <c:layout>
                <c:manualLayout>
                  <c:x val="-6.7278287461773695E-2"/>
                  <c:y val="4.77326968973747E-2"/>
                </c:manualLayout>
              </c:layout>
              <c:showLegendKey val="0"/>
              <c:showVal val="1"/>
              <c:showCatName val="0"/>
              <c:showSerName val="0"/>
              <c:showPercent val="0"/>
              <c:showBubbleSize val="0"/>
            </c:dLbl>
            <c:dLbl>
              <c:idx val="3"/>
              <c:layout>
                <c:manualLayout>
                  <c:x val="-5.9123343527013254E-2"/>
                  <c:y val="-4.455051710421639E-2"/>
                </c:manualLayout>
              </c:layout>
              <c:showLegendKey val="0"/>
              <c:showVal val="1"/>
              <c:showCatName val="0"/>
              <c:showSerName val="0"/>
              <c:showPercent val="0"/>
              <c:showBubbleSize val="0"/>
            </c:dLbl>
            <c:dLbl>
              <c:idx val="4"/>
              <c:layout>
                <c:manualLayout>
                  <c:x val="-5.4026463435189867E-2"/>
                  <c:y val="-4.5341207349081362E-2"/>
                </c:manualLayout>
              </c:layout>
              <c:showLegendKey val="0"/>
              <c:showVal val="1"/>
              <c:showCatName val="0"/>
              <c:showSerName val="0"/>
              <c:showPercent val="0"/>
              <c:showBubbleSize val="0"/>
            </c:dLbl>
            <c:dLbl>
              <c:idx val="5"/>
              <c:layout>
                <c:manualLayout>
                  <c:x val="-5.8103975535168197E-2"/>
                  <c:y val="2.5731158605174352E-2"/>
                </c:manualLayout>
              </c:layout>
              <c:showLegendKey val="0"/>
              <c:showVal val="1"/>
              <c:showCatName val="0"/>
              <c:showSerName val="0"/>
              <c:showPercent val="0"/>
              <c:showBubbleSize val="0"/>
            </c:dLbl>
            <c:numFmt formatCode="&quot;$&quot;#,##0" sourceLinked="0"/>
            <c:showLegendKey val="0"/>
            <c:showVal val="1"/>
            <c:showCatName val="0"/>
            <c:showSerName val="0"/>
            <c:showPercent val="0"/>
            <c:showBubbleSize val="0"/>
            <c:showLeaderLines val="0"/>
          </c:dLbls>
          <c:cat>
            <c:strRef>
              <c:f>'4120'!$P$15:$P$20</c:f>
              <c:strCache>
                <c:ptCount val="6"/>
                <c:pt idx="0">
                  <c:v>FY 09</c:v>
                </c:pt>
                <c:pt idx="1">
                  <c:v>FY 10</c:v>
                </c:pt>
                <c:pt idx="2">
                  <c:v>FY 11</c:v>
                </c:pt>
                <c:pt idx="3">
                  <c:v>FY 12</c:v>
                </c:pt>
                <c:pt idx="4">
                  <c:v>FY 13</c:v>
                </c:pt>
                <c:pt idx="5">
                  <c:v>FY14</c:v>
                </c:pt>
              </c:strCache>
            </c:strRef>
          </c:cat>
          <c:val>
            <c:numRef>
              <c:f>'4120'!$R$15:$R$20</c:f>
              <c:numCache>
                <c:formatCode>#,##0_);\(#,##0\)</c:formatCode>
                <c:ptCount val="6"/>
                <c:pt idx="0">
                  <c:v>226031.69999999998</c:v>
                </c:pt>
                <c:pt idx="1">
                  <c:v>211360.29</c:v>
                </c:pt>
                <c:pt idx="2">
                  <c:v>215062.6</c:v>
                </c:pt>
                <c:pt idx="3">
                  <c:v>178825.26</c:v>
                </c:pt>
                <c:pt idx="4">
                  <c:v>211075.06</c:v>
                </c:pt>
                <c:pt idx="5">
                  <c:v>208892</c:v>
                </c:pt>
              </c:numCache>
            </c:numRef>
          </c:val>
          <c:smooth val="0"/>
        </c:ser>
        <c:dLbls>
          <c:showLegendKey val="0"/>
          <c:showVal val="0"/>
          <c:showCatName val="0"/>
          <c:showSerName val="0"/>
          <c:showPercent val="0"/>
          <c:showBubbleSize val="0"/>
        </c:dLbls>
        <c:marker val="1"/>
        <c:smooth val="0"/>
        <c:axId val="139073408"/>
        <c:axId val="139074944"/>
      </c:lineChart>
      <c:catAx>
        <c:axId val="139196672"/>
        <c:scaling>
          <c:orientation val="minMax"/>
        </c:scaling>
        <c:delete val="0"/>
        <c:axPos val="b"/>
        <c:numFmt formatCode="General" sourceLinked="1"/>
        <c:majorTickMark val="out"/>
        <c:minorTickMark val="none"/>
        <c:tickLblPos val="nextTo"/>
        <c:crossAx val="139071488"/>
        <c:crosses val="autoZero"/>
        <c:auto val="1"/>
        <c:lblAlgn val="ctr"/>
        <c:lblOffset val="100"/>
        <c:noMultiLvlLbl val="0"/>
      </c:catAx>
      <c:valAx>
        <c:axId val="139071488"/>
        <c:scaling>
          <c:orientation val="minMax"/>
        </c:scaling>
        <c:delete val="0"/>
        <c:axPos val="l"/>
        <c:majorGridlines/>
        <c:title>
          <c:tx>
            <c:rich>
              <a:bodyPr rot="0" vert="horz"/>
              <a:lstStyle/>
              <a:p>
                <a:pPr>
                  <a:defRPr/>
                </a:pPr>
                <a:r>
                  <a:rPr lang="en-US"/>
                  <a:t>Therms</a:t>
                </a:r>
              </a:p>
            </c:rich>
          </c:tx>
          <c:overlay val="0"/>
        </c:title>
        <c:numFmt formatCode="#,##0_);\(#,##0\)" sourceLinked="1"/>
        <c:majorTickMark val="out"/>
        <c:minorTickMark val="none"/>
        <c:tickLblPos val="nextTo"/>
        <c:crossAx val="139196672"/>
        <c:crosses val="autoZero"/>
        <c:crossBetween val="between"/>
      </c:valAx>
      <c:catAx>
        <c:axId val="139073408"/>
        <c:scaling>
          <c:orientation val="minMax"/>
        </c:scaling>
        <c:delete val="1"/>
        <c:axPos val="b"/>
        <c:majorTickMark val="out"/>
        <c:minorTickMark val="none"/>
        <c:tickLblPos val="nextTo"/>
        <c:crossAx val="139074944"/>
        <c:crosses val="autoZero"/>
        <c:auto val="1"/>
        <c:lblAlgn val="ctr"/>
        <c:lblOffset val="100"/>
        <c:noMultiLvlLbl val="0"/>
      </c:catAx>
      <c:valAx>
        <c:axId val="139074944"/>
        <c:scaling>
          <c:orientation val="minMax"/>
        </c:scaling>
        <c:delete val="0"/>
        <c:axPos val="r"/>
        <c:title>
          <c:tx>
            <c:rich>
              <a:bodyPr rot="0" vert="horz"/>
              <a:lstStyle/>
              <a:p>
                <a:pPr>
                  <a:defRPr/>
                </a:pPr>
                <a:r>
                  <a:rPr lang="en-US"/>
                  <a:t>Costs</a:t>
                </a:r>
              </a:p>
            </c:rich>
          </c:tx>
          <c:overlay val="0"/>
        </c:title>
        <c:numFmt formatCode="\$#,##0" sourceLinked="0"/>
        <c:majorTickMark val="out"/>
        <c:minorTickMark val="none"/>
        <c:tickLblPos val="nextTo"/>
        <c:crossAx val="139073408"/>
        <c:crosses val="max"/>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Electricity KWH  Usage and Cost </a:t>
            </a:r>
          </a:p>
          <a:p>
            <a:pPr>
              <a:defRPr sz="2400"/>
            </a:pPr>
            <a:r>
              <a:rPr lang="en-US" sz="2400"/>
              <a:t>Actual FY 09 -  FY 12</a:t>
            </a:r>
          </a:p>
          <a:p>
            <a:pPr>
              <a:defRPr sz="2400"/>
            </a:pPr>
            <a:r>
              <a:rPr lang="en-US" sz="2400"/>
              <a:t>Budget FY 13 and  FY14</a:t>
            </a:r>
          </a:p>
        </c:rich>
      </c:tx>
      <c:overlay val="1"/>
    </c:title>
    <c:autoTitleDeleted val="0"/>
    <c:plotArea>
      <c:layout>
        <c:manualLayout>
          <c:layoutTarget val="inner"/>
          <c:xMode val="edge"/>
          <c:yMode val="edge"/>
          <c:x val="0.17258923884514432"/>
          <c:y val="0.22179580387914768"/>
          <c:w val="0.66330720591744219"/>
          <c:h val="0.6381429398002566"/>
        </c:manualLayout>
      </c:layout>
      <c:barChart>
        <c:barDir val="col"/>
        <c:grouping val="clustered"/>
        <c:varyColors val="0"/>
        <c:ser>
          <c:idx val="0"/>
          <c:order val="0"/>
          <c:tx>
            <c:strRef>
              <c:f>'4130'!$P$4</c:f>
              <c:strCache>
                <c:ptCount val="1"/>
                <c:pt idx="0">
                  <c:v>KWH</c:v>
                </c:pt>
              </c:strCache>
            </c:strRef>
          </c:tx>
          <c:invertIfNegative val="0"/>
          <c:cat>
            <c:strRef>
              <c:f>'4130'!$O$5:$O$10</c:f>
              <c:strCache>
                <c:ptCount val="6"/>
                <c:pt idx="0">
                  <c:v>FY 09</c:v>
                </c:pt>
                <c:pt idx="1">
                  <c:v>FY 10</c:v>
                </c:pt>
                <c:pt idx="2">
                  <c:v>FY 11</c:v>
                </c:pt>
                <c:pt idx="3">
                  <c:v>FY 12</c:v>
                </c:pt>
                <c:pt idx="4">
                  <c:v>FY 13</c:v>
                </c:pt>
                <c:pt idx="5">
                  <c:v>FY14</c:v>
                </c:pt>
              </c:strCache>
            </c:strRef>
          </c:cat>
          <c:val>
            <c:numRef>
              <c:f>'4130'!$P$5:$P$10</c:f>
              <c:numCache>
                <c:formatCode>#,##0</c:formatCode>
                <c:ptCount val="6"/>
                <c:pt idx="0">
                  <c:v>3551688</c:v>
                </c:pt>
                <c:pt idx="1">
                  <c:v>4028789</c:v>
                </c:pt>
                <c:pt idx="2">
                  <c:v>4085821</c:v>
                </c:pt>
                <c:pt idx="3">
                  <c:v>4019758</c:v>
                </c:pt>
                <c:pt idx="4">
                  <c:v>4271417.2185430471</c:v>
                </c:pt>
                <c:pt idx="5">
                  <c:v>4268301.4314639829</c:v>
                </c:pt>
              </c:numCache>
            </c:numRef>
          </c:val>
        </c:ser>
        <c:dLbls>
          <c:showLegendKey val="0"/>
          <c:showVal val="0"/>
          <c:showCatName val="0"/>
          <c:showSerName val="0"/>
          <c:showPercent val="0"/>
          <c:showBubbleSize val="0"/>
        </c:dLbls>
        <c:gapWidth val="109"/>
        <c:axId val="139407744"/>
        <c:axId val="139409280"/>
      </c:barChart>
      <c:lineChart>
        <c:grouping val="standard"/>
        <c:varyColors val="0"/>
        <c:ser>
          <c:idx val="1"/>
          <c:order val="1"/>
          <c:tx>
            <c:strRef>
              <c:f>'4130'!$Q$4</c:f>
              <c:strCache>
                <c:ptCount val="1"/>
                <c:pt idx="0">
                  <c:v>Cost</c:v>
                </c:pt>
              </c:strCache>
            </c:strRef>
          </c:tx>
          <c:dLbls>
            <c:dLbl>
              <c:idx val="0"/>
              <c:layout>
                <c:manualLayout>
                  <c:x val="-3.6129035928781909E-2"/>
                  <c:y val="4.1533546325878655E-2"/>
                </c:manualLayout>
              </c:layout>
              <c:showLegendKey val="0"/>
              <c:showVal val="1"/>
              <c:showCatName val="0"/>
              <c:showSerName val="0"/>
              <c:showPercent val="0"/>
              <c:showBubbleSize val="0"/>
            </c:dLbl>
            <c:dLbl>
              <c:idx val="1"/>
              <c:layout>
                <c:manualLayout>
                  <c:x val="-3.4838713217039699E-2"/>
                  <c:y val="-3.6741214057507986E-2"/>
                </c:manualLayout>
              </c:layout>
              <c:showLegendKey val="0"/>
              <c:showVal val="1"/>
              <c:showCatName val="0"/>
              <c:showSerName val="0"/>
              <c:showPercent val="0"/>
              <c:showBubbleSize val="0"/>
            </c:dLbl>
            <c:dLbl>
              <c:idx val="2"/>
              <c:layout>
                <c:manualLayout>
                  <c:x val="-3.4838713217039699E-2"/>
                  <c:y val="4.1533546325878593E-2"/>
                </c:manualLayout>
              </c:layout>
              <c:showLegendKey val="0"/>
              <c:showVal val="1"/>
              <c:showCatName val="0"/>
              <c:showSerName val="0"/>
              <c:showPercent val="0"/>
              <c:showBubbleSize val="0"/>
            </c:dLbl>
            <c:dLbl>
              <c:idx val="3"/>
              <c:layout>
                <c:manualLayout>
                  <c:x val="-4.1290326775750751E-2"/>
                  <c:y val="-4.7923322683706068E-2"/>
                </c:manualLayout>
              </c:layout>
              <c:showLegendKey val="0"/>
              <c:showVal val="1"/>
              <c:showCatName val="0"/>
              <c:showSerName val="0"/>
              <c:showPercent val="0"/>
              <c:showBubbleSize val="0"/>
            </c:dLbl>
            <c:dLbl>
              <c:idx val="4"/>
              <c:layout>
                <c:manualLayout>
                  <c:x val="-6.2336315915056076E-2"/>
                  <c:y val="-5.6118850528299347E-2"/>
                </c:manualLayout>
              </c:layout>
              <c:showLegendKey val="0"/>
              <c:showVal val="1"/>
              <c:showCatName val="0"/>
              <c:showSerName val="0"/>
              <c:showPercent val="0"/>
              <c:showBubbleSize val="0"/>
            </c:dLbl>
            <c:dLbl>
              <c:idx val="5"/>
              <c:layout>
                <c:manualLayout>
                  <c:x val="-5.3743855881651155E-2"/>
                  <c:y val="-5.6602900598963592E-2"/>
                </c:manualLayout>
              </c:layout>
              <c:showLegendKey val="0"/>
              <c:showVal val="1"/>
              <c:showCatName val="0"/>
              <c:showSerName val="0"/>
              <c:showPercent val="0"/>
              <c:showBubbleSize val="0"/>
            </c:dLbl>
            <c:numFmt formatCode="&quot;$&quot;#,##0" sourceLinked="0"/>
            <c:txPr>
              <a:bodyPr/>
              <a:lstStyle/>
              <a:p>
                <a:pPr>
                  <a:defRPr sz="1400"/>
                </a:pPr>
                <a:endParaRPr lang="en-US"/>
              </a:p>
            </c:txPr>
            <c:showLegendKey val="0"/>
            <c:showVal val="1"/>
            <c:showCatName val="0"/>
            <c:showSerName val="0"/>
            <c:showPercent val="0"/>
            <c:showBubbleSize val="0"/>
            <c:showLeaderLines val="0"/>
          </c:dLbls>
          <c:cat>
            <c:strRef>
              <c:f>'4130'!$O$5:$O$10</c:f>
              <c:strCache>
                <c:ptCount val="6"/>
                <c:pt idx="0">
                  <c:v>FY 09</c:v>
                </c:pt>
                <c:pt idx="1">
                  <c:v>FY 10</c:v>
                </c:pt>
                <c:pt idx="2">
                  <c:v>FY 11</c:v>
                </c:pt>
                <c:pt idx="3">
                  <c:v>FY 12</c:v>
                </c:pt>
                <c:pt idx="4">
                  <c:v>FY 13</c:v>
                </c:pt>
                <c:pt idx="5">
                  <c:v>FY14</c:v>
                </c:pt>
              </c:strCache>
            </c:strRef>
          </c:cat>
          <c:val>
            <c:numRef>
              <c:f>'4130'!$Q$5:$Q$10</c:f>
              <c:numCache>
                <c:formatCode>#,##0</c:formatCode>
                <c:ptCount val="6"/>
                <c:pt idx="0">
                  <c:v>525782.1</c:v>
                </c:pt>
                <c:pt idx="1">
                  <c:v>584476.50500000012</c:v>
                </c:pt>
                <c:pt idx="2">
                  <c:v>593627.44000000006</c:v>
                </c:pt>
                <c:pt idx="3">
                  <c:v>587568.69999999995</c:v>
                </c:pt>
                <c:pt idx="4">
                  <c:v>644984</c:v>
                </c:pt>
                <c:pt idx="5">
                  <c:v>644513.51615106151</c:v>
                </c:pt>
              </c:numCache>
            </c:numRef>
          </c:val>
          <c:smooth val="0"/>
        </c:ser>
        <c:dLbls>
          <c:showLegendKey val="0"/>
          <c:showVal val="0"/>
          <c:showCatName val="0"/>
          <c:showSerName val="0"/>
          <c:showPercent val="0"/>
          <c:showBubbleSize val="0"/>
        </c:dLbls>
        <c:marker val="1"/>
        <c:smooth val="0"/>
        <c:axId val="139419648"/>
        <c:axId val="139421184"/>
      </c:lineChart>
      <c:catAx>
        <c:axId val="139407744"/>
        <c:scaling>
          <c:orientation val="minMax"/>
        </c:scaling>
        <c:delete val="0"/>
        <c:axPos val="b"/>
        <c:numFmt formatCode="General" sourceLinked="1"/>
        <c:majorTickMark val="out"/>
        <c:minorTickMark val="none"/>
        <c:tickLblPos val="nextTo"/>
        <c:crossAx val="139409280"/>
        <c:crosses val="autoZero"/>
        <c:auto val="1"/>
        <c:lblAlgn val="ctr"/>
        <c:lblOffset val="100"/>
        <c:noMultiLvlLbl val="0"/>
      </c:catAx>
      <c:valAx>
        <c:axId val="139409280"/>
        <c:scaling>
          <c:orientation val="minMax"/>
          <c:min val="1000000"/>
        </c:scaling>
        <c:delete val="0"/>
        <c:axPos val="l"/>
        <c:majorGridlines/>
        <c:title>
          <c:tx>
            <c:rich>
              <a:bodyPr rot="0" vert="horz"/>
              <a:lstStyle/>
              <a:p>
                <a:pPr>
                  <a:defRPr/>
                </a:pPr>
                <a:r>
                  <a:rPr lang="en-US"/>
                  <a:t>KWH</a:t>
                </a:r>
              </a:p>
            </c:rich>
          </c:tx>
          <c:overlay val="0"/>
        </c:title>
        <c:numFmt formatCode="#,##0" sourceLinked="1"/>
        <c:majorTickMark val="out"/>
        <c:minorTickMark val="none"/>
        <c:tickLblPos val="nextTo"/>
        <c:txPr>
          <a:bodyPr/>
          <a:lstStyle/>
          <a:p>
            <a:pPr>
              <a:defRPr sz="1400"/>
            </a:pPr>
            <a:endParaRPr lang="en-US"/>
          </a:p>
        </c:txPr>
        <c:crossAx val="139407744"/>
        <c:crosses val="autoZero"/>
        <c:crossBetween val="between"/>
        <c:majorUnit val="500000"/>
      </c:valAx>
      <c:catAx>
        <c:axId val="139419648"/>
        <c:scaling>
          <c:orientation val="minMax"/>
        </c:scaling>
        <c:delete val="1"/>
        <c:axPos val="b"/>
        <c:majorTickMark val="out"/>
        <c:minorTickMark val="none"/>
        <c:tickLblPos val="nextTo"/>
        <c:crossAx val="139421184"/>
        <c:crosses val="autoZero"/>
        <c:auto val="1"/>
        <c:lblAlgn val="ctr"/>
        <c:lblOffset val="100"/>
        <c:noMultiLvlLbl val="0"/>
      </c:catAx>
      <c:valAx>
        <c:axId val="139421184"/>
        <c:scaling>
          <c:orientation val="minMax"/>
          <c:min val="300000"/>
        </c:scaling>
        <c:delete val="0"/>
        <c:axPos val="r"/>
        <c:title>
          <c:tx>
            <c:rich>
              <a:bodyPr rot="0" vert="horz"/>
              <a:lstStyle/>
              <a:p>
                <a:pPr>
                  <a:defRPr/>
                </a:pPr>
                <a:r>
                  <a:rPr lang="en-US"/>
                  <a:t>Cost</a:t>
                </a:r>
              </a:p>
            </c:rich>
          </c:tx>
          <c:overlay val="0"/>
        </c:title>
        <c:numFmt formatCode="&quot;$&quot;#,##0" sourceLinked="0"/>
        <c:majorTickMark val="out"/>
        <c:minorTickMark val="none"/>
        <c:tickLblPos val="nextTo"/>
        <c:txPr>
          <a:bodyPr/>
          <a:lstStyle/>
          <a:p>
            <a:pPr>
              <a:defRPr sz="1400"/>
            </a:pPr>
            <a:endParaRPr lang="en-US"/>
          </a:p>
        </c:txPr>
        <c:crossAx val="139419648"/>
        <c:crosses val="max"/>
        <c:crossBetween val="between"/>
        <c:majorUnit val="50000"/>
      </c:valAx>
    </c:plotArea>
    <c:legend>
      <c:legendPos val="r"/>
      <c:layout>
        <c:manualLayout>
          <c:xMode val="edge"/>
          <c:yMode val="edge"/>
          <c:x val="0.34270847950936828"/>
          <c:y val="0.89800396553691653"/>
          <c:w val="0.40873184168810578"/>
          <c:h val="0.10168806344859072"/>
        </c:manualLayout>
      </c:layout>
      <c:overlay val="0"/>
    </c:legend>
    <c:plotVisOnly val="1"/>
    <c:dispBlanksAs val="gap"/>
    <c:showDLblsOverMax val="0"/>
  </c:chart>
  <c:txPr>
    <a:bodyPr/>
    <a:lstStyle/>
    <a:p>
      <a:pPr>
        <a:defRPr i="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27" tIns="45713" rIns="91427" bIns="45713" rtlCol="0"/>
          <a:lstStyle>
            <a:lvl1pPr algn="r">
              <a:defRPr sz="1200"/>
            </a:lvl1pPr>
          </a:lstStyle>
          <a:p>
            <a:fld id="{76780965-CCB4-499E-B911-C01855E24521}" type="datetimeFigureOut">
              <a:rPr lang="en-US" smtClean="0"/>
              <a:t>1/18/2013</a:t>
            </a:fld>
            <a:endParaRPr lang="en-US"/>
          </a:p>
        </p:txBody>
      </p:sp>
      <p:sp>
        <p:nvSpPr>
          <p:cNvPr id="4" name="Footer Placeholder 3"/>
          <p:cNvSpPr>
            <a:spLocks noGrp="1"/>
          </p:cNvSpPr>
          <p:nvPr>
            <p:ph type="ftr" sz="quarter" idx="2"/>
          </p:nvPr>
        </p:nvSpPr>
        <p:spPr>
          <a:xfrm>
            <a:off x="2" y="8829676"/>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27" tIns="45713" rIns="91427" bIns="45713" rtlCol="0" anchor="b"/>
          <a:lstStyle>
            <a:lvl1pPr algn="r">
              <a:defRPr sz="1200"/>
            </a:lvl1pPr>
          </a:lstStyle>
          <a:p>
            <a:fld id="{E878DECC-5E58-4DC7-8E85-DB82D6DE20F5}" type="slidenum">
              <a:rPr lang="en-US" smtClean="0"/>
              <a:t>‹#›</a:t>
            </a:fld>
            <a:endParaRPr lang="en-US"/>
          </a:p>
        </p:txBody>
      </p:sp>
    </p:spTree>
    <p:extLst>
      <p:ext uri="{BB962C8B-B14F-4D97-AF65-F5344CB8AC3E}">
        <p14:creationId xmlns:p14="http://schemas.microsoft.com/office/powerpoint/2010/main" val="393014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1"/>
          </a:xfrm>
          <a:prstGeom prst="rect">
            <a:avLst/>
          </a:prstGeom>
        </p:spPr>
        <p:txBody>
          <a:bodyPr vert="horz" lIns="93163" tIns="46582" rIns="93163" bIns="46582"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1"/>
          </a:xfrm>
          <a:prstGeom prst="rect">
            <a:avLst/>
          </a:prstGeom>
        </p:spPr>
        <p:txBody>
          <a:bodyPr vert="horz" lIns="93163" tIns="46582" rIns="93163" bIns="46582" rtlCol="0"/>
          <a:lstStyle>
            <a:lvl1pPr algn="r">
              <a:defRPr sz="1200"/>
            </a:lvl1pPr>
          </a:lstStyle>
          <a:p>
            <a:fld id="{039689FF-BC07-4560-80F3-E75858C596A4}" type="datetimeFigureOut">
              <a:rPr lang="en-US" smtClean="0"/>
              <a:t>1/18/2013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2" rIns="93163" bIns="46582" rtlCol="0" anchor="ctr"/>
          <a:lstStyle/>
          <a:p>
            <a:endParaRPr lang="en-US" dirty="0"/>
          </a:p>
        </p:txBody>
      </p:sp>
      <p:sp>
        <p:nvSpPr>
          <p:cNvPr id="5" name="Notes Placeholder 4"/>
          <p:cNvSpPr>
            <a:spLocks noGrp="1"/>
          </p:cNvSpPr>
          <p:nvPr>
            <p:ph type="body" sz="quarter" idx="3"/>
          </p:nvPr>
        </p:nvSpPr>
        <p:spPr>
          <a:xfrm>
            <a:off x="701041" y="4415791"/>
            <a:ext cx="5608320" cy="4183381"/>
          </a:xfrm>
          <a:prstGeom prst="rect">
            <a:avLst/>
          </a:prstGeom>
        </p:spPr>
        <p:txBody>
          <a:bodyPr vert="horz" lIns="93163" tIns="46582" rIns="93163"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1"/>
          </a:xfrm>
          <a:prstGeom prst="rect">
            <a:avLst/>
          </a:prstGeom>
        </p:spPr>
        <p:txBody>
          <a:bodyPr vert="horz" lIns="93163" tIns="46582" rIns="93163"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1"/>
          </a:xfrm>
          <a:prstGeom prst="rect">
            <a:avLst/>
          </a:prstGeom>
        </p:spPr>
        <p:txBody>
          <a:bodyPr vert="horz" lIns="93163" tIns="46582" rIns="93163" bIns="46582" rtlCol="0" anchor="b"/>
          <a:lstStyle>
            <a:lvl1pPr algn="r">
              <a:defRPr sz="1200"/>
            </a:lvl1pPr>
          </a:lstStyle>
          <a:p>
            <a:fld id="{DFC4BC6D-05E1-4993-8C4E-4C2328CE98F8}" type="slidenum">
              <a:rPr lang="en-US" smtClean="0"/>
              <a:t>‹#›</a:t>
            </a:fld>
            <a:endParaRPr lang="en-US" dirty="0"/>
          </a:p>
        </p:txBody>
      </p:sp>
    </p:spTree>
    <p:extLst>
      <p:ext uri="{BB962C8B-B14F-4D97-AF65-F5344CB8AC3E}">
        <p14:creationId xmlns:p14="http://schemas.microsoft.com/office/powerpoint/2010/main" val="269728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BUDGET!!!!!!</a:t>
            </a:r>
          </a:p>
          <a:p>
            <a:endParaRPr lang="en-US" dirty="0" smtClean="0"/>
          </a:p>
          <a:p>
            <a:r>
              <a:rPr lang="en-US" dirty="0" smtClean="0"/>
              <a:t>CAPITAL</a:t>
            </a:r>
            <a:r>
              <a:rPr lang="en-US" baseline="0" dirty="0" smtClean="0"/>
              <a:t> WILL BE</a:t>
            </a:r>
            <a:r>
              <a:rPr lang="en-US" dirty="0" smtClean="0"/>
              <a:t> MENTIONED, BUT TAKES ANOTHER ROUTE</a:t>
            </a:r>
          </a:p>
          <a:p>
            <a:endParaRPr lang="en-US" dirty="0" smtClean="0"/>
          </a:p>
          <a:p>
            <a:r>
              <a:rPr lang="en-US" dirty="0" smtClean="0"/>
              <a:t>INITIAL SEPARATION OF SPECIAL</a:t>
            </a:r>
            <a:r>
              <a:rPr lang="en-US" baseline="0" dirty="0" smtClean="0"/>
              <a:t> ED/VOKE ED (MANDATED PROGRAMS) AND REGULAR 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1</a:t>
            </a:fld>
            <a:endParaRPr lang="en-US" dirty="0"/>
          </a:p>
        </p:txBody>
      </p:sp>
    </p:spTree>
    <p:extLst>
      <p:ext uri="{BB962C8B-B14F-4D97-AF65-F5344CB8AC3E}">
        <p14:creationId xmlns:p14="http://schemas.microsoft.com/office/powerpoint/2010/main" val="100485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Salaries:</a:t>
            </a:r>
            <a:r>
              <a:rPr lang="en-US" dirty="0"/>
              <a:t>	</a:t>
            </a:r>
          </a:p>
          <a:p>
            <a:r>
              <a:rPr lang="en-US" dirty="0"/>
              <a:t> </a:t>
            </a:r>
          </a:p>
          <a:p>
            <a:r>
              <a:rPr lang="en-US" dirty="0"/>
              <a:t>	The net increase in the salary line of $ 28,592 a 2% across the board increase for custodians and the addition of a stipend $2,500 for a School Dude work order system manager to provide training and support to the field and administration for using the system. The purchase and implementation of the system also helped Hingham receive a more favorable reimbursement rate from the MSBA for the New Middle School. The overtime budget is held flat year over year and includes amounts for school event coverage, training, security and other building needs.</a:t>
            </a:r>
          </a:p>
          <a:p>
            <a:r>
              <a:rPr lang="en-US" dirty="0"/>
              <a:t> </a:t>
            </a:r>
          </a:p>
          <a:p>
            <a:r>
              <a:rPr lang="en-US" dirty="0"/>
              <a:t> </a:t>
            </a:r>
          </a:p>
          <a:p>
            <a:r>
              <a:rPr lang="en-US" b="1" u="sng" dirty="0"/>
              <a:t>Supplies and Materials:</a:t>
            </a:r>
            <a:endParaRPr lang="en-US" dirty="0"/>
          </a:p>
          <a:p>
            <a:r>
              <a:rPr lang="en-US" b="1" dirty="0"/>
              <a:t> </a:t>
            </a:r>
            <a:endParaRPr lang="en-US" dirty="0"/>
          </a:p>
          <a:p>
            <a:r>
              <a:rPr lang="en-US" dirty="0"/>
              <a:t>	Supply accounts which include all cleaning products, floor care products, bathroom supplies, hand sanitizers, light bulbs, etc. are proposed at 3% increase, based on vendor inquiry.  The CPI index and Price Deflator Index for state and local government for the third quarter of 2011 are at 2.6 and 3.6 respectively.</a:t>
            </a:r>
          </a:p>
          <a:p>
            <a:endParaRPr lang="en-US" dirty="0"/>
          </a:p>
        </p:txBody>
      </p:sp>
      <p:sp>
        <p:nvSpPr>
          <p:cNvPr id="4" name="Slide Number Placeholder 3"/>
          <p:cNvSpPr>
            <a:spLocks noGrp="1"/>
          </p:cNvSpPr>
          <p:nvPr>
            <p:ph type="sldNum" sz="quarter" idx="10"/>
          </p:nvPr>
        </p:nvSpPr>
        <p:spPr/>
        <p:txBody>
          <a:bodyPr/>
          <a:lstStyle/>
          <a:p>
            <a:fld id="{DFC4BC6D-05E1-4993-8C4E-4C2328CE98F8}" type="slidenum">
              <a:rPr lang="en-US" smtClean="0"/>
              <a:t>10</a:t>
            </a:fld>
            <a:endParaRPr lang="en-US" dirty="0"/>
          </a:p>
        </p:txBody>
      </p:sp>
    </p:spTree>
    <p:extLst>
      <p:ext uri="{BB962C8B-B14F-4D97-AF65-F5344CB8AC3E}">
        <p14:creationId xmlns:p14="http://schemas.microsoft.com/office/powerpoint/2010/main" val="127609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203602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237467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167920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321784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325212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261909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38584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381100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55057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362963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91AC6-B517-454E-9AD7-72A63BA7D61C}" type="datetimeFigureOut">
              <a:rPr lang="en-US" smtClean="0"/>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A9DE3B-904C-4EC9-B396-73D40E13FF5C}" type="slidenum">
              <a:rPr lang="en-US" smtClean="0"/>
              <a:t>‹#›</a:t>
            </a:fld>
            <a:endParaRPr lang="en-US" dirty="0"/>
          </a:p>
        </p:txBody>
      </p:sp>
    </p:spTree>
    <p:extLst>
      <p:ext uri="{BB962C8B-B14F-4D97-AF65-F5344CB8AC3E}">
        <p14:creationId xmlns:p14="http://schemas.microsoft.com/office/powerpoint/2010/main" val="109796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91AC6-B517-454E-9AD7-72A63BA7D61C}" type="datetimeFigureOut">
              <a:rPr lang="en-US" smtClean="0"/>
              <a:t>1/18/2013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DE3B-904C-4EC9-B396-73D40E13FF5C}" type="slidenum">
              <a:rPr lang="en-US" smtClean="0"/>
              <a:t>‹#›</a:t>
            </a:fld>
            <a:endParaRPr lang="en-US" dirty="0"/>
          </a:p>
        </p:txBody>
      </p:sp>
    </p:spTree>
    <p:extLst>
      <p:ext uri="{BB962C8B-B14F-4D97-AF65-F5344CB8AC3E}">
        <p14:creationId xmlns:p14="http://schemas.microsoft.com/office/powerpoint/2010/main" val="194123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ln w="76200" cmpd="sng">
            <a:solidFill>
              <a:srgbClr val="FF0000"/>
            </a:solidFill>
          </a:ln>
        </p:spPr>
        <p:txBody>
          <a:bodyPr/>
          <a:lstStyle/>
          <a:p>
            <a:r>
              <a:rPr lang="en-US" dirty="0" smtClean="0"/>
              <a:t>HINGHAM PUBLIC SCHOOLS</a:t>
            </a:r>
            <a:br>
              <a:rPr lang="en-US" dirty="0" smtClean="0"/>
            </a:br>
            <a:r>
              <a:rPr lang="en-US" sz="3600" dirty="0" smtClean="0"/>
              <a:t>January 17, 2013</a:t>
            </a:r>
            <a:endParaRPr lang="en-US" sz="3600" dirty="0"/>
          </a:p>
        </p:txBody>
      </p:sp>
      <p:sp>
        <p:nvSpPr>
          <p:cNvPr id="6" name="Subtitle 5"/>
          <p:cNvSpPr>
            <a:spLocks noGrp="1"/>
          </p:cNvSpPr>
          <p:nvPr>
            <p:ph type="subTitle" idx="1"/>
          </p:nvPr>
        </p:nvSpPr>
        <p:spPr>
          <a:xfrm>
            <a:off x="1371600" y="3886200"/>
            <a:ext cx="6400800" cy="2324100"/>
          </a:xfrm>
          <a:ln w="57150" cmpd="sng">
            <a:solidFill>
              <a:srgbClr val="FF0000"/>
            </a:solidFill>
          </a:ln>
        </p:spPr>
        <p:txBody>
          <a:bodyPr>
            <a:normAutofit/>
          </a:bodyPr>
          <a:lstStyle/>
          <a:p>
            <a:r>
              <a:rPr lang="en-US" sz="2400" b="1" dirty="0" smtClean="0"/>
              <a:t>FY 2014 BUDGET RECOMMENDATIONS FROM THE ADMINISTRATIVE TEAM</a:t>
            </a:r>
          </a:p>
          <a:p>
            <a:r>
              <a:rPr lang="en-US" sz="2400" b="1" dirty="0" smtClean="0"/>
              <a:t>SUPPORT AND FACILITIES</a:t>
            </a:r>
          </a:p>
          <a:p>
            <a:r>
              <a:rPr lang="en-US" sz="2400" b="1" dirty="0" smtClean="0"/>
              <a:t>3510, 3520, 3300, 2410, 7000, 4100-4200, Capital</a:t>
            </a:r>
            <a:endParaRPr lang="en-US" sz="2400" b="1" dirty="0"/>
          </a:p>
        </p:txBody>
      </p:sp>
      <p:pic>
        <p:nvPicPr>
          <p:cNvPr id="3" name="Picture 2" descr="redwhe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444499"/>
            <a:ext cx="1755200" cy="1270433"/>
          </a:xfrm>
          <a:prstGeom prst="rect">
            <a:avLst/>
          </a:prstGeom>
        </p:spPr>
      </p:pic>
      <p:pic>
        <p:nvPicPr>
          <p:cNvPr id="2" name="Picture 1"/>
          <p:cNvPicPr>
            <a:picLocks noChangeAspect="1"/>
          </p:cNvPicPr>
          <p:nvPr/>
        </p:nvPicPr>
        <p:blipFill>
          <a:blip r:embed="rId4"/>
          <a:stretch>
            <a:fillRect/>
          </a:stretch>
        </p:blipFill>
        <p:spPr>
          <a:xfrm>
            <a:off x="3390900" y="165100"/>
            <a:ext cx="1993900" cy="1854200"/>
          </a:xfrm>
          <a:prstGeom prst="rect">
            <a:avLst/>
          </a:prstGeom>
        </p:spPr>
      </p:pic>
    </p:spTree>
    <p:extLst>
      <p:ext uri="{BB962C8B-B14F-4D97-AF65-F5344CB8AC3E}">
        <p14:creationId xmlns:p14="http://schemas.microsoft.com/office/powerpoint/2010/main" val="49060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Custodial (4110)</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New Custodial Supervisor/Maintenance Back up</a:t>
            </a:r>
          </a:p>
          <a:p>
            <a:r>
              <a:rPr lang="en-US" dirty="0" smtClean="0"/>
              <a:t>Salaries at FY 13.  Contract needs to be negotiated.  Step increases included.</a:t>
            </a:r>
          </a:p>
          <a:p>
            <a:r>
              <a:rPr lang="en-US" b="1" dirty="0" smtClean="0"/>
              <a:t>OT increase for custodial project work</a:t>
            </a:r>
          </a:p>
          <a:p>
            <a:r>
              <a:rPr lang="en-US" dirty="0" smtClean="0"/>
              <a:t>Custodial supplies increased by 3+% based on government reported inflation data.</a:t>
            </a:r>
          </a:p>
          <a:p>
            <a:pPr marL="0" indent="0">
              <a:buNone/>
            </a:pP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728027071"/>
              </p:ext>
            </p:extLst>
          </p:nvPr>
        </p:nvGraphicFramePr>
        <p:xfrm>
          <a:off x="457200" y="1600197"/>
          <a:ext cx="4038600" cy="4419604"/>
        </p:xfrm>
        <a:graphic>
          <a:graphicData uri="http://schemas.openxmlformats.org/drawingml/2006/table">
            <a:tbl>
              <a:tblPr>
                <a:tableStyleId>{5C22544A-7EE6-4342-B048-85BDC9FD1C3A}</a:tableStyleId>
              </a:tblPr>
              <a:tblGrid>
                <a:gridCol w="1706330"/>
                <a:gridCol w="560202"/>
                <a:gridCol w="560202"/>
                <a:gridCol w="560202"/>
                <a:gridCol w="651664"/>
              </a:tblGrid>
              <a:tr h="631372">
                <a:tc>
                  <a:txBody>
                    <a:bodyPr/>
                    <a:lstStyle/>
                    <a:p>
                      <a:pPr algn="l" fontAlgn="b"/>
                      <a:endParaRPr lang="en-US" sz="900" b="0" i="0" u="none" strike="noStrike">
                        <a:effectLst/>
                        <a:latin typeface="Geneva"/>
                      </a:endParaRPr>
                    </a:p>
                  </a:txBody>
                  <a:tcPr marL="0" marR="0" marT="0" marB="0" anchor="b"/>
                </a:tc>
                <a:tc>
                  <a:txBody>
                    <a:bodyPr/>
                    <a:lstStyle/>
                    <a:p>
                      <a:pPr algn="ctr" fontAlgn="b"/>
                      <a:endParaRPr lang="en-US" sz="900" b="1" i="0" u="none" strike="noStrike">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631372">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631372">
                <a:tc>
                  <a:txBody>
                    <a:bodyPr/>
                    <a:lstStyle/>
                    <a:p>
                      <a:pPr algn="l" fontAlgn="b"/>
                      <a:r>
                        <a:rPr lang="en-US" sz="900" u="none" strike="noStrike">
                          <a:effectLst/>
                        </a:rPr>
                        <a:t>Salaries</a:t>
                      </a:r>
                      <a:endParaRPr lang="en-US" sz="900" b="0" i="0" u="none" strike="noStrike">
                        <a:effectLst/>
                        <a:latin typeface="Geneva"/>
                      </a:endParaRPr>
                    </a:p>
                  </a:txBody>
                  <a:tcPr marL="0" marR="0" marT="0" marB="0" anchor="b"/>
                </a:tc>
                <a:tc>
                  <a:txBody>
                    <a:bodyPr/>
                    <a:lstStyle/>
                    <a:p>
                      <a:pPr algn="ctr" fontAlgn="b"/>
                      <a:r>
                        <a:rPr lang="en-US" sz="900" u="none" strike="noStrike">
                          <a:effectLst/>
                        </a:rPr>
                        <a:t>1,146,019</a:t>
                      </a:r>
                      <a:endParaRPr lang="en-US" sz="900" b="0" i="0" u="none" strike="noStrike">
                        <a:effectLst/>
                        <a:latin typeface="Geneva"/>
                      </a:endParaRPr>
                    </a:p>
                  </a:txBody>
                  <a:tcPr marL="0" marR="0" marT="0" marB="0" anchor="b"/>
                </a:tc>
                <a:tc>
                  <a:txBody>
                    <a:bodyPr/>
                    <a:lstStyle/>
                    <a:p>
                      <a:pPr algn="ctr" fontAlgn="b"/>
                      <a:r>
                        <a:rPr lang="en-US" sz="900" u="none" strike="noStrike">
                          <a:effectLst/>
                        </a:rPr>
                        <a:t>1,221,368</a:t>
                      </a:r>
                      <a:endParaRPr lang="en-US" sz="900" b="0" i="0" u="none" strike="noStrike">
                        <a:effectLst/>
                        <a:latin typeface="Geneva"/>
                      </a:endParaRPr>
                    </a:p>
                  </a:txBody>
                  <a:tcPr marL="0" marR="0" marT="0" marB="0" anchor="b"/>
                </a:tc>
                <a:tc>
                  <a:txBody>
                    <a:bodyPr/>
                    <a:lstStyle/>
                    <a:p>
                      <a:pPr algn="ctr" fontAlgn="b"/>
                      <a:r>
                        <a:rPr lang="en-US" sz="900" u="none" strike="noStrike">
                          <a:effectLst/>
                        </a:rPr>
                        <a:t>75,349</a:t>
                      </a:r>
                      <a:endParaRPr lang="en-US" sz="900" b="0" i="0" u="none" strike="noStrike">
                        <a:effectLst/>
                        <a:latin typeface="Geneva"/>
                      </a:endParaRPr>
                    </a:p>
                  </a:txBody>
                  <a:tcPr marL="0" marR="0" marT="0" marB="0" anchor="b"/>
                </a:tc>
                <a:tc>
                  <a:txBody>
                    <a:bodyPr/>
                    <a:lstStyle/>
                    <a:p>
                      <a:pPr algn="ctr" fontAlgn="b"/>
                      <a:r>
                        <a:rPr lang="en-US" sz="900" u="none" strike="noStrike">
                          <a:effectLst/>
                        </a:rPr>
                        <a:t>6.57%</a:t>
                      </a:r>
                      <a:endParaRPr lang="en-US" sz="900" b="0" i="0" u="none" strike="noStrike">
                        <a:effectLst/>
                        <a:latin typeface="Geneva"/>
                      </a:endParaRPr>
                    </a:p>
                  </a:txBody>
                  <a:tcPr marL="0" marR="0" marT="0" marB="0" anchor="b"/>
                </a:tc>
              </a:tr>
              <a:tr h="631372">
                <a:tc>
                  <a:txBody>
                    <a:bodyPr/>
                    <a:lstStyle/>
                    <a:p>
                      <a:pPr algn="l" fontAlgn="b"/>
                      <a:r>
                        <a:rPr lang="en-US" sz="900" u="none" strike="noStrike">
                          <a:effectLst/>
                        </a:rPr>
                        <a:t>Overtime</a:t>
                      </a:r>
                      <a:endParaRPr lang="en-US" sz="900" b="0" i="0" u="none" strike="noStrike">
                        <a:effectLst/>
                        <a:latin typeface="Geneva"/>
                      </a:endParaRPr>
                    </a:p>
                  </a:txBody>
                  <a:tcPr marL="0" marR="0" marT="0" marB="0" anchor="b"/>
                </a:tc>
                <a:tc>
                  <a:txBody>
                    <a:bodyPr/>
                    <a:lstStyle/>
                    <a:p>
                      <a:pPr algn="ctr" fontAlgn="b"/>
                      <a:r>
                        <a:rPr lang="en-US" sz="900" u="none" strike="noStrike">
                          <a:effectLst/>
                        </a:rPr>
                        <a:t>75,000</a:t>
                      </a:r>
                      <a:endParaRPr lang="en-US" sz="900" b="0" i="0" u="none" strike="noStrike">
                        <a:effectLst/>
                        <a:latin typeface="Geneva"/>
                      </a:endParaRPr>
                    </a:p>
                  </a:txBody>
                  <a:tcPr marL="0" marR="0" marT="0" marB="0" anchor="b"/>
                </a:tc>
                <a:tc>
                  <a:txBody>
                    <a:bodyPr/>
                    <a:lstStyle/>
                    <a:p>
                      <a:pPr algn="ctr" fontAlgn="b"/>
                      <a:r>
                        <a:rPr lang="en-US" sz="900" u="none" strike="noStrike">
                          <a:effectLst/>
                        </a:rPr>
                        <a:t>85,000</a:t>
                      </a:r>
                      <a:endParaRPr lang="en-US" sz="900" b="0" i="0" u="none" strike="noStrike">
                        <a:effectLst/>
                        <a:latin typeface="Geneva"/>
                      </a:endParaRPr>
                    </a:p>
                  </a:txBody>
                  <a:tcPr marL="0" marR="0" marT="0" marB="0" anchor="b"/>
                </a:tc>
                <a:tc>
                  <a:txBody>
                    <a:bodyPr/>
                    <a:lstStyle/>
                    <a:p>
                      <a:pPr algn="ctr" fontAlgn="b"/>
                      <a:r>
                        <a:rPr lang="en-US" sz="900" u="none" strike="noStrike">
                          <a:effectLst/>
                        </a:rPr>
                        <a:t>10,000</a:t>
                      </a:r>
                      <a:endParaRPr lang="en-US" sz="900" b="0" i="0" u="none" strike="noStrike">
                        <a:effectLst/>
                        <a:latin typeface="Geneva"/>
                      </a:endParaRPr>
                    </a:p>
                  </a:txBody>
                  <a:tcPr marL="0" marR="0" marT="0" marB="0" anchor="b"/>
                </a:tc>
                <a:tc>
                  <a:txBody>
                    <a:bodyPr/>
                    <a:lstStyle/>
                    <a:p>
                      <a:pPr algn="ctr" fontAlgn="b"/>
                      <a:r>
                        <a:rPr lang="en-US" sz="900" u="none" strike="noStrike">
                          <a:effectLst/>
                        </a:rPr>
                        <a:t>13.33%</a:t>
                      </a:r>
                      <a:endParaRPr lang="en-US" sz="900" b="0" i="0" u="none" strike="noStrike">
                        <a:effectLst/>
                        <a:latin typeface="Geneva"/>
                      </a:endParaRPr>
                    </a:p>
                  </a:txBody>
                  <a:tcPr marL="0" marR="0" marT="0" marB="0" anchor="b"/>
                </a:tc>
              </a:tr>
              <a:tr h="631372">
                <a:tc>
                  <a:txBody>
                    <a:bodyPr/>
                    <a:lstStyle/>
                    <a:p>
                      <a:pPr algn="l" fontAlgn="b"/>
                      <a:r>
                        <a:rPr lang="en-US" sz="900" u="none" strike="noStrike">
                          <a:effectLst/>
                        </a:rPr>
                        <a:t>Supplies</a:t>
                      </a:r>
                      <a:endParaRPr lang="en-US" sz="900" b="0" i="0" u="none" strike="noStrike">
                        <a:effectLst/>
                        <a:latin typeface="Geneva"/>
                      </a:endParaRPr>
                    </a:p>
                  </a:txBody>
                  <a:tcPr marL="0" marR="0" marT="0" marB="0" anchor="b"/>
                </a:tc>
                <a:tc>
                  <a:txBody>
                    <a:bodyPr/>
                    <a:lstStyle/>
                    <a:p>
                      <a:pPr algn="ctr" fontAlgn="b"/>
                      <a:r>
                        <a:rPr lang="en-US" sz="900" u="none" strike="noStrike">
                          <a:effectLst/>
                        </a:rPr>
                        <a:t>97,850</a:t>
                      </a:r>
                      <a:endParaRPr lang="en-US" sz="900" b="0" i="0" u="none" strike="noStrike">
                        <a:effectLst/>
                        <a:latin typeface="Geneva"/>
                      </a:endParaRPr>
                    </a:p>
                  </a:txBody>
                  <a:tcPr marL="0" marR="0" marT="0" marB="0" anchor="b"/>
                </a:tc>
                <a:tc>
                  <a:txBody>
                    <a:bodyPr/>
                    <a:lstStyle/>
                    <a:p>
                      <a:pPr algn="ctr" fontAlgn="b"/>
                      <a:r>
                        <a:rPr lang="en-US" sz="900" u="none" strike="noStrike">
                          <a:effectLst/>
                        </a:rPr>
                        <a:t>101,050</a:t>
                      </a:r>
                      <a:endParaRPr lang="en-US" sz="900" b="0" i="0" u="none" strike="noStrike">
                        <a:effectLst/>
                        <a:latin typeface="Geneva"/>
                      </a:endParaRPr>
                    </a:p>
                  </a:txBody>
                  <a:tcPr marL="0" marR="0" marT="0" marB="0" anchor="b"/>
                </a:tc>
                <a:tc>
                  <a:txBody>
                    <a:bodyPr/>
                    <a:lstStyle/>
                    <a:p>
                      <a:pPr algn="ctr" fontAlgn="b"/>
                      <a:r>
                        <a:rPr lang="en-US" sz="900" u="none" strike="noStrike">
                          <a:effectLst/>
                        </a:rPr>
                        <a:t>3,200</a:t>
                      </a:r>
                      <a:endParaRPr lang="en-US" sz="900" b="0" i="0" u="none" strike="noStrike">
                        <a:effectLst/>
                        <a:latin typeface="Geneva"/>
                      </a:endParaRPr>
                    </a:p>
                  </a:txBody>
                  <a:tcPr marL="0" marR="0" marT="0" marB="0" anchor="b"/>
                </a:tc>
                <a:tc>
                  <a:txBody>
                    <a:bodyPr/>
                    <a:lstStyle/>
                    <a:p>
                      <a:pPr algn="ctr" fontAlgn="b"/>
                      <a:r>
                        <a:rPr lang="en-US" sz="900" u="none" strike="noStrike">
                          <a:effectLst/>
                        </a:rPr>
                        <a:t>3.27%</a:t>
                      </a:r>
                      <a:endParaRPr lang="en-US" sz="900" b="0" i="0" u="none" strike="noStrike">
                        <a:effectLst/>
                        <a:latin typeface="Geneva"/>
                      </a:endParaRPr>
                    </a:p>
                  </a:txBody>
                  <a:tcPr marL="0" marR="0" marT="0" marB="0" anchor="b"/>
                </a:tc>
              </a:tr>
              <a:tr h="631372">
                <a:tc>
                  <a:txBody>
                    <a:bodyPr/>
                    <a:lstStyle/>
                    <a:p>
                      <a:pPr algn="l" fontAlgn="b"/>
                      <a:r>
                        <a:rPr lang="en-US" sz="900" u="none" strike="noStrike">
                          <a:effectLst/>
                        </a:rPr>
                        <a:t>Other</a:t>
                      </a:r>
                      <a:endParaRPr lang="en-US" sz="900" b="0" i="0" u="none" strike="noStrike">
                        <a:effectLst/>
                        <a:latin typeface="Geneva"/>
                      </a:endParaRPr>
                    </a:p>
                  </a:txBody>
                  <a:tcPr marL="0" marR="0" marT="0" marB="0" anchor="b"/>
                </a:tc>
                <a:tc>
                  <a:txBody>
                    <a:bodyPr/>
                    <a:lstStyle/>
                    <a:p>
                      <a:pPr algn="ctr" fontAlgn="b"/>
                      <a:r>
                        <a:rPr lang="en-US" sz="900" u="sng" strike="noStrike">
                          <a:effectLst/>
                        </a:rPr>
                        <a:t>10,500</a:t>
                      </a:r>
                      <a:endParaRPr lang="en-US" sz="900" b="0" i="0" u="sng" strike="noStrike">
                        <a:effectLst/>
                        <a:latin typeface="Geneva"/>
                      </a:endParaRPr>
                    </a:p>
                  </a:txBody>
                  <a:tcPr marL="0" marR="0" marT="0" marB="0" anchor="b"/>
                </a:tc>
                <a:tc>
                  <a:txBody>
                    <a:bodyPr/>
                    <a:lstStyle/>
                    <a:p>
                      <a:pPr algn="ctr" fontAlgn="b"/>
                      <a:r>
                        <a:rPr lang="en-US" sz="900" u="sng" strike="noStrike">
                          <a:effectLst/>
                        </a:rPr>
                        <a:t>10,500</a:t>
                      </a:r>
                      <a:endParaRPr lang="en-US" sz="900" b="0" i="0" u="sng" strike="noStrike">
                        <a:effectLst/>
                        <a:latin typeface="Geneva"/>
                      </a:endParaRPr>
                    </a:p>
                  </a:txBody>
                  <a:tcPr marL="0" marR="0" marT="0" marB="0" anchor="b"/>
                </a:tc>
                <a:tc>
                  <a:txBody>
                    <a:bodyPr/>
                    <a:lstStyle/>
                    <a:p>
                      <a:pPr algn="ctr" fontAlgn="b"/>
                      <a:r>
                        <a:rPr lang="en-US" sz="900" u="sng" strike="noStrike">
                          <a:effectLst/>
                        </a:rPr>
                        <a:t>0</a:t>
                      </a:r>
                      <a:endParaRPr lang="en-US" sz="900" b="0" i="0" u="sng" strike="noStrike">
                        <a:effectLst/>
                        <a:latin typeface="Geneva"/>
                      </a:endParaRPr>
                    </a:p>
                  </a:txBody>
                  <a:tcPr marL="0" marR="0" marT="0" marB="0" anchor="b"/>
                </a:tc>
                <a:tc>
                  <a:txBody>
                    <a:bodyPr/>
                    <a:lstStyle/>
                    <a:p>
                      <a:pPr algn="ctr" fontAlgn="b"/>
                      <a:r>
                        <a:rPr lang="en-US" sz="900" u="sng" strike="noStrike">
                          <a:effectLst/>
                        </a:rPr>
                        <a:t>0.00%</a:t>
                      </a:r>
                      <a:endParaRPr lang="en-US" sz="900" b="0" i="0" u="sng" strike="noStrike">
                        <a:effectLst/>
                        <a:latin typeface="Geneva"/>
                      </a:endParaRPr>
                    </a:p>
                  </a:txBody>
                  <a:tcPr marL="0" marR="0" marT="0" marB="0" anchor="b"/>
                </a:tc>
              </a:tr>
              <a:tr h="631372">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1,329,369</a:t>
                      </a:r>
                      <a:endParaRPr lang="en-US" sz="900" b="0" i="0" u="none" strike="noStrike">
                        <a:effectLst/>
                        <a:latin typeface="Geneva"/>
                      </a:endParaRPr>
                    </a:p>
                  </a:txBody>
                  <a:tcPr marL="0" marR="0" marT="0" marB="0" anchor="b"/>
                </a:tc>
                <a:tc>
                  <a:txBody>
                    <a:bodyPr/>
                    <a:lstStyle/>
                    <a:p>
                      <a:pPr algn="ctr" fontAlgn="b"/>
                      <a:r>
                        <a:rPr lang="en-US" sz="900" u="none" strike="noStrike">
                          <a:effectLst/>
                        </a:rPr>
                        <a:t>1,417,918</a:t>
                      </a:r>
                      <a:endParaRPr lang="en-US" sz="900" b="0" i="0" u="none" strike="noStrike">
                        <a:effectLst/>
                        <a:latin typeface="Geneva"/>
                      </a:endParaRPr>
                    </a:p>
                  </a:txBody>
                  <a:tcPr marL="0" marR="0" marT="0" marB="0" anchor="b"/>
                </a:tc>
                <a:tc>
                  <a:txBody>
                    <a:bodyPr/>
                    <a:lstStyle/>
                    <a:p>
                      <a:pPr algn="ctr" fontAlgn="b"/>
                      <a:r>
                        <a:rPr lang="en-US" sz="900" u="none" strike="noStrike">
                          <a:effectLst/>
                        </a:rPr>
                        <a:t>88,549</a:t>
                      </a:r>
                      <a:endParaRPr lang="en-US" sz="900" b="0" i="0" u="none" strike="noStrike">
                        <a:effectLst/>
                        <a:latin typeface="Geneva"/>
                      </a:endParaRPr>
                    </a:p>
                  </a:txBody>
                  <a:tcPr marL="0" marR="0" marT="0" marB="0" anchor="b"/>
                </a:tc>
                <a:tc>
                  <a:txBody>
                    <a:bodyPr/>
                    <a:lstStyle/>
                    <a:p>
                      <a:pPr algn="ctr" fontAlgn="b"/>
                      <a:r>
                        <a:rPr lang="en-US" sz="900" u="none" strike="noStrike" dirty="0">
                          <a:effectLst/>
                        </a:rPr>
                        <a:t>6.66%</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230128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of Buildings (4120)</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Budget request down from FY 13 by $34K</a:t>
            </a:r>
          </a:p>
          <a:p>
            <a:r>
              <a:rPr lang="en-US" dirty="0" smtClean="0"/>
              <a:t>Projection based on adjusted FY 12 usage and town wide price assumption for Oil, Gas and Electricity</a:t>
            </a:r>
          </a:p>
          <a:p>
            <a:r>
              <a:rPr lang="en-US" dirty="0" smtClean="0"/>
              <a:t>Offsets from Building Rentals, Field Use, Continuing Ed, Drivers Ed and KIA.</a:t>
            </a:r>
          </a:p>
          <a:p>
            <a:r>
              <a:rPr lang="en-US" dirty="0" smtClean="0"/>
              <a:t>New Forecasting Methodology (Average degree days to adjust previous years usage)</a:t>
            </a:r>
          </a:p>
          <a:p>
            <a:r>
              <a:rPr lang="en-US" dirty="0" smtClean="0"/>
              <a:t>PRS is all electric</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053221323"/>
              </p:ext>
            </p:extLst>
          </p:nvPr>
        </p:nvGraphicFramePr>
        <p:xfrm>
          <a:off x="457200" y="1523998"/>
          <a:ext cx="4038600" cy="4419604"/>
        </p:xfrm>
        <a:graphic>
          <a:graphicData uri="http://schemas.openxmlformats.org/drawingml/2006/table">
            <a:tbl>
              <a:tblPr>
                <a:tableStyleId>{5C22544A-7EE6-4342-B048-85BDC9FD1C3A}</a:tableStyleId>
              </a:tblPr>
              <a:tblGrid>
                <a:gridCol w="1706330"/>
                <a:gridCol w="560202"/>
                <a:gridCol w="560202"/>
                <a:gridCol w="560202"/>
                <a:gridCol w="651664"/>
              </a:tblGrid>
              <a:tr h="631372">
                <a:tc>
                  <a:txBody>
                    <a:bodyPr/>
                    <a:lstStyle/>
                    <a:p>
                      <a:pPr algn="l" fontAlgn="b"/>
                      <a:endParaRPr lang="en-US" sz="900" b="0" i="0" u="none" strike="noStrike" dirty="0">
                        <a:effectLst/>
                        <a:latin typeface="Geneva"/>
                      </a:endParaRPr>
                    </a:p>
                  </a:txBody>
                  <a:tcPr marL="0" marR="0" marT="0" marB="0" anchor="b"/>
                </a:tc>
                <a:tc>
                  <a:txBody>
                    <a:bodyPr/>
                    <a:lstStyle/>
                    <a:p>
                      <a:pPr algn="ctr" fontAlgn="b"/>
                      <a:endParaRPr lang="en-US" sz="900" b="1" i="0" u="none" strike="noStrike">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631372">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dirty="0">
                          <a:effectLst/>
                        </a:rPr>
                        <a:t>FY 13</a:t>
                      </a:r>
                      <a:endParaRPr lang="en-US" sz="900" b="1" i="0" u="none" strike="noStrike" dirty="0">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631372">
                <a:tc>
                  <a:txBody>
                    <a:bodyPr/>
                    <a:lstStyle/>
                    <a:p>
                      <a:pPr algn="l" fontAlgn="b"/>
                      <a:r>
                        <a:rPr lang="en-US" sz="900" u="none" strike="noStrike">
                          <a:effectLst/>
                        </a:rPr>
                        <a:t>Oil</a:t>
                      </a:r>
                      <a:endParaRPr lang="en-US" sz="900" b="0" i="0" u="none" strike="noStrike">
                        <a:effectLst/>
                        <a:latin typeface="Geneva"/>
                      </a:endParaRPr>
                    </a:p>
                  </a:txBody>
                  <a:tcPr marL="0" marR="0" marT="0" marB="0" anchor="b"/>
                </a:tc>
                <a:tc>
                  <a:txBody>
                    <a:bodyPr/>
                    <a:lstStyle/>
                    <a:p>
                      <a:pPr algn="ctr" fontAlgn="b"/>
                      <a:r>
                        <a:rPr lang="en-US" sz="900" u="none" strike="noStrike">
                          <a:effectLst/>
                        </a:rPr>
                        <a:t>233,305</a:t>
                      </a:r>
                      <a:endParaRPr lang="en-US" sz="900" b="0" i="0" u="none" strike="noStrike">
                        <a:effectLst/>
                        <a:latin typeface="Geneva"/>
                      </a:endParaRPr>
                    </a:p>
                  </a:txBody>
                  <a:tcPr marL="0" marR="0" marT="0" marB="0" anchor="b"/>
                </a:tc>
                <a:tc>
                  <a:txBody>
                    <a:bodyPr/>
                    <a:lstStyle/>
                    <a:p>
                      <a:pPr algn="ctr" fontAlgn="b"/>
                      <a:r>
                        <a:rPr lang="en-US" sz="900" u="none" strike="noStrike">
                          <a:effectLst/>
                        </a:rPr>
                        <a:t>204,771</a:t>
                      </a:r>
                      <a:endParaRPr lang="en-US" sz="900" b="0" i="0" u="none" strike="noStrike">
                        <a:effectLst/>
                        <a:latin typeface="Geneva"/>
                      </a:endParaRPr>
                    </a:p>
                  </a:txBody>
                  <a:tcPr marL="0" marR="0" marT="0" marB="0" anchor="b"/>
                </a:tc>
                <a:tc>
                  <a:txBody>
                    <a:bodyPr/>
                    <a:lstStyle/>
                    <a:p>
                      <a:pPr algn="r" fontAlgn="b"/>
                      <a:r>
                        <a:rPr lang="en-US" sz="900" u="none" strike="noStrike">
                          <a:effectLst/>
                        </a:rPr>
                        <a:t>-28,534</a:t>
                      </a:r>
                      <a:endParaRPr lang="en-US" sz="900" b="0" i="0" u="none" strike="noStrike">
                        <a:effectLst/>
                        <a:latin typeface="Geneva"/>
                      </a:endParaRPr>
                    </a:p>
                  </a:txBody>
                  <a:tcPr marL="0" marR="0" marT="0" marB="0" anchor="b"/>
                </a:tc>
                <a:tc>
                  <a:txBody>
                    <a:bodyPr/>
                    <a:lstStyle/>
                    <a:p>
                      <a:pPr algn="r" fontAlgn="b"/>
                      <a:r>
                        <a:rPr lang="en-US" sz="900" u="none" strike="noStrike">
                          <a:effectLst/>
                        </a:rPr>
                        <a:t>-12.23%</a:t>
                      </a:r>
                      <a:endParaRPr lang="en-US" sz="900" b="0" i="0" u="none" strike="noStrike">
                        <a:effectLst/>
                        <a:latin typeface="Geneva"/>
                      </a:endParaRPr>
                    </a:p>
                  </a:txBody>
                  <a:tcPr marL="0" marR="0" marT="0" marB="0" anchor="b"/>
                </a:tc>
              </a:tr>
              <a:tr h="631372">
                <a:tc>
                  <a:txBody>
                    <a:bodyPr/>
                    <a:lstStyle/>
                    <a:p>
                      <a:pPr algn="l" fontAlgn="b"/>
                      <a:r>
                        <a:rPr lang="en-US" sz="900" u="none" strike="noStrike">
                          <a:effectLst/>
                        </a:rPr>
                        <a:t>Gas</a:t>
                      </a:r>
                      <a:endParaRPr lang="en-US" sz="900" b="0" i="0" u="none" strike="noStrike">
                        <a:effectLst/>
                        <a:latin typeface="Geneva"/>
                      </a:endParaRPr>
                    </a:p>
                  </a:txBody>
                  <a:tcPr marL="0" marR="0" marT="0" marB="0" anchor="b"/>
                </a:tc>
                <a:tc>
                  <a:txBody>
                    <a:bodyPr/>
                    <a:lstStyle/>
                    <a:p>
                      <a:pPr algn="ctr" fontAlgn="b"/>
                      <a:r>
                        <a:rPr lang="en-US" sz="900" u="none" strike="noStrike">
                          <a:effectLst/>
                        </a:rPr>
                        <a:t>211,075</a:t>
                      </a:r>
                      <a:endParaRPr lang="en-US" sz="900" b="0" i="0" u="none" strike="noStrike">
                        <a:effectLst/>
                        <a:latin typeface="Geneva"/>
                      </a:endParaRPr>
                    </a:p>
                  </a:txBody>
                  <a:tcPr marL="0" marR="0" marT="0" marB="0" anchor="b"/>
                </a:tc>
                <a:tc>
                  <a:txBody>
                    <a:bodyPr/>
                    <a:lstStyle/>
                    <a:p>
                      <a:pPr algn="ctr" fontAlgn="b"/>
                      <a:r>
                        <a:rPr lang="en-US" sz="900" u="none" strike="noStrike">
                          <a:effectLst/>
                        </a:rPr>
                        <a:t>208,892</a:t>
                      </a:r>
                      <a:endParaRPr lang="en-US" sz="900" b="0" i="0" u="none" strike="noStrike">
                        <a:effectLst/>
                        <a:latin typeface="Geneva"/>
                      </a:endParaRPr>
                    </a:p>
                  </a:txBody>
                  <a:tcPr marL="0" marR="0" marT="0" marB="0" anchor="b"/>
                </a:tc>
                <a:tc>
                  <a:txBody>
                    <a:bodyPr/>
                    <a:lstStyle/>
                    <a:p>
                      <a:pPr algn="r" fontAlgn="b"/>
                      <a:r>
                        <a:rPr lang="en-US" sz="900" u="none" strike="noStrike">
                          <a:effectLst/>
                        </a:rPr>
                        <a:t>-2,183</a:t>
                      </a:r>
                      <a:endParaRPr lang="en-US" sz="900" b="0" i="0" u="none" strike="noStrike">
                        <a:effectLst/>
                        <a:latin typeface="Geneva"/>
                      </a:endParaRPr>
                    </a:p>
                  </a:txBody>
                  <a:tcPr marL="0" marR="0" marT="0" marB="0" anchor="b"/>
                </a:tc>
                <a:tc>
                  <a:txBody>
                    <a:bodyPr/>
                    <a:lstStyle/>
                    <a:p>
                      <a:pPr algn="r" fontAlgn="b"/>
                      <a:r>
                        <a:rPr lang="en-US" sz="900" u="none" strike="noStrike">
                          <a:effectLst/>
                        </a:rPr>
                        <a:t>-1.03%</a:t>
                      </a:r>
                      <a:endParaRPr lang="en-US" sz="900" b="0" i="0" u="none" strike="noStrike">
                        <a:effectLst/>
                        <a:latin typeface="Geneva"/>
                      </a:endParaRPr>
                    </a:p>
                  </a:txBody>
                  <a:tcPr marL="0" marR="0" marT="0" marB="0" anchor="b"/>
                </a:tc>
              </a:tr>
              <a:tr h="631372">
                <a:tc>
                  <a:txBody>
                    <a:bodyPr/>
                    <a:lstStyle/>
                    <a:p>
                      <a:pPr algn="l" fontAlgn="b"/>
                      <a:r>
                        <a:rPr lang="en-US" sz="900" u="none" strike="noStrike">
                          <a:effectLst/>
                        </a:rPr>
                        <a:t>Electric</a:t>
                      </a:r>
                      <a:endParaRPr lang="en-US" sz="900" b="0" i="0" u="none" strike="noStrike">
                        <a:effectLst/>
                        <a:latin typeface="Geneva"/>
                      </a:endParaRPr>
                    </a:p>
                  </a:txBody>
                  <a:tcPr marL="0" marR="0" marT="0" marB="0" anchor="b"/>
                </a:tc>
                <a:tc>
                  <a:txBody>
                    <a:bodyPr/>
                    <a:lstStyle/>
                    <a:p>
                      <a:pPr algn="ctr" fontAlgn="b"/>
                      <a:r>
                        <a:rPr lang="en-US" sz="900" u="none" strike="noStrike">
                          <a:effectLst/>
                        </a:rPr>
                        <a:t>88,989</a:t>
                      </a:r>
                      <a:endParaRPr lang="en-US" sz="900" b="0" i="0" u="none" strike="noStrike">
                        <a:effectLst/>
                        <a:latin typeface="Geneva"/>
                      </a:endParaRPr>
                    </a:p>
                  </a:txBody>
                  <a:tcPr marL="0" marR="0" marT="0" marB="0" anchor="b"/>
                </a:tc>
                <a:tc>
                  <a:txBody>
                    <a:bodyPr/>
                    <a:lstStyle/>
                    <a:p>
                      <a:pPr algn="ctr" fontAlgn="b"/>
                      <a:r>
                        <a:rPr lang="en-US" sz="900" u="none" strike="noStrike">
                          <a:effectLst/>
                        </a:rPr>
                        <a:t>85,044</a:t>
                      </a:r>
                      <a:endParaRPr lang="en-US" sz="900" b="0" i="0" u="none" strike="noStrike">
                        <a:effectLst/>
                        <a:latin typeface="Geneva"/>
                      </a:endParaRPr>
                    </a:p>
                  </a:txBody>
                  <a:tcPr marL="0" marR="0" marT="0" marB="0" anchor="b"/>
                </a:tc>
                <a:tc>
                  <a:txBody>
                    <a:bodyPr/>
                    <a:lstStyle/>
                    <a:p>
                      <a:pPr algn="r" fontAlgn="b"/>
                      <a:r>
                        <a:rPr lang="en-US" sz="900" u="none" strike="noStrike">
                          <a:effectLst/>
                        </a:rPr>
                        <a:t>-3,945</a:t>
                      </a:r>
                      <a:endParaRPr lang="en-US" sz="900" b="0" i="0" u="none" strike="noStrike">
                        <a:effectLst/>
                        <a:latin typeface="Geneva"/>
                      </a:endParaRPr>
                    </a:p>
                  </a:txBody>
                  <a:tcPr marL="0" marR="0" marT="0" marB="0" anchor="b"/>
                </a:tc>
                <a:tc>
                  <a:txBody>
                    <a:bodyPr/>
                    <a:lstStyle/>
                    <a:p>
                      <a:pPr algn="r" fontAlgn="b"/>
                      <a:r>
                        <a:rPr lang="en-US" sz="900" u="none" strike="noStrike">
                          <a:effectLst/>
                        </a:rPr>
                        <a:t>-4.43%</a:t>
                      </a:r>
                      <a:endParaRPr lang="en-US" sz="900" b="0" i="0" u="none" strike="noStrike">
                        <a:effectLst/>
                        <a:latin typeface="Geneva"/>
                      </a:endParaRPr>
                    </a:p>
                  </a:txBody>
                  <a:tcPr marL="0" marR="0" marT="0" marB="0" anchor="b"/>
                </a:tc>
              </a:tr>
              <a:tr h="631372">
                <a:tc>
                  <a:txBody>
                    <a:bodyPr/>
                    <a:lstStyle/>
                    <a:p>
                      <a:pPr algn="l" fontAlgn="b"/>
                      <a:r>
                        <a:rPr lang="en-US" sz="900" u="none" strike="noStrike">
                          <a:effectLst/>
                        </a:rPr>
                        <a:t>OffSets</a:t>
                      </a:r>
                      <a:endParaRPr lang="en-US" sz="900" b="0" i="0" u="none" strike="noStrike">
                        <a:effectLst/>
                        <a:latin typeface="Geneva"/>
                      </a:endParaRPr>
                    </a:p>
                  </a:txBody>
                  <a:tcPr marL="0" marR="0" marT="0" marB="0" anchor="b"/>
                </a:tc>
                <a:tc>
                  <a:txBody>
                    <a:bodyPr/>
                    <a:lstStyle/>
                    <a:p>
                      <a:pPr algn="ctr" fontAlgn="b"/>
                      <a:r>
                        <a:rPr lang="en-US" sz="900" u="sng" strike="noStrike">
                          <a:effectLst/>
                        </a:rPr>
                        <a:t>-75,000</a:t>
                      </a:r>
                      <a:endParaRPr lang="en-US" sz="900" b="0" i="0" u="sng" strike="noStrike">
                        <a:effectLst/>
                        <a:latin typeface="Geneva"/>
                      </a:endParaRPr>
                    </a:p>
                  </a:txBody>
                  <a:tcPr marL="0" marR="0" marT="0" marB="0" anchor="b"/>
                </a:tc>
                <a:tc>
                  <a:txBody>
                    <a:bodyPr/>
                    <a:lstStyle/>
                    <a:p>
                      <a:pPr algn="ctr" fontAlgn="b"/>
                      <a:r>
                        <a:rPr lang="en-US" sz="900" u="sng" strike="noStrike">
                          <a:effectLst/>
                        </a:rPr>
                        <a:t>-75,000</a:t>
                      </a:r>
                      <a:endParaRPr lang="en-US" sz="900" b="0" i="0" u="sng" strike="noStrike">
                        <a:effectLst/>
                        <a:latin typeface="Geneva"/>
                      </a:endParaRPr>
                    </a:p>
                  </a:txBody>
                  <a:tcPr marL="0" marR="0" marT="0" marB="0" anchor="b"/>
                </a:tc>
                <a:tc>
                  <a:txBody>
                    <a:bodyPr/>
                    <a:lstStyle/>
                    <a:p>
                      <a:pPr algn="r" fontAlgn="b"/>
                      <a:r>
                        <a:rPr lang="en-US" sz="900" u="sng" strike="noStrike">
                          <a:effectLst/>
                        </a:rPr>
                        <a:t>0</a:t>
                      </a:r>
                      <a:endParaRPr lang="en-US" sz="900" b="0" i="0" u="sng" strike="noStrike">
                        <a:effectLst/>
                        <a:latin typeface="Geneva"/>
                      </a:endParaRPr>
                    </a:p>
                  </a:txBody>
                  <a:tcPr marL="0" marR="0" marT="0" marB="0" anchor="b"/>
                </a:tc>
                <a:tc>
                  <a:txBody>
                    <a:bodyPr/>
                    <a:lstStyle/>
                    <a:p>
                      <a:pPr algn="r" fontAlgn="b"/>
                      <a:r>
                        <a:rPr lang="en-US" sz="900" u="sng" strike="noStrike">
                          <a:effectLst/>
                        </a:rPr>
                        <a:t>0.00%</a:t>
                      </a:r>
                      <a:endParaRPr lang="en-US" sz="900" b="0" i="0" u="sng" strike="noStrike">
                        <a:effectLst/>
                        <a:latin typeface="Geneva"/>
                      </a:endParaRPr>
                    </a:p>
                  </a:txBody>
                  <a:tcPr marL="0" marR="0" marT="0" marB="0" anchor="b"/>
                </a:tc>
              </a:tr>
              <a:tr h="631372">
                <a:tc>
                  <a:txBody>
                    <a:bodyPr/>
                    <a:lstStyle/>
                    <a:p>
                      <a:pPr algn="l" fontAlgn="b"/>
                      <a:endParaRPr lang="en-US" sz="900" b="0" i="0" u="none" strike="noStrike">
                        <a:effectLst/>
                        <a:latin typeface="Geneva"/>
                      </a:endParaRPr>
                    </a:p>
                  </a:txBody>
                  <a:tcPr marL="0" marR="0" marT="0" marB="0" anchor="b"/>
                </a:tc>
                <a:tc>
                  <a:txBody>
                    <a:bodyPr/>
                    <a:lstStyle/>
                    <a:p>
                      <a:pPr algn="r" fontAlgn="b"/>
                      <a:r>
                        <a:rPr lang="en-US" sz="900" u="none" strike="noStrike">
                          <a:effectLst/>
                        </a:rPr>
                        <a:t>458,369</a:t>
                      </a:r>
                      <a:endParaRPr lang="en-US" sz="900" b="0" i="0" u="none" strike="noStrike">
                        <a:effectLst/>
                        <a:latin typeface="Geneva"/>
                      </a:endParaRPr>
                    </a:p>
                  </a:txBody>
                  <a:tcPr marL="0" marR="0" marT="0" marB="0" anchor="b"/>
                </a:tc>
                <a:tc>
                  <a:txBody>
                    <a:bodyPr/>
                    <a:lstStyle/>
                    <a:p>
                      <a:pPr algn="r" fontAlgn="b"/>
                      <a:r>
                        <a:rPr lang="en-US" sz="900" u="none" strike="noStrike">
                          <a:effectLst/>
                        </a:rPr>
                        <a:t>423,707</a:t>
                      </a:r>
                      <a:endParaRPr lang="en-US" sz="900" b="0" i="0" u="none" strike="noStrike">
                        <a:effectLst/>
                        <a:latin typeface="Geneva"/>
                      </a:endParaRPr>
                    </a:p>
                  </a:txBody>
                  <a:tcPr marL="0" marR="0" marT="0" marB="0" anchor="b"/>
                </a:tc>
                <a:tc>
                  <a:txBody>
                    <a:bodyPr/>
                    <a:lstStyle/>
                    <a:p>
                      <a:pPr algn="r" fontAlgn="b"/>
                      <a:r>
                        <a:rPr lang="en-US" sz="900" u="none" strike="noStrike">
                          <a:effectLst/>
                        </a:rPr>
                        <a:t>-34,662</a:t>
                      </a:r>
                      <a:endParaRPr lang="en-US" sz="900" b="0" i="0" u="none" strike="noStrike">
                        <a:effectLst/>
                        <a:latin typeface="Geneva"/>
                      </a:endParaRPr>
                    </a:p>
                  </a:txBody>
                  <a:tcPr marL="0" marR="0" marT="0" marB="0" anchor="b"/>
                </a:tc>
                <a:tc>
                  <a:txBody>
                    <a:bodyPr/>
                    <a:lstStyle/>
                    <a:p>
                      <a:pPr algn="r" fontAlgn="b"/>
                      <a:r>
                        <a:rPr lang="en-US" sz="900" u="none" strike="noStrike" dirty="0">
                          <a:effectLst/>
                        </a:rPr>
                        <a:t>-7.56%</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131316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274328677"/>
              </p:ext>
            </p:extLst>
          </p:nvPr>
        </p:nvGraphicFramePr>
        <p:xfrm>
          <a:off x="533400" y="457200"/>
          <a:ext cx="8001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364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18075959"/>
              </p:ext>
            </p:extLst>
          </p:nvPr>
        </p:nvGraphicFramePr>
        <p:xfrm>
          <a:off x="533400" y="457200"/>
          <a:ext cx="83058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933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Utilities (4130)</a:t>
            </a:r>
            <a:endParaRPr lang="en-US" dirty="0"/>
          </a:p>
        </p:txBody>
      </p:sp>
      <p:sp>
        <p:nvSpPr>
          <p:cNvPr id="4" name="Content Placeholder 3"/>
          <p:cNvSpPr>
            <a:spLocks noGrp="1"/>
          </p:cNvSpPr>
          <p:nvPr>
            <p:ph sz="half" idx="2"/>
          </p:nvPr>
        </p:nvSpPr>
        <p:spPr/>
        <p:txBody>
          <a:bodyPr>
            <a:normAutofit fontScale="92500"/>
          </a:bodyPr>
          <a:lstStyle/>
          <a:p>
            <a:r>
              <a:rPr lang="en-US" dirty="0" smtClean="0"/>
              <a:t>Gas services for Kitchens, etc.</a:t>
            </a:r>
          </a:p>
          <a:p>
            <a:r>
              <a:rPr lang="en-US" dirty="0" smtClean="0"/>
              <a:t>Service held flat year over year.</a:t>
            </a:r>
          </a:p>
          <a:p>
            <a:r>
              <a:rPr lang="en-US" dirty="0" smtClean="0"/>
              <a:t>Water and sewer increase due to sewer increase and FY 13 budget error</a:t>
            </a:r>
          </a:p>
          <a:p>
            <a:r>
              <a:rPr lang="en-US" dirty="0" smtClean="0"/>
              <a:t>Electricity forecast based on adjusted 12 actuals using degree days</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081942461"/>
              </p:ext>
            </p:extLst>
          </p:nvPr>
        </p:nvGraphicFramePr>
        <p:xfrm>
          <a:off x="457200" y="1828799"/>
          <a:ext cx="4038600" cy="3962399"/>
        </p:xfrm>
        <a:graphic>
          <a:graphicData uri="http://schemas.openxmlformats.org/drawingml/2006/table">
            <a:tbl>
              <a:tblPr>
                <a:tableStyleId>{5C22544A-7EE6-4342-B048-85BDC9FD1C3A}</a:tableStyleId>
              </a:tblPr>
              <a:tblGrid>
                <a:gridCol w="1706330"/>
                <a:gridCol w="560202"/>
                <a:gridCol w="560202"/>
                <a:gridCol w="560202"/>
                <a:gridCol w="651664"/>
              </a:tblGrid>
              <a:tr h="566057">
                <a:tc>
                  <a:txBody>
                    <a:bodyPr/>
                    <a:lstStyle/>
                    <a:p>
                      <a:pPr algn="l" fontAlgn="b"/>
                      <a:endParaRPr lang="en-US" sz="900" b="0" i="0" u="none" strike="noStrike" dirty="0">
                        <a:effectLst/>
                        <a:latin typeface="Geneva"/>
                      </a:endParaRPr>
                    </a:p>
                  </a:txBody>
                  <a:tcPr marL="0" marR="0" marT="0" marB="0" anchor="b"/>
                </a:tc>
                <a:tc>
                  <a:txBody>
                    <a:bodyPr/>
                    <a:lstStyle/>
                    <a:p>
                      <a:pPr algn="ctr" fontAlgn="b"/>
                      <a:endParaRPr lang="en-US" sz="900" b="1" i="0" u="none" strike="noStrike">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566057">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566057">
                <a:tc>
                  <a:txBody>
                    <a:bodyPr/>
                    <a:lstStyle/>
                    <a:p>
                      <a:pPr algn="l" fontAlgn="b"/>
                      <a:r>
                        <a:rPr lang="en-US" sz="900" u="none" strike="noStrike">
                          <a:effectLst/>
                        </a:rPr>
                        <a:t>Gas</a:t>
                      </a:r>
                      <a:endParaRPr lang="en-US" sz="900" b="0" i="0" u="none" strike="noStrike">
                        <a:effectLst/>
                        <a:latin typeface="Geneva"/>
                      </a:endParaRPr>
                    </a:p>
                  </a:txBody>
                  <a:tcPr marL="0" marR="0" marT="0" marB="0" anchor="b"/>
                </a:tc>
                <a:tc>
                  <a:txBody>
                    <a:bodyPr/>
                    <a:lstStyle/>
                    <a:p>
                      <a:pPr algn="ctr" fontAlgn="b"/>
                      <a:r>
                        <a:rPr lang="en-US" sz="900" u="none" strike="noStrike">
                          <a:effectLst/>
                        </a:rPr>
                        <a:t>6,023</a:t>
                      </a:r>
                      <a:endParaRPr lang="en-US" sz="900" b="0" i="0" u="none" strike="noStrike">
                        <a:effectLst/>
                        <a:latin typeface="Geneva"/>
                      </a:endParaRPr>
                    </a:p>
                  </a:txBody>
                  <a:tcPr marL="0" marR="0" marT="0" marB="0" anchor="b"/>
                </a:tc>
                <a:tc>
                  <a:txBody>
                    <a:bodyPr/>
                    <a:lstStyle/>
                    <a:p>
                      <a:pPr algn="ctr" fontAlgn="b"/>
                      <a:r>
                        <a:rPr lang="en-US" sz="900" u="none" strike="noStrike">
                          <a:effectLst/>
                        </a:rPr>
                        <a:t>5,246</a:t>
                      </a:r>
                      <a:endParaRPr lang="en-US" sz="900" b="0" i="0" u="none" strike="noStrike">
                        <a:effectLst/>
                        <a:latin typeface="Geneva"/>
                      </a:endParaRPr>
                    </a:p>
                  </a:txBody>
                  <a:tcPr marL="0" marR="0" marT="0" marB="0" anchor="b"/>
                </a:tc>
                <a:tc>
                  <a:txBody>
                    <a:bodyPr/>
                    <a:lstStyle/>
                    <a:p>
                      <a:pPr algn="ctr" fontAlgn="b"/>
                      <a:r>
                        <a:rPr lang="en-US" sz="900" u="none" strike="noStrike">
                          <a:effectLst/>
                        </a:rPr>
                        <a:t>-777</a:t>
                      </a:r>
                      <a:endParaRPr lang="en-US" sz="900" b="0" i="0" u="none" strike="noStrike">
                        <a:effectLst/>
                        <a:latin typeface="Geneva"/>
                      </a:endParaRPr>
                    </a:p>
                  </a:txBody>
                  <a:tcPr marL="0" marR="0" marT="0" marB="0" anchor="b"/>
                </a:tc>
                <a:tc>
                  <a:txBody>
                    <a:bodyPr/>
                    <a:lstStyle/>
                    <a:p>
                      <a:pPr algn="ctr" fontAlgn="b"/>
                      <a:r>
                        <a:rPr lang="en-US" sz="900" u="none" strike="noStrike">
                          <a:effectLst/>
                        </a:rPr>
                        <a:t>-12.91%</a:t>
                      </a:r>
                      <a:endParaRPr lang="en-US" sz="900" b="0" i="0" u="none" strike="noStrike">
                        <a:effectLst/>
                        <a:latin typeface="Geneva"/>
                      </a:endParaRPr>
                    </a:p>
                  </a:txBody>
                  <a:tcPr marL="0" marR="0" marT="0" marB="0" anchor="b"/>
                </a:tc>
              </a:tr>
              <a:tr h="566057">
                <a:tc>
                  <a:txBody>
                    <a:bodyPr/>
                    <a:lstStyle/>
                    <a:p>
                      <a:pPr algn="l" fontAlgn="b"/>
                      <a:r>
                        <a:rPr lang="en-US" sz="900" u="none" strike="noStrike">
                          <a:effectLst/>
                        </a:rPr>
                        <a:t>Water and Sewer</a:t>
                      </a:r>
                      <a:endParaRPr lang="en-US" sz="900" b="0" i="0" u="none" strike="noStrike">
                        <a:effectLst/>
                        <a:latin typeface="Geneva"/>
                      </a:endParaRPr>
                    </a:p>
                  </a:txBody>
                  <a:tcPr marL="0" marR="0" marT="0" marB="0" anchor="b"/>
                </a:tc>
                <a:tc>
                  <a:txBody>
                    <a:bodyPr/>
                    <a:lstStyle/>
                    <a:p>
                      <a:pPr algn="ctr" fontAlgn="b"/>
                      <a:r>
                        <a:rPr lang="en-US" sz="900" u="none" strike="noStrike">
                          <a:effectLst/>
                        </a:rPr>
                        <a:t>57,138</a:t>
                      </a:r>
                      <a:endParaRPr lang="en-US" sz="900" b="0" i="0" u="none" strike="noStrike">
                        <a:effectLst/>
                        <a:latin typeface="Geneva"/>
                      </a:endParaRPr>
                    </a:p>
                  </a:txBody>
                  <a:tcPr marL="0" marR="0" marT="0" marB="0" anchor="b"/>
                </a:tc>
                <a:tc>
                  <a:txBody>
                    <a:bodyPr/>
                    <a:lstStyle/>
                    <a:p>
                      <a:pPr algn="ctr" fontAlgn="b"/>
                      <a:r>
                        <a:rPr lang="en-US" sz="900" u="none" strike="noStrike">
                          <a:effectLst/>
                        </a:rPr>
                        <a:t>76,184</a:t>
                      </a:r>
                      <a:endParaRPr lang="en-US" sz="900" b="0" i="0" u="none" strike="noStrike">
                        <a:effectLst/>
                        <a:latin typeface="Geneva"/>
                      </a:endParaRPr>
                    </a:p>
                  </a:txBody>
                  <a:tcPr marL="0" marR="0" marT="0" marB="0" anchor="b"/>
                </a:tc>
                <a:tc>
                  <a:txBody>
                    <a:bodyPr/>
                    <a:lstStyle/>
                    <a:p>
                      <a:pPr algn="ctr" fontAlgn="b"/>
                      <a:r>
                        <a:rPr lang="en-US" sz="900" u="none" strike="noStrike">
                          <a:effectLst/>
                        </a:rPr>
                        <a:t>19,046</a:t>
                      </a:r>
                      <a:endParaRPr lang="en-US" sz="900" b="0" i="0" u="none" strike="noStrike">
                        <a:effectLst/>
                        <a:latin typeface="Geneva"/>
                      </a:endParaRPr>
                    </a:p>
                  </a:txBody>
                  <a:tcPr marL="0" marR="0" marT="0" marB="0" anchor="b"/>
                </a:tc>
                <a:tc>
                  <a:txBody>
                    <a:bodyPr/>
                    <a:lstStyle/>
                    <a:p>
                      <a:pPr algn="ctr" fontAlgn="b"/>
                      <a:r>
                        <a:rPr lang="en-US" sz="900" u="none" strike="noStrike">
                          <a:effectLst/>
                        </a:rPr>
                        <a:t>33.33%</a:t>
                      </a:r>
                      <a:endParaRPr lang="en-US" sz="900" b="0" i="0" u="none" strike="noStrike">
                        <a:effectLst/>
                        <a:latin typeface="Geneva"/>
                      </a:endParaRPr>
                    </a:p>
                  </a:txBody>
                  <a:tcPr marL="0" marR="0" marT="0" marB="0" anchor="b"/>
                </a:tc>
              </a:tr>
              <a:tr h="566057">
                <a:tc>
                  <a:txBody>
                    <a:bodyPr/>
                    <a:lstStyle/>
                    <a:p>
                      <a:pPr algn="l" fontAlgn="b"/>
                      <a:r>
                        <a:rPr lang="en-US" sz="900" u="none" strike="noStrike">
                          <a:effectLst/>
                        </a:rPr>
                        <a:t>Electricity</a:t>
                      </a:r>
                      <a:endParaRPr lang="en-US" sz="900" b="0" i="0" u="none" strike="noStrike">
                        <a:effectLst/>
                        <a:latin typeface="Geneva"/>
                      </a:endParaRPr>
                    </a:p>
                  </a:txBody>
                  <a:tcPr marL="0" marR="0" marT="0" marB="0" anchor="b"/>
                </a:tc>
                <a:tc>
                  <a:txBody>
                    <a:bodyPr/>
                    <a:lstStyle/>
                    <a:p>
                      <a:pPr algn="ctr" fontAlgn="b"/>
                      <a:r>
                        <a:rPr lang="en-US" sz="900" u="none" strike="noStrike">
                          <a:effectLst/>
                        </a:rPr>
                        <a:t>644,984</a:t>
                      </a:r>
                      <a:endParaRPr lang="en-US" sz="900" b="0" i="0" u="none" strike="noStrike">
                        <a:effectLst/>
                        <a:latin typeface="Geneva"/>
                      </a:endParaRPr>
                    </a:p>
                  </a:txBody>
                  <a:tcPr marL="0" marR="0" marT="0" marB="0" anchor="b"/>
                </a:tc>
                <a:tc>
                  <a:txBody>
                    <a:bodyPr/>
                    <a:lstStyle/>
                    <a:p>
                      <a:pPr algn="ctr" fontAlgn="b"/>
                      <a:r>
                        <a:rPr lang="en-US" sz="900" u="none" strike="noStrike">
                          <a:effectLst/>
                        </a:rPr>
                        <a:t>644,514</a:t>
                      </a:r>
                      <a:endParaRPr lang="en-US" sz="900" b="0" i="0" u="none" strike="noStrike">
                        <a:effectLst/>
                        <a:latin typeface="Geneva"/>
                      </a:endParaRPr>
                    </a:p>
                  </a:txBody>
                  <a:tcPr marL="0" marR="0" marT="0" marB="0" anchor="b"/>
                </a:tc>
                <a:tc>
                  <a:txBody>
                    <a:bodyPr/>
                    <a:lstStyle/>
                    <a:p>
                      <a:pPr algn="ctr" fontAlgn="b"/>
                      <a:r>
                        <a:rPr lang="en-US" sz="900" u="none" strike="noStrike">
                          <a:effectLst/>
                        </a:rPr>
                        <a:t>-470</a:t>
                      </a:r>
                      <a:endParaRPr lang="en-US" sz="900" b="0" i="0" u="none" strike="noStrike">
                        <a:effectLst/>
                        <a:latin typeface="Geneva"/>
                      </a:endParaRPr>
                    </a:p>
                  </a:txBody>
                  <a:tcPr marL="0" marR="0" marT="0" marB="0" anchor="b"/>
                </a:tc>
                <a:tc>
                  <a:txBody>
                    <a:bodyPr/>
                    <a:lstStyle/>
                    <a:p>
                      <a:pPr algn="ctr" fontAlgn="b"/>
                      <a:r>
                        <a:rPr lang="en-US" sz="900" u="none" strike="noStrike">
                          <a:effectLst/>
                        </a:rPr>
                        <a:t>-0.07%</a:t>
                      </a:r>
                      <a:endParaRPr lang="en-US" sz="900" b="0" i="0" u="none" strike="noStrike">
                        <a:effectLst/>
                        <a:latin typeface="Geneva"/>
                      </a:endParaRPr>
                    </a:p>
                  </a:txBody>
                  <a:tcPr marL="0" marR="0" marT="0" marB="0" anchor="b"/>
                </a:tc>
              </a:tr>
              <a:tr h="566057">
                <a:tc>
                  <a:txBody>
                    <a:bodyPr/>
                    <a:lstStyle/>
                    <a:p>
                      <a:pPr algn="l" fontAlgn="b"/>
                      <a:r>
                        <a:rPr lang="en-US" sz="900" u="none" strike="noStrike">
                          <a:effectLst/>
                        </a:rPr>
                        <a:t>Telephone</a:t>
                      </a:r>
                      <a:endParaRPr lang="en-US" sz="900" b="0" i="0" u="none" strike="noStrike">
                        <a:effectLst/>
                        <a:latin typeface="Geneva"/>
                      </a:endParaRPr>
                    </a:p>
                  </a:txBody>
                  <a:tcPr marL="0" marR="0" marT="0" marB="0" anchor="b"/>
                </a:tc>
                <a:tc>
                  <a:txBody>
                    <a:bodyPr/>
                    <a:lstStyle/>
                    <a:p>
                      <a:pPr algn="ctr" fontAlgn="b"/>
                      <a:r>
                        <a:rPr lang="en-US" sz="900" u="sng" strike="noStrike">
                          <a:effectLst/>
                        </a:rPr>
                        <a:t>24,000</a:t>
                      </a:r>
                      <a:endParaRPr lang="en-US" sz="900" b="0" i="0" u="sng" strike="noStrike">
                        <a:effectLst/>
                        <a:latin typeface="Geneva"/>
                      </a:endParaRPr>
                    </a:p>
                  </a:txBody>
                  <a:tcPr marL="0" marR="0" marT="0" marB="0" anchor="b"/>
                </a:tc>
                <a:tc>
                  <a:txBody>
                    <a:bodyPr/>
                    <a:lstStyle/>
                    <a:p>
                      <a:pPr algn="ctr" fontAlgn="b"/>
                      <a:r>
                        <a:rPr lang="en-US" sz="900" u="sng" strike="noStrike">
                          <a:effectLst/>
                        </a:rPr>
                        <a:t>24,000</a:t>
                      </a:r>
                      <a:endParaRPr lang="en-US" sz="900" b="0" i="0" u="sng" strike="noStrike">
                        <a:effectLst/>
                        <a:latin typeface="Geneva"/>
                      </a:endParaRPr>
                    </a:p>
                  </a:txBody>
                  <a:tcPr marL="0" marR="0" marT="0" marB="0" anchor="b"/>
                </a:tc>
                <a:tc>
                  <a:txBody>
                    <a:bodyPr/>
                    <a:lstStyle/>
                    <a:p>
                      <a:pPr algn="ctr" fontAlgn="b"/>
                      <a:r>
                        <a:rPr lang="en-US" sz="900" u="sng" strike="noStrike">
                          <a:effectLst/>
                        </a:rPr>
                        <a:t>0</a:t>
                      </a:r>
                      <a:endParaRPr lang="en-US" sz="900" b="0" i="0" u="sng" strike="noStrike">
                        <a:effectLst/>
                        <a:latin typeface="Geneva"/>
                      </a:endParaRPr>
                    </a:p>
                  </a:txBody>
                  <a:tcPr marL="0" marR="0" marT="0" marB="0" anchor="b"/>
                </a:tc>
                <a:tc>
                  <a:txBody>
                    <a:bodyPr/>
                    <a:lstStyle/>
                    <a:p>
                      <a:pPr algn="ctr" fontAlgn="b"/>
                      <a:r>
                        <a:rPr lang="en-US" sz="900" u="sng" strike="noStrike">
                          <a:effectLst/>
                        </a:rPr>
                        <a:t>0.00%</a:t>
                      </a:r>
                      <a:endParaRPr lang="en-US" sz="900" b="0" i="0" u="sng" strike="noStrike">
                        <a:effectLst/>
                        <a:latin typeface="Geneva"/>
                      </a:endParaRPr>
                    </a:p>
                  </a:txBody>
                  <a:tcPr marL="0" marR="0" marT="0" marB="0" anchor="b"/>
                </a:tc>
              </a:tr>
              <a:tr h="566057">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732,145</a:t>
                      </a:r>
                      <a:endParaRPr lang="en-US" sz="900" b="0" i="0" u="none" strike="noStrike">
                        <a:effectLst/>
                        <a:latin typeface="Geneva"/>
                      </a:endParaRPr>
                    </a:p>
                  </a:txBody>
                  <a:tcPr marL="0" marR="0" marT="0" marB="0" anchor="b"/>
                </a:tc>
                <a:tc>
                  <a:txBody>
                    <a:bodyPr/>
                    <a:lstStyle/>
                    <a:p>
                      <a:pPr algn="ctr" fontAlgn="b"/>
                      <a:r>
                        <a:rPr lang="en-US" sz="900" u="none" strike="noStrike" dirty="0">
                          <a:effectLst/>
                        </a:rPr>
                        <a:t>749,943</a:t>
                      </a:r>
                      <a:endParaRPr lang="en-US" sz="900" b="0" i="0" u="none" strike="noStrike" dirty="0">
                        <a:effectLst/>
                        <a:latin typeface="Geneva"/>
                      </a:endParaRPr>
                    </a:p>
                  </a:txBody>
                  <a:tcPr marL="0" marR="0" marT="0" marB="0" anchor="b"/>
                </a:tc>
                <a:tc>
                  <a:txBody>
                    <a:bodyPr/>
                    <a:lstStyle/>
                    <a:p>
                      <a:pPr algn="ctr" fontAlgn="b"/>
                      <a:r>
                        <a:rPr lang="en-US" sz="900" u="none" strike="noStrike">
                          <a:effectLst/>
                        </a:rPr>
                        <a:t>17,798</a:t>
                      </a:r>
                      <a:endParaRPr lang="en-US" sz="900" b="0" i="0" u="none" strike="noStrike">
                        <a:effectLst/>
                        <a:latin typeface="Geneva"/>
                      </a:endParaRPr>
                    </a:p>
                  </a:txBody>
                  <a:tcPr marL="0" marR="0" marT="0" marB="0" anchor="b"/>
                </a:tc>
                <a:tc>
                  <a:txBody>
                    <a:bodyPr/>
                    <a:lstStyle/>
                    <a:p>
                      <a:pPr algn="ctr" fontAlgn="b"/>
                      <a:r>
                        <a:rPr lang="en-US" sz="900" u="none" strike="noStrike" dirty="0">
                          <a:effectLst/>
                        </a:rPr>
                        <a:t>2.43%</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296076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692815994"/>
              </p:ext>
            </p:extLst>
          </p:nvPr>
        </p:nvGraphicFramePr>
        <p:xfrm>
          <a:off x="381000" y="228600"/>
          <a:ext cx="8382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096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Grounds Maintenance (4210)</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Dedicated grounds maintenance person charged in Athletics.  DPW does larger school grounds.</a:t>
            </a:r>
          </a:p>
          <a:p>
            <a:r>
              <a:rPr lang="en-US" b="1" dirty="0" smtClean="0"/>
              <a:t>One New Summer Hire for Grounds</a:t>
            </a:r>
          </a:p>
          <a:p>
            <a:r>
              <a:rPr lang="en-US" dirty="0" smtClean="0"/>
              <a:t>Field Maintenance generally is contracted out and funded through Field Use Revolving</a:t>
            </a:r>
          </a:p>
          <a:p>
            <a:r>
              <a:rPr lang="en-US" b="1" dirty="0" smtClean="0"/>
              <a:t>Additional $15K for Asphalt </a:t>
            </a:r>
            <a:r>
              <a:rPr lang="en-US" dirty="0" smtClean="0"/>
              <a:t>– Asphalt repairs are not a capital expense.  Included here in operating budget</a:t>
            </a:r>
          </a:p>
          <a:p>
            <a:r>
              <a:rPr lang="en-US" dirty="0" smtClean="0"/>
              <a:t>Supplies and materials for elementary playgrounds and fields. </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681351986"/>
              </p:ext>
            </p:extLst>
          </p:nvPr>
        </p:nvGraphicFramePr>
        <p:xfrm>
          <a:off x="457200" y="1447803"/>
          <a:ext cx="4038600" cy="4267200"/>
        </p:xfrm>
        <a:graphic>
          <a:graphicData uri="http://schemas.openxmlformats.org/drawingml/2006/table">
            <a:tbl>
              <a:tblPr>
                <a:tableStyleId>{5C22544A-7EE6-4342-B048-85BDC9FD1C3A}</a:tableStyleId>
              </a:tblPr>
              <a:tblGrid>
                <a:gridCol w="1706330"/>
                <a:gridCol w="560202"/>
                <a:gridCol w="560202"/>
                <a:gridCol w="560202"/>
                <a:gridCol w="651664"/>
              </a:tblGrid>
              <a:tr h="609600">
                <a:tc>
                  <a:txBody>
                    <a:bodyPr/>
                    <a:lstStyle/>
                    <a:p>
                      <a:pPr algn="l" fontAlgn="b"/>
                      <a:endParaRPr lang="en-US" sz="900" b="0" i="0" u="none" strike="noStrike" dirty="0">
                        <a:effectLst/>
                        <a:latin typeface="Geneva"/>
                      </a:endParaRPr>
                    </a:p>
                  </a:txBody>
                  <a:tcPr marL="0" marR="0" marT="0" marB="0" anchor="b"/>
                </a:tc>
                <a:tc>
                  <a:txBody>
                    <a:bodyPr/>
                    <a:lstStyle/>
                    <a:p>
                      <a:pPr algn="ctr" fontAlgn="b"/>
                      <a:endParaRPr lang="en-US" sz="900" b="1" i="0" u="none" strike="noStrike" dirty="0">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60960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609600">
                <a:tc>
                  <a:txBody>
                    <a:bodyPr/>
                    <a:lstStyle/>
                    <a:p>
                      <a:pPr algn="l" fontAlgn="b"/>
                      <a:r>
                        <a:rPr lang="en-US" sz="900" u="none" strike="noStrike">
                          <a:effectLst/>
                        </a:rPr>
                        <a:t>Summer Help</a:t>
                      </a:r>
                      <a:endParaRPr lang="en-US" sz="900" b="0" i="0" u="none" strike="noStrike">
                        <a:effectLst/>
                        <a:latin typeface="Geneva"/>
                      </a:endParaRPr>
                    </a:p>
                  </a:txBody>
                  <a:tcPr marL="0" marR="0" marT="0" marB="0" anchor="b"/>
                </a:tc>
                <a:tc>
                  <a:txBody>
                    <a:bodyPr/>
                    <a:lstStyle/>
                    <a:p>
                      <a:pPr algn="ctr" fontAlgn="b"/>
                      <a:r>
                        <a:rPr lang="en-US" sz="900" u="none" strike="noStrike">
                          <a:effectLst/>
                        </a:rPr>
                        <a:t>4,478</a:t>
                      </a:r>
                      <a:endParaRPr lang="en-US" sz="900" b="0" i="0" u="none" strike="noStrike">
                        <a:effectLst/>
                        <a:latin typeface="Geneva"/>
                      </a:endParaRPr>
                    </a:p>
                  </a:txBody>
                  <a:tcPr marL="0" marR="0" marT="0" marB="0" anchor="b"/>
                </a:tc>
                <a:tc>
                  <a:txBody>
                    <a:bodyPr/>
                    <a:lstStyle/>
                    <a:p>
                      <a:pPr algn="ctr" fontAlgn="b"/>
                      <a:r>
                        <a:rPr lang="en-US" sz="900" u="none" strike="noStrike">
                          <a:effectLst/>
                        </a:rPr>
                        <a:t>9,108</a:t>
                      </a:r>
                      <a:endParaRPr lang="en-US" sz="900" b="0" i="0" u="none" strike="noStrike">
                        <a:effectLst/>
                        <a:latin typeface="Geneva"/>
                      </a:endParaRPr>
                    </a:p>
                  </a:txBody>
                  <a:tcPr marL="0" marR="0" marT="0" marB="0" anchor="b"/>
                </a:tc>
                <a:tc>
                  <a:txBody>
                    <a:bodyPr/>
                    <a:lstStyle/>
                    <a:p>
                      <a:pPr algn="ctr" fontAlgn="b"/>
                      <a:r>
                        <a:rPr lang="en-US" sz="900" u="none" strike="noStrike">
                          <a:effectLst/>
                        </a:rPr>
                        <a:t>4,630</a:t>
                      </a:r>
                      <a:endParaRPr lang="en-US" sz="900" b="0" i="0" u="none" strike="noStrike">
                        <a:effectLst/>
                        <a:latin typeface="Geneva"/>
                      </a:endParaRPr>
                    </a:p>
                  </a:txBody>
                  <a:tcPr marL="0" marR="0" marT="0" marB="0" anchor="b"/>
                </a:tc>
                <a:tc>
                  <a:txBody>
                    <a:bodyPr/>
                    <a:lstStyle/>
                    <a:p>
                      <a:pPr algn="ctr" fontAlgn="b"/>
                      <a:r>
                        <a:rPr lang="en-US" sz="900" u="none" strike="noStrike">
                          <a:effectLst/>
                        </a:rPr>
                        <a:t>103.39%</a:t>
                      </a:r>
                      <a:endParaRPr lang="en-US" sz="900" b="0" i="0" u="none" strike="noStrike">
                        <a:effectLst/>
                        <a:latin typeface="Geneva"/>
                      </a:endParaRPr>
                    </a:p>
                  </a:txBody>
                  <a:tcPr marL="0" marR="0" marT="0" marB="0" anchor="b"/>
                </a:tc>
              </a:tr>
              <a:tr h="609600">
                <a:tc>
                  <a:txBody>
                    <a:bodyPr/>
                    <a:lstStyle/>
                    <a:p>
                      <a:pPr algn="l" fontAlgn="b"/>
                      <a:r>
                        <a:rPr lang="en-US" sz="900" u="none" strike="noStrike">
                          <a:effectLst/>
                        </a:rPr>
                        <a:t>Contracted Services</a:t>
                      </a:r>
                      <a:endParaRPr lang="en-US" sz="900" b="0" i="0" u="none" strike="noStrike">
                        <a:effectLst/>
                        <a:latin typeface="Geneva"/>
                      </a:endParaRPr>
                    </a:p>
                  </a:txBody>
                  <a:tcPr marL="0" marR="0" marT="0" marB="0" anchor="b"/>
                </a:tc>
                <a:tc>
                  <a:txBody>
                    <a:bodyPr/>
                    <a:lstStyle/>
                    <a:p>
                      <a:pPr algn="ctr" fontAlgn="b"/>
                      <a:r>
                        <a:rPr lang="en-US" sz="900" u="none" strike="noStrike">
                          <a:effectLst/>
                        </a:rPr>
                        <a:t>36,500</a:t>
                      </a:r>
                      <a:endParaRPr lang="en-US" sz="900" b="0" i="0" u="none" strike="noStrike">
                        <a:effectLst/>
                        <a:latin typeface="Geneva"/>
                      </a:endParaRPr>
                    </a:p>
                  </a:txBody>
                  <a:tcPr marL="0" marR="0" marT="0" marB="0" anchor="b"/>
                </a:tc>
                <a:tc>
                  <a:txBody>
                    <a:bodyPr/>
                    <a:lstStyle/>
                    <a:p>
                      <a:pPr algn="ctr" fontAlgn="b"/>
                      <a:r>
                        <a:rPr lang="en-US" sz="900" u="none" strike="noStrike">
                          <a:effectLst/>
                        </a:rPr>
                        <a:t>51,500</a:t>
                      </a:r>
                      <a:endParaRPr lang="en-US" sz="900" b="0" i="0" u="none" strike="noStrike">
                        <a:effectLst/>
                        <a:latin typeface="Geneva"/>
                      </a:endParaRPr>
                    </a:p>
                  </a:txBody>
                  <a:tcPr marL="0" marR="0" marT="0" marB="0" anchor="b"/>
                </a:tc>
                <a:tc>
                  <a:txBody>
                    <a:bodyPr/>
                    <a:lstStyle/>
                    <a:p>
                      <a:pPr algn="ctr" fontAlgn="b"/>
                      <a:r>
                        <a:rPr lang="en-US" sz="900" u="none" strike="noStrike">
                          <a:effectLst/>
                        </a:rPr>
                        <a:t>15,000</a:t>
                      </a:r>
                      <a:endParaRPr lang="en-US" sz="900" b="0" i="0" u="none" strike="noStrike">
                        <a:effectLst/>
                        <a:latin typeface="Geneva"/>
                      </a:endParaRPr>
                    </a:p>
                  </a:txBody>
                  <a:tcPr marL="0" marR="0" marT="0" marB="0" anchor="b"/>
                </a:tc>
                <a:tc>
                  <a:txBody>
                    <a:bodyPr/>
                    <a:lstStyle/>
                    <a:p>
                      <a:pPr algn="ctr" fontAlgn="b"/>
                      <a:r>
                        <a:rPr lang="en-US" sz="900" u="none" strike="noStrike">
                          <a:effectLst/>
                        </a:rPr>
                        <a:t>41.10%</a:t>
                      </a:r>
                      <a:endParaRPr lang="en-US" sz="900" b="0" i="0" u="none" strike="noStrike">
                        <a:effectLst/>
                        <a:latin typeface="Geneva"/>
                      </a:endParaRPr>
                    </a:p>
                  </a:txBody>
                  <a:tcPr marL="0" marR="0" marT="0" marB="0" anchor="b"/>
                </a:tc>
              </a:tr>
              <a:tr h="609600">
                <a:tc>
                  <a:txBody>
                    <a:bodyPr/>
                    <a:lstStyle/>
                    <a:p>
                      <a:pPr algn="l" fontAlgn="b"/>
                      <a:r>
                        <a:rPr lang="en-US" sz="900" u="none" strike="noStrike">
                          <a:effectLst/>
                        </a:rPr>
                        <a:t>Supplies and Materials</a:t>
                      </a:r>
                      <a:endParaRPr lang="en-US" sz="900" b="0" i="0" u="none" strike="noStrike">
                        <a:effectLst/>
                        <a:latin typeface="Geneva"/>
                      </a:endParaRPr>
                    </a:p>
                  </a:txBody>
                  <a:tcPr marL="0" marR="0" marT="0" marB="0" anchor="b"/>
                </a:tc>
                <a:tc>
                  <a:txBody>
                    <a:bodyPr/>
                    <a:lstStyle/>
                    <a:p>
                      <a:pPr algn="ctr" fontAlgn="b"/>
                      <a:r>
                        <a:rPr lang="en-US" sz="900" u="none" strike="noStrike">
                          <a:effectLst/>
                        </a:rPr>
                        <a:t>9,000</a:t>
                      </a:r>
                      <a:endParaRPr lang="en-US" sz="900" b="0" i="0" u="none" strike="noStrike">
                        <a:effectLst/>
                        <a:latin typeface="Geneva"/>
                      </a:endParaRPr>
                    </a:p>
                  </a:txBody>
                  <a:tcPr marL="0" marR="0" marT="0" marB="0" anchor="b"/>
                </a:tc>
                <a:tc>
                  <a:txBody>
                    <a:bodyPr/>
                    <a:lstStyle/>
                    <a:p>
                      <a:pPr algn="ctr" fontAlgn="b"/>
                      <a:r>
                        <a:rPr lang="en-US" sz="900" u="none" strike="noStrike">
                          <a:effectLst/>
                        </a:rPr>
                        <a:t>13,000</a:t>
                      </a:r>
                      <a:endParaRPr lang="en-US" sz="900" b="0" i="0" u="none" strike="noStrike">
                        <a:effectLst/>
                        <a:latin typeface="Geneva"/>
                      </a:endParaRPr>
                    </a:p>
                  </a:txBody>
                  <a:tcPr marL="0" marR="0" marT="0" marB="0" anchor="b"/>
                </a:tc>
                <a:tc>
                  <a:txBody>
                    <a:bodyPr/>
                    <a:lstStyle/>
                    <a:p>
                      <a:pPr algn="ctr" fontAlgn="b"/>
                      <a:r>
                        <a:rPr lang="en-US" sz="900" u="none" strike="noStrike">
                          <a:effectLst/>
                        </a:rPr>
                        <a:t>4,000</a:t>
                      </a:r>
                      <a:endParaRPr lang="en-US" sz="900" b="0" i="0" u="none" strike="noStrike">
                        <a:effectLst/>
                        <a:latin typeface="Geneva"/>
                      </a:endParaRPr>
                    </a:p>
                  </a:txBody>
                  <a:tcPr marL="0" marR="0" marT="0" marB="0" anchor="b"/>
                </a:tc>
                <a:tc>
                  <a:txBody>
                    <a:bodyPr/>
                    <a:lstStyle/>
                    <a:p>
                      <a:pPr algn="ctr" fontAlgn="b"/>
                      <a:r>
                        <a:rPr lang="en-US" sz="900" u="none" strike="noStrike">
                          <a:effectLst/>
                        </a:rPr>
                        <a:t>44.44%</a:t>
                      </a:r>
                      <a:endParaRPr lang="en-US" sz="900" b="0" i="0" u="none" strike="noStrike">
                        <a:effectLst/>
                        <a:latin typeface="Geneva"/>
                      </a:endParaRPr>
                    </a:p>
                  </a:txBody>
                  <a:tcPr marL="0" marR="0" marT="0" marB="0" anchor="b"/>
                </a:tc>
              </a:tr>
              <a:tr h="609600">
                <a:tc>
                  <a:txBody>
                    <a:bodyPr/>
                    <a:lstStyle/>
                    <a:p>
                      <a:pPr algn="l" fontAlgn="b"/>
                      <a:r>
                        <a:rPr lang="en-US" sz="900" u="none" strike="noStrike">
                          <a:effectLst/>
                        </a:rPr>
                        <a:t>Offset </a:t>
                      </a:r>
                      <a:endParaRPr lang="en-US" sz="900" b="0" i="0" u="none" strike="noStrike">
                        <a:effectLst/>
                        <a:latin typeface="Geneva"/>
                      </a:endParaRPr>
                    </a:p>
                  </a:txBody>
                  <a:tcPr marL="0" marR="0" marT="0" marB="0" anchor="b"/>
                </a:tc>
                <a:tc>
                  <a:txBody>
                    <a:bodyPr/>
                    <a:lstStyle/>
                    <a:p>
                      <a:pPr algn="ctr" fontAlgn="b"/>
                      <a:r>
                        <a:rPr lang="en-US" sz="900" u="sng" strike="noStrike">
                          <a:effectLst/>
                        </a:rPr>
                        <a:t>-36,500</a:t>
                      </a:r>
                      <a:endParaRPr lang="en-US" sz="900" b="0" i="0" u="sng" strike="noStrike">
                        <a:effectLst/>
                        <a:latin typeface="Geneva"/>
                      </a:endParaRPr>
                    </a:p>
                  </a:txBody>
                  <a:tcPr marL="0" marR="0" marT="0" marB="0" anchor="b"/>
                </a:tc>
                <a:tc>
                  <a:txBody>
                    <a:bodyPr/>
                    <a:lstStyle/>
                    <a:p>
                      <a:pPr algn="ctr" fontAlgn="b"/>
                      <a:r>
                        <a:rPr lang="en-US" sz="900" u="sng" strike="noStrike">
                          <a:effectLst/>
                        </a:rPr>
                        <a:t>-46,500</a:t>
                      </a:r>
                      <a:endParaRPr lang="en-US" sz="900" b="0" i="0" u="sng" strike="noStrike">
                        <a:effectLst/>
                        <a:latin typeface="Geneva"/>
                      </a:endParaRPr>
                    </a:p>
                  </a:txBody>
                  <a:tcPr marL="0" marR="0" marT="0" marB="0" anchor="b"/>
                </a:tc>
                <a:tc>
                  <a:txBody>
                    <a:bodyPr/>
                    <a:lstStyle/>
                    <a:p>
                      <a:pPr algn="ctr" fontAlgn="b"/>
                      <a:r>
                        <a:rPr lang="en-US" sz="900" u="sng" strike="noStrike">
                          <a:effectLst/>
                        </a:rPr>
                        <a:t>-10,000</a:t>
                      </a:r>
                      <a:endParaRPr lang="en-US" sz="900" b="0" i="0" u="sng" strike="noStrike">
                        <a:effectLst/>
                        <a:latin typeface="Geneva"/>
                      </a:endParaRPr>
                    </a:p>
                  </a:txBody>
                  <a:tcPr marL="0" marR="0" marT="0" marB="0" anchor="b"/>
                </a:tc>
                <a:tc>
                  <a:txBody>
                    <a:bodyPr/>
                    <a:lstStyle/>
                    <a:p>
                      <a:pPr algn="ctr" fontAlgn="b"/>
                      <a:r>
                        <a:rPr lang="en-US" sz="900" u="sng" strike="noStrike">
                          <a:effectLst/>
                        </a:rPr>
                        <a:t>27.40%</a:t>
                      </a:r>
                      <a:endParaRPr lang="en-US" sz="900" b="0" i="0" u="sng" strike="noStrike">
                        <a:effectLst/>
                        <a:latin typeface="Geneva"/>
                      </a:endParaRPr>
                    </a:p>
                  </a:txBody>
                  <a:tcPr marL="0" marR="0" marT="0" marB="0" anchor="b"/>
                </a:tc>
              </a:tr>
              <a:tr h="60960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13,478</a:t>
                      </a:r>
                      <a:endParaRPr lang="en-US" sz="900" b="0" i="0" u="none" strike="noStrike">
                        <a:effectLst/>
                        <a:latin typeface="Geneva"/>
                      </a:endParaRPr>
                    </a:p>
                  </a:txBody>
                  <a:tcPr marL="0" marR="0" marT="0" marB="0" anchor="b"/>
                </a:tc>
                <a:tc>
                  <a:txBody>
                    <a:bodyPr/>
                    <a:lstStyle/>
                    <a:p>
                      <a:pPr algn="ctr" fontAlgn="b"/>
                      <a:r>
                        <a:rPr lang="en-US" sz="900" u="none" strike="noStrike">
                          <a:effectLst/>
                        </a:rPr>
                        <a:t>27,108</a:t>
                      </a:r>
                      <a:endParaRPr lang="en-US" sz="900" b="0" i="0" u="none" strike="noStrike">
                        <a:effectLst/>
                        <a:latin typeface="Geneva"/>
                      </a:endParaRPr>
                    </a:p>
                  </a:txBody>
                  <a:tcPr marL="0" marR="0" marT="0" marB="0" anchor="b"/>
                </a:tc>
                <a:tc>
                  <a:txBody>
                    <a:bodyPr/>
                    <a:lstStyle/>
                    <a:p>
                      <a:pPr algn="ctr" fontAlgn="b"/>
                      <a:r>
                        <a:rPr lang="en-US" sz="900" u="none" strike="noStrike">
                          <a:effectLst/>
                        </a:rPr>
                        <a:t>13,630</a:t>
                      </a:r>
                      <a:endParaRPr lang="en-US" sz="900" b="0" i="0" u="none" strike="noStrike">
                        <a:effectLst/>
                        <a:latin typeface="Geneva"/>
                      </a:endParaRPr>
                    </a:p>
                  </a:txBody>
                  <a:tcPr marL="0" marR="0" marT="0" marB="0" anchor="b"/>
                </a:tc>
                <a:tc>
                  <a:txBody>
                    <a:bodyPr/>
                    <a:lstStyle/>
                    <a:p>
                      <a:pPr algn="ctr" fontAlgn="b"/>
                      <a:r>
                        <a:rPr lang="en-US" sz="900" u="none" strike="noStrike" dirty="0">
                          <a:effectLst/>
                        </a:rPr>
                        <a:t>101.13%</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138168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Maintenance (4220)</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Salary at FY 13 rates. Contract needs to be </a:t>
            </a:r>
            <a:r>
              <a:rPr lang="en-US" dirty="0"/>
              <a:t>negotiated. </a:t>
            </a:r>
            <a:r>
              <a:rPr lang="en-US" dirty="0" smtClean="0"/>
              <a:t>Amounts included </a:t>
            </a:r>
            <a:r>
              <a:rPr lang="en-US" dirty="0"/>
              <a:t>in the allowance. </a:t>
            </a:r>
            <a:endParaRPr lang="en-US" dirty="0" smtClean="0"/>
          </a:p>
          <a:p>
            <a:r>
              <a:rPr lang="en-US" b="1" dirty="0" smtClean="0"/>
              <a:t>Funding for Two New Summer Help</a:t>
            </a:r>
          </a:p>
          <a:p>
            <a:r>
              <a:rPr lang="en-US" dirty="0" smtClean="0"/>
              <a:t>$10.5K increase for non capital projects</a:t>
            </a:r>
          </a:p>
          <a:p>
            <a:r>
              <a:rPr lang="en-US" dirty="0" smtClean="0"/>
              <a:t>Funding for state mandated lift upgrades -  $10K</a:t>
            </a:r>
          </a:p>
          <a:p>
            <a:r>
              <a:rPr lang="en-US" dirty="0" smtClean="0"/>
              <a:t>Funding for </a:t>
            </a:r>
            <a:r>
              <a:rPr lang="en-US" dirty="0"/>
              <a:t>s</a:t>
            </a:r>
            <a:r>
              <a:rPr lang="en-US" dirty="0" smtClean="0"/>
              <a:t>tate </a:t>
            </a:r>
            <a:r>
              <a:rPr lang="en-US" dirty="0"/>
              <a:t>m</a:t>
            </a:r>
            <a:r>
              <a:rPr lang="en-US" dirty="0" smtClean="0"/>
              <a:t>andated fuel operator regulations $3.4K</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283517333"/>
              </p:ext>
            </p:extLst>
          </p:nvPr>
        </p:nvGraphicFramePr>
        <p:xfrm>
          <a:off x="457200" y="1600199"/>
          <a:ext cx="4038600" cy="4419600"/>
        </p:xfrm>
        <a:graphic>
          <a:graphicData uri="http://schemas.openxmlformats.org/drawingml/2006/table">
            <a:tbl>
              <a:tblPr>
                <a:tableStyleId>{5C22544A-7EE6-4342-B048-85BDC9FD1C3A}</a:tableStyleId>
              </a:tblPr>
              <a:tblGrid>
                <a:gridCol w="1706330"/>
                <a:gridCol w="560202"/>
                <a:gridCol w="560202"/>
                <a:gridCol w="560202"/>
                <a:gridCol w="651664"/>
              </a:tblGrid>
              <a:tr h="552450">
                <a:tc>
                  <a:txBody>
                    <a:bodyPr/>
                    <a:lstStyle/>
                    <a:p>
                      <a:pPr algn="l" fontAlgn="b"/>
                      <a:endParaRPr lang="en-US" sz="900" b="0" i="0" u="none" strike="noStrike" dirty="0">
                        <a:effectLst/>
                        <a:latin typeface="Geneva"/>
                      </a:endParaRPr>
                    </a:p>
                  </a:txBody>
                  <a:tcPr marL="0" marR="0" marT="0" marB="0" anchor="b"/>
                </a:tc>
                <a:tc>
                  <a:txBody>
                    <a:bodyPr/>
                    <a:lstStyle/>
                    <a:p>
                      <a:pPr algn="ctr" fontAlgn="b"/>
                      <a:endParaRPr lang="en-US" sz="900" b="1" i="0" u="none" strike="noStrike" dirty="0">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55245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552450">
                <a:tc>
                  <a:txBody>
                    <a:bodyPr/>
                    <a:lstStyle/>
                    <a:p>
                      <a:pPr algn="l" fontAlgn="b"/>
                      <a:r>
                        <a:rPr lang="en-US" sz="900" u="none" strike="noStrike">
                          <a:effectLst/>
                        </a:rPr>
                        <a:t>Salaries</a:t>
                      </a:r>
                      <a:endParaRPr lang="en-US" sz="900" b="0" i="0" u="none" strike="noStrike">
                        <a:effectLst/>
                        <a:latin typeface="Geneva"/>
                      </a:endParaRPr>
                    </a:p>
                  </a:txBody>
                  <a:tcPr marL="0" marR="0" marT="0" marB="0" anchor="b"/>
                </a:tc>
                <a:tc>
                  <a:txBody>
                    <a:bodyPr/>
                    <a:lstStyle/>
                    <a:p>
                      <a:pPr algn="ctr" fontAlgn="b"/>
                      <a:r>
                        <a:rPr lang="en-US" sz="900" u="none" strike="noStrike">
                          <a:effectLst/>
                        </a:rPr>
                        <a:t>32,914</a:t>
                      </a:r>
                      <a:endParaRPr lang="en-US" sz="900" b="0" i="0" u="none" strike="noStrike">
                        <a:effectLst/>
                        <a:latin typeface="Geneva"/>
                      </a:endParaRPr>
                    </a:p>
                  </a:txBody>
                  <a:tcPr marL="0" marR="0" marT="0" marB="0" anchor="b"/>
                </a:tc>
                <a:tc>
                  <a:txBody>
                    <a:bodyPr/>
                    <a:lstStyle/>
                    <a:p>
                      <a:pPr algn="ctr" fontAlgn="b"/>
                      <a:r>
                        <a:rPr lang="en-US" sz="900" u="none" strike="noStrike">
                          <a:effectLst/>
                        </a:rPr>
                        <a:t>32,914</a:t>
                      </a:r>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a:effectLst/>
                        </a:rPr>
                        <a:t>0.00%</a:t>
                      </a:r>
                      <a:endParaRPr lang="en-US" sz="900" b="0" i="0" u="none" strike="noStrike">
                        <a:effectLst/>
                        <a:latin typeface="Geneva"/>
                      </a:endParaRPr>
                    </a:p>
                  </a:txBody>
                  <a:tcPr marL="0" marR="0" marT="0" marB="0" anchor="b"/>
                </a:tc>
              </a:tr>
              <a:tr h="552450">
                <a:tc>
                  <a:txBody>
                    <a:bodyPr/>
                    <a:lstStyle/>
                    <a:p>
                      <a:pPr algn="l" fontAlgn="b"/>
                      <a:r>
                        <a:rPr lang="en-US" sz="900" u="none" strike="noStrike">
                          <a:effectLst/>
                        </a:rPr>
                        <a:t>Other Salaries</a:t>
                      </a:r>
                      <a:endParaRPr lang="en-US" sz="900" b="0" i="0" u="none" strike="noStrike">
                        <a:effectLst/>
                        <a:latin typeface="Geneva"/>
                      </a:endParaRPr>
                    </a:p>
                  </a:txBody>
                  <a:tcPr marL="0" marR="0" marT="0" marB="0" anchor="b"/>
                </a:tc>
                <a:tc>
                  <a:txBody>
                    <a:bodyPr/>
                    <a:lstStyle/>
                    <a:p>
                      <a:pPr algn="ctr" fontAlgn="b"/>
                      <a:r>
                        <a:rPr lang="en-US" sz="900" u="none" strike="noStrike">
                          <a:effectLst/>
                        </a:rPr>
                        <a:t>288,857</a:t>
                      </a:r>
                      <a:endParaRPr lang="en-US" sz="900" b="0" i="0" u="none" strike="noStrike">
                        <a:effectLst/>
                        <a:latin typeface="Geneva"/>
                      </a:endParaRPr>
                    </a:p>
                  </a:txBody>
                  <a:tcPr marL="0" marR="0" marT="0" marB="0" anchor="b"/>
                </a:tc>
                <a:tc>
                  <a:txBody>
                    <a:bodyPr/>
                    <a:lstStyle/>
                    <a:p>
                      <a:pPr algn="ctr" fontAlgn="b"/>
                      <a:r>
                        <a:rPr lang="en-US" sz="900" u="none" strike="noStrike">
                          <a:effectLst/>
                        </a:rPr>
                        <a:t>297,393</a:t>
                      </a:r>
                      <a:endParaRPr lang="en-US" sz="900" b="0" i="0" u="none" strike="noStrike">
                        <a:effectLst/>
                        <a:latin typeface="Geneva"/>
                      </a:endParaRPr>
                    </a:p>
                  </a:txBody>
                  <a:tcPr marL="0" marR="0" marT="0" marB="0" anchor="b"/>
                </a:tc>
                <a:tc>
                  <a:txBody>
                    <a:bodyPr/>
                    <a:lstStyle/>
                    <a:p>
                      <a:pPr algn="ctr" fontAlgn="b"/>
                      <a:r>
                        <a:rPr lang="en-US" sz="900" u="none" strike="noStrike">
                          <a:effectLst/>
                        </a:rPr>
                        <a:t>8,536</a:t>
                      </a:r>
                      <a:endParaRPr lang="en-US" sz="900" b="0" i="0" u="none" strike="noStrike">
                        <a:effectLst/>
                        <a:latin typeface="Geneva"/>
                      </a:endParaRPr>
                    </a:p>
                  </a:txBody>
                  <a:tcPr marL="0" marR="0" marT="0" marB="0" anchor="b"/>
                </a:tc>
                <a:tc>
                  <a:txBody>
                    <a:bodyPr/>
                    <a:lstStyle/>
                    <a:p>
                      <a:pPr algn="ctr" fontAlgn="b"/>
                      <a:r>
                        <a:rPr lang="en-US" sz="900" u="none" strike="noStrike">
                          <a:effectLst/>
                        </a:rPr>
                        <a:t>2.96%</a:t>
                      </a:r>
                      <a:endParaRPr lang="en-US" sz="900" b="0" i="0" u="none" strike="noStrike">
                        <a:effectLst/>
                        <a:latin typeface="Geneva"/>
                      </a:endParaRPr>
                    </a:p>
                  </a:txBody>
                  <a:tcPr marL="0" marR="0" marT="0" marB="0" anchor="b"/>
                </a:tc>
              </a:tr>
              <a:tr h="552450">
                <a:tc>
                  <a:txBody>
                    <a:bodyPr/>
                    <a:lstStyle/>
                    <a:p>
                      <a:pPr algn="l" fontAlgn="b"/>
                      <a:r>
                        <a:rPr lang="en-US" sz="900" u="none" strike="noStrike">
                          <a:effectLst/>
                        </a:rPr>
                        <a:t>Contracted Services</a:t>
                      </a:r>
                      <a:endParaRPr lang="en-US" sz="900" b="0" i="0" u="none" strike="noStrike">
                        <a:effectLst/>
                        <a:latin typeface="Geneva"/>
                      </a:endParaRPr>
                    </a:p>
                  </a:txBody>
                  <a:tcPr marL="0" marR="0" marT="0" marB="0" anchor="b"/>
                </a:tc>
                <a:tc>
                  <a:txBody>
                    <a:bodyPr/>
                    <a:lstStyle/>
                    <a:p>
                      <a:pPr algn="ctr" fontAlgn="b"/>
                      <a:r>
                        <a:rPr lang="en-US" sz="900" u="none" strike="noStrike">
                          <a:effectLst/>
                        </a:rPr>
                        <a:t>315,200</a:t>
                      </a:r>
                      <a:endParaRPr lang="en-US" sz="900" b="0" i="0" u="none" strike="noStrike">
                        <a:effectLst/>
                        <a:latin typeface="Geneva"/>
                      </a:endParaRPr>
                    </a:p>
                  </a:txBody>
                  <a:tcPr marL="0" marR="0" marT="0" marB="0" anchor="b"/>
                </a:tc>
                <a:tc>
                  <a:txBody>
                    <a:bodyPr/>
                    <a:lstStyle/>
                    <a:p>
                      <a:pPr algn="ctr" fontAlgn="b"/>
                      <a:r>
                        <a:rPr lang="en-US" sz="900" u="none" strike="noStrike">
                          <a:effectLst/>
                        </a:rPr>
                        <a:t>339,100</a:t>
                      </a:r>
                      <a:endParaRPr lang="en-US" sz="900" b="0" i="0" u="none" strike="noStrike">
                        <a:effectLst/>
                        <a:latin typeface="Geneva"/>
                      </a:endParaRPr>
                    </a:p>
                  </a:txBody>
                  <a:tcPr marL="0" marR="0" marT="0" marB="0" anchor="b"/>
                </a:tc>
                <a:tc>
                  <a:txBody>
                    <a:bodyPr/>
                    <a:lstStyle/>
                    <a:p>
                      <a:pPr algn="ctr" fontAlgn="b"/>
                      <a:r>
                        <a:rPr lang="en-US" sz="900" u="none" strike="noStrike">
                          <a:effectLst/>
                        </a:rPr>
                        <a:t>23,900</a:t>
                      </a:r>
                      <a:endParaRPr lang="en-US" sz="900" b="0" i="0" u="none" strike="noStrike">
                        <a:effectLst/>
                        <a:latin typeface="Geneva"/>
                      </a:endParaRPr>
                    </a:p>
                  </a:txBody>
                  <a:tcPr marL="0" marR="0" marT="0" marB="0" anchor="b"/>
                </a:tc>
                <a:tc>
                  <a:txBody>
                    <a:bodyPr/>
                    <a:lstStyle/>
                    <a:p>
                      <a:pPr algn="ctr" fontAlgn="b"/>
                      <a:r>
                        <a:rPr lang="en-US" sz="900" u="none" strike="noStrike">
                          <a:effectLst/>
                        </a:rPr>
                        <a:t>7.58%</a:t>
                      </a:r>
                      <a:endParaRPr lang="en-US" sz="900" b="0" i="0" u="none" strike="noStrike">
                        <a:effectLst/>
                        <a:latin typeface="Geneva"/>
                      </a:endParaRPr>
                    </a:p>
                  </a:txBody>
                  <a:tcPr marL="0" marR="0" marT="0" marB="0" anchor="b"/>
                </a:tc>
              </a:tr>
              <a:tr h="552450">
                <a:tc>
                  <a:txBody>
                    <a:bodyPr/>
                    <a:lstStyle/>
                    <a:p>
                      <a:pPr algn="l" fontAlgn="b"/>
                      <a:r>
                        <a:rPr lang="en-US" sz="900" u="none" strike="noStrike">
                          <a:effectLst/>
                        </a:rPr>
                        <a:t>Supplies</a:t>
                      </a:r>
                      <a:endParaRPr lang="en-US" sz="900" b="0" i="0" u="none" strike="noStrike">
                        <a:effectLst/>
                        <a:latin typeface="Geneva"/>
                      </a:endParaRPr>
                    </a:p>
                  </a:txBody>
                  <a:tcPr marL="0" marR="0" marT="0" marB="0" anchor="b"/>
                </a:tc>
                <a:tc>
                  <a:txBody>
                    <a:bodyPr/>
                    <a:lstStyle/>
                    <a:p>
                      <a:pPr algn="ctr" fontAlgn="b"/>
                      <a:r>
                        <a:rPr lang="en-US" sz="900" u="none" strike="noStrike">
                          <a:effectLst/>
                        </a:rPr>
                        <a:t>72,000</a:t>
                      </a:r>
                      <a:endParaRPr lang="en-US" sz="900" b="0" i="0" u="none" strike="noStrike">
                        <a:effectLst/>
                        <a:latin typeface="Geneva"/>
                      </a:endParaRPr>
                    </a:p>
                  </a:txBody>
                  <a:tcPr marL="0" marR="0" marT="0" marB="0" anchor="b"/>
                </a:tc>
                <a:tc>
                  <a:txBody>
                    <a:bodyPr/>
                    <a:lstStyle/>
                    <a:p>
                      <a:pPr algn="ctr" fontAlgn="b"/>
                      <a:r>
                        <a:rPr lang="en-US" sz="900" u="none" strike="noStrike">
                          <a:effectLst/>
                        </a:rPr>
                        <a:t>72,000</a:t>
                      </a:r>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a:effectLst/>
                        </a:rPr>
                        <a:t>0.00%</a:t>
                      </a:r>
                      <a:endParaRPr lang="en-US" sz="900" b="0" i="0" u="none" strike="noStrike">
                        <a:effectLst/>
                        <a:latin typeface="Geneva"/>
                      </a:endParaRPr>
                    </a:p>
                  </a:txBody>
                  <a:tcPr marL="0" marR="0" marT="0" marB="0" anchor="b"/>
                </a:tc>
              </a:tr>
              <a:tr h="552450">
                <a:tc>
                  <a:txBody>
                    <a:bodyPr/>
                    <a:lstStyle/>
                    <a:p>
                      <a:pPr algn="l" fontAlgn="b"/>
                      <a:r>
                        <a:rPr lang="en-US" sz="900" u="none" strike="noStrike">
                          <a:effectLst/>
                        </a:rPr>
                        <a:t>Fuel for Maintenance</a:t>
                      </a:r>
                      <a:endParaRPr lang="en-US" sz="900" b="0" i="0" u="none" strike="noStrike">
                        <a:effectLst/>
                        <a:latin typeface="Geneva"/>
                      </a:endParaRPr>
                    </a:p>
                  </a:txBody>
                  <a:tcPr marL="0" marR="0" marT="0" marB="0" anchor="b"/>
                </a:tc>
                <a:tc>
                  <a:txBody>
                    <a:bodyPr/>
                    <a:lstStyle/>
                    <a:p>
                      <a:pPr algn="ctr" fontAlgn="b"/>
                      <a:r>
                        <a:rPr lang="en-US" sz="900" u="sng" strike="noStrike">
                          <a:effectLst/>
                        </a:rPr>
                        <a:t>9,669</a:t>
                      </a:r>
                      <a:endParaRPr lang="en-US" sz="900" b="0" i="0" u="sng" strike="noStrike">
                        <a:effectLst/>
                        <a:latin typeface="Geneva"/>
                      </a:endParaRPr>
                    </a:p>
                  </a:txBody>
                  <a:tcPr marL="0" marR="0" marT="0" marB="0" anchor="b"/>
                </a:tc>
                <a:tc>
                  <a:txBody>
                    <a:bodyPr/>
                    <a:lstStyle/>
                    <a:p>
                      <a:pPr algn="ctr" fontAlgn="b"/>
                      <a:r>
                        <a:rPr lang="en-US" sz="900" u="sng" strike="noStrike">
                          <a:effectLst/>
                        </a:rPr>
                        <a:t>9,720</a:t>
                      </a:r>
                      <a:endParaRPr lang="en-US" sz="900" b="0" i="0" u="sng" strike="noStrike">
                        <a:effectLst/>
                        <a:latin typeface="Geneva"/>
                      </a:endParaRPr>
                    </a:p>
                  </a:txBody>
                  <a:tcPr marL="0" marR="0" marT="0" marB="0" anchor="b"/>
                </a:tc>
                <a:tc>
                  <a:txBody>
                    <a:bodyPr/>
                    <a:lstStyle/>
                    <a:p>
                      <a:pPr algn="ctr" fontAlgn="b"/>
                      <a:r>
                        <a:rPr lang="en-US" sz="900" u="sng" strike="noStrike">
                          <a:effectLst/>
                        </a:rPr>
                        <a:t>51</a:t>
                      </a:r>
                      <a:endParaRPr lang="en-US" sz="900" b="0" i="0" u="sng" strike="noStrike">
                        <a:effectLst/>
                        <a:latin typeface="Geneva"/>
                      </a:endParaRPr>
                    </a:p>
                  </a:txBody>
                  <a:tcPr marL="0" marR="0" marT="0" marB="0" anchor="b"/>
                </a:tc>
                <a:tc>
                  <a:txBody>
                    <a:bodyPr/>
                    <a:lstStyle/>
                    <a:p>
                      <a:pPr algn="ctr" fontAlgn="b"/>
                      <a:r>
                        <a:rPr lang="en-US" sz="900" u="sng" strike="noStrike">
                          <a:effectLst/>
                        </a:rPr>
                        <a:t>0.53%</a:t>
                      </a:r>
                      <a:endParaRPr lang="en-US" sz="900" b="0" i="0" u="sng" strike="noStrike">
                        <a:effectLst/>
                        <a:latin typeface="Geneva"/>
                      </a:endParaRPr>
                    </a:p>
                  </a:txBody>
                  <a:tcPr marL="0" marR="0" marT="0" marB="0" anchor="b"/>
                </a:tc>
              </a:tr>
              <a:tr h="55245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718,640</a:t>
                      </a:r>
                      <a:endParaRPr lang="en-US" sz="900" b="0" i="0" u="none" strike="noStrike">
                        <a:effectLst/>
                        <a:latin typeface="Geneva"/>
                      </a:endParaRPr>
                    </a:p>
                  </a:txBody>
                  <a:tcPr marL="0" marR="0" marT="0" marB="0" anchor="b"/>
                </a:tc>
                <a:tc>
                  <a:txBody>
                    <a:bodyPr/>
                    <a:lstStyle/>
                    <a:p>
                      <a:pPr algn="ctr" fontAlgn="b"/>
                      <a:r>
                        <a:rPr lang="en-US" sz="900" u="none" strike="noStrike">
                          <a:effectLst/>
                        </a:rPr>
                        <a:t>751,126</a:t>
                      </a:r>
                      <a:endParaRPr lang="en-US" sz="900" b="0" i="0" u="none" strike="noStrike">
                        <a:effectLst/>
                        <a:latin typeface="Geneva"/>
                      </a:endParaRPr>
                    </a:p>
                  </a:txBody>
                  <a:tcPr marL="0" marR="0" marT="0" marB="0" anchor="b"/>
                </a:tc>
                <a:tc>
                  <a:txBody>
                    <a:bodyPr/>
                    <a:lstStyle/>
                    <a:p>
                      <a:pPr algn="ctr" fontAlgn="b"/>
                      <a:r>
                        <a:rPr lang="en-US" sz="900" u="none" strike="noStrike">
                          <a:effectLst/>
                        </a:rPr>
                        <a:t>32,487</a:t>
                      </a:r>
                      <a:endParaRPr lang="en-US" sz="900" b="0" i="0" u="none" strike="noStrike">
                        <a:effectLst/>
                        <a:latin typeface="Geneva"/>
                      </a:endParaRPr>
                    </a:p>
                  </a:txBody>
                  <a:tcPr marL="0" marR="0" marT="0" marB="0" anchor="b"/>
                </a:tc>
                <a:tc>
                  <a:txBody>
                    <a:bodyPr/>
                    <a:lstStyle/>
                    <a:p>
                      <a:pPr algn="ctr" fontAlgn="b"/>
                      <a:r>
                        <a:rPr lang="en-US" sz="900" u="none" strike="noStrike" dirty="0">
                          <a:effectLst/>
                        </a:rPr>
                        <a:t>4.52%</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105801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of Equipment (4230)</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Copier maintenance charges reduced due to leasing some new equipment.</a:t>
            </a:r>
          </a:p>
          <a:p>
            <a:r>
              <a:rPr lang="en-US" dirty="0" smtClean="0"/>
              <a:t>Other includes Repair of Instructional equipment such as Audiovisual, Music, Foreign Language, Computers, Health, etc.</a:t>
            </a:r>
          </a:p>
          <a:p>
            <a:r>
              <a:rPr lang="en-US" dirty="0" smtClean="0"/>
              <a:t>Network Management allocation for tech support at Central office and phone system across the system</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67594822"/>
              </p:ext>
            </p:extLst>
          </p:nvPr>
        </p:nvGraphicFramePr>
        <p:xfrm>
          <a:off x="457200" y="1676399"/>
          <a:ext cx="4038600" cy="4343400"/>
        </p:xfrm>
        <a:graphic>
          <a:graphicData uri="http://schemas.openxmlformats.org/drawingml/2006/table">
            <a:tbl>
              <a:tblPr>
                <a:tableStyleId>{5C22544A-7EE6-4342-B048-85BDC9FD1C3A}</a:tableStyleId>
              </a:tblPr>
              <a:tblGrid>
                <a:gridCol w="1706330"/>
                <a:gridCol w="560202"/>
                <a:gridCol w="560202"/>
                <a:gridCol w="560202"/>
                <a:gridCol w="651664"/>
              </a:tblGrid>
              <a:tr h="723900">
                <a:tc>
                  <a:txBody>
                    <a:bodyPr/>
                    <a:lstStyle/>
                    <a:p>
                      <a:pPr algn="l" fontAlgn="b"/>
                      <a:endParaRPr lang="en-US" sz="900" b="0" i="0" u="none" strike="noStrike">
                        <a:effectLst/>
                        <a:latin typeface="Geneva"/>
                      </a:endParaRPr>
                    </a:p>
                  </a:txBody>
                  <a:tcPr marL="0" marR="0" marT="0" marB="0" anchor="b"/>
                </a:tc>
                <a:tc>
                  <a:txBody>
                    <a:bodyPr/>
                    <a:lstStyle/>
                    <a:p>
                      <a:pPr algn="ctr" fontAlgn="b"/>
                      <a:endParaRPr lang="en-US" sz="900" b="1" i="0" u="none" strike="noStrike">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72390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723900">
                <a:tc>
                  <a:txBody>
                    <a:bodyPr/>
                    <a:lstStyle/>
                    <a:p>
                      <a:pPr algn="l" fontAlgn="b"/>
                      <a:r>
                        <a:rPr lang="en-US" sz="900" u="none" strike="noStrike">
                          <a:effectLst/>
                        </a:rPr>
                        <a:t>Copiers/Duplicators</a:t>
                      </a:r>
                      <a:endParaRPr lang="en-US" sz="900" b="0" i="0" u="none" strike="noStrike">
                        <a:effectLst/>
                        <a:latin typeface="Geneva"/>
                      </a:endParaRPr>
                    </a:p>
                  </a:txBody>
                  <a:tcPr marL="0" marR="0" marT="0" marB="0" anchor="b"/>
                </a:tc>
                <a:tc>
                  <a:txBody>
                    <a:bodyPr/>
                    <a:lstStyle/>
                    <a:p>
                      <a:pPr algn="ctr" fontAlgn="b"/>
                      <a:r>
                        <a:rPr lang="en-US" sz="900" u="none" strike="noStrike">
                          <a:effectLst/>
                        </a:rPr>
                        <a:t>38,000</a:t>
                      </a:r>
                      <a:endParaRPr lang="en-US" sz="900" b="0" i="0" u="none" strike="noStrike">
                        <a:effectLst/>
                        <a:latin typeface="Geneva"/>
                      </a:endParaRPr>
                    </a:p>
                  </a:txBody>
                  <a:tcPr marL="0" marR="0" marT="0" marB="0" anchor="b"/>
                </a:tc>
                <a:tc>
                  <a:txBody>
                    <a:bodyPr/>
                    <a:lstStyle/>
                    <a:p>
                      <a:pPr algn="ctr" fontAlgn="b"/>
                      <a:r>
                        <a:rPr lang="en-US" sz="900" u="none" strike="noStrike">
                          <a:effectLst/>
                        </a:rPr>
                        <a:t>36,000</a:t>
                      </a:r>
                      <a:endParaRPr lang="en-US" sz="900" b="0" i="0" u="none" strike="noStrike">
                        <a:effectLst/>
                        <a:latin typeface="Geneva"/>
                      </a:endParaRPr>
                    </a:p>
                  </a:txBody>
                  <a:tcPr marL="0" marR="0" marT="0" marB="0" anchor="b"/>
                </a:tc>
                <a:tc>
                  <a:txBody>
                    <a:bodyPr/>
                    <a:lstStyle/>
                    <a:p>
                      <a:pPr algn="ctr" fontAlgn="b"/>
                      <a:r>
                        <a:rPr lang="en-US" sz="900" u="none" strike="noStrike">
                          <a:effectLst/>
                        </a:rPr>
                        <a:t>-2,000</a:t>
                      </a:r>
                      <a:endParaRPr lang="en-US" sz="900" b="0" i="0" u="none" strike="noStrike">
                        <a:effectLst/>
                        <a:latin typeface="Geneva"/>
                      </a:endParaRPr>
                    </a:p>
                  </a:txBody>
                  <a:tcPr marL="0" marR="0" marT="0" marB="0" anchor="b"/>
                </a:tc>
                <a:tc>
                  <a:txBody>
                    <a:bodyPr/>
                    <a:lstStyle/>
                    <a:p>
                      <a:pPr algn="ctr" fontAlgn="b"/>
                      <a:r>
                        <a:rPr lang="en-US" sz="900" u="none" strike="noStrike">
                          <a:effectLst/>
                        </a:rPr>
                        <a:t>-5.26%</a:t>
                      </a:r>
                      <a:endParaRPr lang="en-US" sz="900" b="0" i="0" u="none" strike="noStrike">
                        <a:effectLst/>
                        <a:latin typeface="Geneva"/>
                      </a:endParaRPr>
                    </a:p>
                  </a:txBody>
                  <a:tcPr marL="0" marR="0" marT="0" marB="0" anchor="b"/>
                </a:tc>
              </a:tr>
              <a:tr h="723900">
                <a:tc>
                  <a:txBody>
                    <a:bodyPr/>
                    <a:lstStyle/>
                    <a:p>
                      <a:pPr algn="l" fontAlgn="b"/>
                      <a:r>
                        <a:rPr lang="en-US" sz="900" u="none" strike="noStrike">
                          <a:effectLst/>
                        </a:rPr>
                        <a:t>Other</a:t>
                      </a:r>
                      <a:endParaRPr lang="en-US" sz="900" b="0" i="0" u="none" strike="noStrike">
                        <a:effectLst/>
                        <a:latin typeface="Geneva"/>
                      </a:endParaRPr>
                    </a:p>
                  </a:txBody>
                  <a:tcPr marL="0" marR="0" marT="0" marB="0" anchor="b"/>
                </a:tc>
                <a:tc>
                  <a:txBody>
                    <a:bodyPr/>
                    <a:lstStyle/>
                    <a:p>
                      <a:pPr algn="ctr" fontAlgn="b"/>
                      <a:r>
                        <a:rPr lang="en-US" sz="900" u="none" strike="noStrike">
                          <a:effectLst/>
                        </a:rPr>
                        <a:t>35,200</a:t>
                      </a:r>
                      <a:endParaRPr lang="en-US" sz="900" b="0" i="0" u="none" strike="noStrike">
                        <a:effectLst/>
                        <a:latin typeface="Geneva"/>
                      </a:endParaRPr>
                    </a:p>
                  </a:txBody>
                  <a:tcPr marL="0" marR="0" marT="0" marB="0" anchor="b"/>
                </a:tc>
                <a:tc>
                  <a:txBody>
                    <a:bodyPr/>
                    <a:lstStyle/>
                    <a:p>
                      <a:pPr algn="ctr" fontAlgn="b"/>
                      <a:r>
                        <a:rPr lang="en-US" sz="900" u="none" strike="noStrike">
                          <a:effectLst/>
                        </a:rPr>
                        <a:t>35,200</a:t>
                      </a:r>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a:effectLst/>
                        </a:rPr>
                        <a:t>0.00%</a:t>
                      </a:r>
                      <a:endParaRPr lang="en-US" sz="900" b="0" i="0" u="none" strike="noStrike">
                        <a:effectLst/>
                        <a:latin typeface="Geneva"/>
                      </a:endParaRPr>
                    </a:p>
                  </a:txBody>
                  <a:tcPr marL="0" marR="0" marT="0" marB="0" anchor="b"/>
                </a:tc>
              </a:tr>
              <a:tr h="723900">
                <a:tc>
                  <a:txBody>
                    <a:bodyPr/>
                    <a:lstStyle/>
                    <a:p>
                      <a:pPr algn="l" fontAlgn="b"/>
                      <a:r>
                        <a:rPr lang="en-US" sz="900" u="none" strike="noStrike">
                          <a:effectLst/>
                        </a:rPr>
                        <a:t>Network Mgr Allocation</a:t>
                      </a:r>
                      <a:endParaRPr lang="en-US" sz="900" b="0" i="0" u="none" strike="noStrike">
                        <a:effectLst/>
                        <a:latin typeface="Geneva"/>
                      </a:endParaRPr>
                    </a:p>
                  </a:txBody>
                  <a:tcPr marL="0" marR="0" marT="0" marB="0" anchor="b"/>
                </a:tc>
                <a:tc>
                  <a:txBody>
                    <a:bodyPr/>
                    <a:lstStyle/>
                    <a:p>
                      <a:pPr algn="ctr" fontAlgn="b"/>
                      <a:r>
                        <a:rPr lang="en-US" sz="900" u="sng" strike="noStrike">
                          <a:effectLst/>
                        </a:rPr>
                        <a:t>34,170</a:t>
                      </a:r>
                      <a:endParaRPr lang="en-US" sz="900" b="0" i="0" u="sng" strike="noStrike">
                        <a:effectLst/>
                        <a:latin typeface="Geneva"/>
                      </a:endParaRPr>
                    </a:p>
                  </a:txBody>
                  <a:tcPr marL="0" marR="0" marT="0" marB="0" anchor="b"/>
                </a:tc>
                <a:tc>
                  <a:txBody>
                    <a:bodyPr/>
                    <a:lstStyle/>
                    <a:p>
                      <a:pPr algn="ctr" fontAlgn="b"/>
                      <a:r>
                        <a:rPr lang="en-US" sz="900" u="sng" strike="noStrike">
                          <a:effectLst/>
                        </a:rPr>
                        <a:t>34,853</a:t>
                      </a:r>
                      <a:endParaRPr lang="en-US" sz="900" b="0" i="0" u="sng" strike="noStrike">
                        <a:effectLst/>
                        <a:latin typeface="Geneva"/>
                      </a:endParaRPr>
                    </a:p>
                  </a:txBody>
                  <a:tcPr marL="0" marR="0" marT="0" marB="0" anchor="b"/>
                </a:tc>
                <a:tc>
                  <a:txBody>
                    <a:bodyPr/>
                    <a:lstStyle/>
                    <a:p>
                      <a:pPr algn="ctr" fontAlgn="b"/>
                      <a:r>
                        <a:rPr lang="en-US" sz="900" u="sng" strike="noStrike">
                          <a:effectLst/>
                        </a:rPr>
                        <a:t>683</a:t>
                      </a:r>
                      <a:endParaRPr lang="en-US" sz="900" b="0" i="0" u="sng" strike="noStrike">
                        <a:effectLst/>
                        <a:latin typeface="Geneva"/>
                      </a:endParaRPr>
                    </a:p>
                  </a:txBody>
                  <a:tcPr marL="0" marR="0" marT="0" marB="0" anchor="b"/>
                </a:tc>
                <a:tc>
                  <a:txBody>
                    <a:bodyPr/>
                    <a:lstStyle/>
                    <a:p>
                      <a:pPr algn="ctr" fontAlgn="b"/>
                      <a:r>
                        <a:rPr lang="en-US" sz="900" u="sng" strike="noStrike">
                          <a:effectLst/>
                        </a:rPr>
                        <a:t>2.00%</a:t>
                      </a:r>
                      <a:endParaRPr lang="en-US" sz="900" b="0" i="0" u="sng" strike="noStrike">
                        <a:effectLst/>
                        <a:latin typeface="Geneva"/>
                      </a:endParaRPr>
                    </a:p>
                  </a:txBody>
                  <a:tcPr marL="0" marR="0" marT="0" marB="0" anchor="b"/>
                </a:tc>
              </a:tr>
              <a:tr h="72390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sng" strike="noStrike">
                          <a:effectLst/>
                        </a:rPr>
                        <a:t>107,370</a:t>
                      </a:r>
                      <a:endParaRPr lang="en-US" sz="900" b="0" i="0" u="sng" strike="noStrike">
                        <a:effectLst/>
                        <a:latin typeface="Geneva"/>
                      </a:endParaRPr>
                    </a:p>
                  </a:txBody>
                  <a:tcPr marL="0" marR="0" marT="0" marB="0" anchor="b"/>
                </a:tc>
                <a:tc>
                  <a:txBody>
                    <a:bodyPr/>
                    <a:lstStyle/>
                    <a:p>
                      <a:pPr algn="ctr" fontAlgn="b"/>
                      <a:r>
                        <a:rPr lang="en-US" sz="900" u="sng" strike="noStrike">
                          <a:effectLst/>
                        </a:rPr>
                        <a:t>106,053</a:t>
                      </a:r>
                      <a:endParaRPr lang="en-US" sz="900" b="0" i="0" u="sng" strike="noStrike">
                        <a:effectLst/>
                        <a:latin typeface="Geneva"/>
                      </a:endParaRPr>
                    </a:p>
                  </a:txBody>
                  <a:tcPr marL="0" marR="0" marT="0" marB="0" anchor="b"/>
                </a:tc>
                <a:tc>
                  <a:txBody>
                    <a:bodyPr/>
                    <a:lstStyle/>
                    <a:p>
                      <a:pPr algn="ctr" fontAlgn="b"/>
                      <a:r>
                        <a:rPr lang="en-US" sz="900" u="sng" strike="noStrike">
                          <a:effectLst/>
                        </a:rPr>
                        <a:t>-1,780</a:t>
                      </a:r>
                      <a:endParaRPr lang="en-US" sz="900" b="0" i="0" u="sng" strike="noStrike">
                        <a:effectLst/>
                        <a:latin typeface="Geneva"/>
                      </a:endParaRPr>
                    </a:p>
                  </a:txBody>
                  <a:tcPr marL="0" marR="0" marT="0" marB="0" anchor="b"/>
                </a:tc>
                <a:tc>
                  <a:txBody>
                    <a:bodyPr/>
                    <a:lstStyle/>
                    <a:p>
                      <a:pPr algn="ctr" fontAlgn="b"/>
                      <a:r>
                        <a:rPr lang="en-US" sz="900" u="none" strike="noStrike" dirty="0">
                          <a:effectLst/>
                        </a:rPr>
                        <a:t>-1.66%</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324456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Administration’s Capital Request</a:t>
            </a:r>
            <a:br>
              <a:rPr lang="en-US" sz="2800" dirty="0" smtClean="0"/>
            </a:br>
            <a:r>
              <a:rPr lang="en-US" sz="2800" dirty="0" smtClean="0"/>
              <a:t> By School and Type</a:t>
            </a:r>
            <a:br>
              <a:rPr lang="en-US" sz="2800" dirty="0" smtClean="0"/>
            </a:br>
            <a:r>
              <a:rPr lang="en-US" sz="2800" dirty="0" smtClean="0"/>
              <a:t>FY 2014</a:t>
            </a:r>
            <a:endParaRPr lang="en-US" sz="2800"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4289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83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Regular Education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4659649"/>
              </p:ext>
            </p:extLst>
          </p:nvPr>
        </p:nvGraphicFramePr>
        <p:xfrm>
          <a:off x="380998" y="1143000"/>
          <a:ext cx="8458202" cy="5257799"/>
        </p:xfrm>
        <a:graphic>
          <a:graphicData uri="http://schemas.openxmlformats.org/drawingml/2006/table">
            <a:tbl>
              <a:tblPr>
                <a:tableStyleId>{5C22544A-7EE6-4342-B048-85BDC9FD1C3A}</a:tableStyleId>
              </a:tblPr>
              <a:tblGrid>
                <a:gridCol w="1027487"/>
                <a:gridCol w="2054976"/>
                <a:gridCol w="1104858"/>
                <a:gridCol w="1200798"/>
                <a:gridCol w="1200798"/>
                <a:gridCol w="1077005"/>
                <a:gridCol w="792280"/>
              </a:tblGrid>
              <a:tr h="195077">
                <a:tc>
                  <a:txBody>
                    <a:bodyPr/>
                    <a:lstStyle/>
                    <a:p>
                      <a:pPr algn="l" fontAlgn="b"/>
                      <a:endParaRPr lang="en-US" sz="1000" b="1" i="0" u="none" strike="noStrike" dirty="0">
                        <a:effectLst/>
                        <a:latin typeface="Arial"/>
                      </a:endParaRPr>
                    </a:p>
                  </a:txBody>
                  <a:tcPr marL="0" marR="0" marT="0" marB="0" anchor="b"/>
                </a:tc>
                <a:tc>
                  <a:txBody>
                    <a:bodyPr/>
                    <a:lstStyle/>
                    <a:p>
                      <a:pPr algn="r" fontAlgn="b"/>
                      <a:endParaRPr lang="en-US" sz="1000" b="1" i="0" u="none" strike="noStrike">
                        <a:effectLst/>
                        <a:latin typeface="Arial"/>
                      </a:endParaRPr>
                    </a:p>
                  </a:txBody>
                  <a:tcPr marL="0" marR="0" marT="0" marB="0" anchor="b"/>
                </a:tc>
                <a:tc>
                  <a:txBody>
                    <a:bodyPr/>
                    <a:lstStyle/>
                    <a:p>
                      <a:pPr algn="r" fontAlgn="b"/>
                      <a:r>
                        <a:rPr lang="en-US" sz="1000" u="dbl" strike="noStrike">
                          <a:effectLst/>
                        </a:rPr>
                        <a:t>Budget</a:t>
                      </a:r>
                      <a:endParaRPr lang="en-US" sz="1000" b="1" i="0" u="dbl" strike="noStrike">
                        <a:effectLst/>
                        <a:latin typeface="Arial"/>
                      </a:endParaRPr>
                    </a:p>
                  </a:txBody>
                  <a:tcPr marL="0" marR="0" marT="0" marB="0" anchor="b"/>
                </a:tc>
                <a:tc>
                  <a:txBody>
                    <a:bodyPr/>
                    <a:lstStyle/>
                    <a:p>
                      <a:pPr algn="r" fontAlgn="b"/>
                      <a:r>
                        <a:rPr lang="en-US" sz="1000" u="dbl" strike="noStrike">
                          <a:effectLst/>
                        </a:rPr>
                        <a:t>Budget</a:t>
                      </a:r>
                      <a:endParaRPr lang="en-US" sz="1000" b="1" i="0" u="dbl" strike="noStrike">
                        <a:effectLst/>
                        <a:latin typeface="Arial"/>
                      </a:endParaRPr>
                    </a:p>
                  </a:txBody>
                  <a:tcPr marL="0" marR="0" marT="0" marB="0" anchor="b"/>
                </a:tc>
                <a:tc>
                  <a:txBody>
                    <a:bodyPr/>
                    <a:lstStyle/>
                    <a:p>
                      <a:pPr algn="r" fontAlgn="b"/>
                      <a:r>
                        <a:rPr lang="en-US" sz="1000" u="dbl" strike="noStrike">
                          <a:effectLst/>
                        </a:rPr>
                        <a:t>Budget</a:t>
                      </a:r>
                      <a:endParaRPr lang="en-US" sz="1000" b="1" i="0" u="dbl" strike="noStrike">
                        <a:effectLst/>
                        <a:latin typeface="Arial"/>
                      </a:endParaRPr>
                    </a:p>
                  </a:txBody>
                  <a:tcPr marL="0" marR="0" marT="0" marB="0" anchor="b"/>
                </a:tc>
                <a:tc>
                  <a:txBody>
                    <a:bodyPr/>
                    <a:lstStyle/>
                    <a:p>
                      <a:pPr algn="ctr" fontAlgn="b"/>
                      <a:r>
                        <a:rPr lang="en-US" sz="1000" u="dbl" strike="noStrike">
                          <a:effectLst/>
                        </a:rPr>
                        <a:t>Increase</a:t>
                      </a:r>
                      <a:endParaRPr lang="en-US" sz="1000" b="1" i="0" u="dbl" strike="noStrike">
                        <a:effectLst/>
                        <a:latin typeface="Arial"/>
                      </a:endParaRPr>
                    </a:p>
                  </a:txBody>
                  <a:tcPr marL="0" marR="0" marT="0" marB="0" anchor="b"/>
                </a:tc>
                <a:tc>
                  <a:txBody>
                    <a:bodyPr/>
                    <a:lstStyle/>
                    <a:p>
                      <a:pPr algn="ctr" fontAlgn="b"/>
                      <a:r>
                        <a:rPr lang="en-US" sz="1000" u="none" strike="noStrike">
                          <a:effectLst/>
                        </a:rPr>
                        <a:t>%</a:t>
                      </a:r>
                      <a:endParaRPr lang="en-US" sz="1000" b="1" i="0" u="none" strike="noStrike">
                        <a:effectLst/>
                        <a:latin typeface="Arial"/>
                      </a:endParaRPr>
                    </a:p>
                  </a:txBody>
                  <a:tcPr marL="0" marR="0" marT="0" marB="0" anchor="b"/>
                </a:tc>
              </a:tr>
              <a:tr h="195077">
                <a:tc>
                  <a:txBody>
                    <a:bodyPr/>
                    <a:lstStyle/>
                    <a:p>
                      <a:pPr algn="l" fontAlgn="b"/>
                      <a:r>
                        <a:rPr lang="en-US" sz="1000" u="none" strike="noStrike">
                          <a:effectLst/>
                        </a:rPr>
                        <a:t>ACCOUNT</a:t>
                      </a:r>
                      <a:endParaRPr lang="en-US" sz="1000" b="1" i="0" u="none" strike="noStrike">
                        <a:effectLst/>
                        <a:latin typeface="Arial"/>
                      </a:endParaRPr>
                    </a:p>
                  </a:txBody>
                  <a:tcPr marL="0" marR="0" marT="0" marB="0" anchor="b"/>
                </a:tc>
                <a:tc>
                  <a:txBody>
                    <a:bodyPr/>
                    <a:lstStyle/>
                    <a:p>
                      <a:pPr algn="ctr" fontAlgn="b"/>
                      <a:r>
                        <a:rPr lang="en-US" sz="1000" u="none" strike="noStrike">
                          <a:effectLst/>
                        </a:rPr>
                        <a:t>ACCOUNT TITLE</a:t>
                      </a:r>
                      <a:endParaRPr lang="en-US" sz="1000" b="1" i="0" u="none" strike="noStrike">
                        <a:effectLst/>
                        <a:latin typeface="Arial"/>
                      </a:endParaRPr>
                    </a:p>
                  </a:txBody>
                  <a:tcPr marL="0" marR="0" marT="0" marB="0" anchor="b"/>
                </a:tc>
                <a:tc>
                  <a:txBody>
                    <a:bodyPr/>
                    <a:lstStyle/>
                    <a:p>
                      <a:pPr algn="r" fontAlgn="b"/>
                      <a:r>
                        <a:rPr lang="en-US" sz="1000" u="dbl" strike="noStrike">
                          <a:effectLst/>
                        </a:rPr>
                        <a:t>2011-2012</a:t>
                      </a:r>
                      <a:endParaRPr lang="en-US" sz="1000" b="1" i="0" u="dbl" strike="noStrike">
                        <a:effectLst/>
                        <a:latin typeface="Arial"/>
                      </a:endParaRPr>
                    </a:p>
                  </a:txBody>
                  <a:tcPr marL="0" marR="0" marT="0" marB="0" anchor="b"/>
                </a:tc>
                <a:tc>
                  <a:txBody>
                    <a:bodyPr/>
                    <a:lstStyle/>
                    <a:p>
                      <a:pPr algn="r" fontAlgn="b"/>
                      <a:r>
                        <a:rPr lang="en-US" sz="1000" u="dbl" strike="noStrike">
                          <a:effectLst/>
                        </a:rPr>
                        <a:t>2012-2013</a:t>
                      </a:r>
                      <a:endParaRPr lang="en-US" sz="1000" b="1" i="0" u="dbl" strike="noStrike">
                        <a:effectLst/>
                        <a:latin typeface="Arial"/>
                      </a:endParaRPr>
                    </a:p>
                  </a:txBody>
                  <a:tcPr marL="0" marR="0" marT="0" marB="0" anchor="b"/>
                </a:tc>
                <a:tc>
                  <a:txBody>
                    <a:bodyPr/>
                    <a:lstStyle/>
                    <a:p>
                      <a:pPr algn="r" fontAlgn="b"/>
                      <a:r>
                        <a:rPr lang="en-US" sz="1000" u="dbl" strike="noStrike">
                          <a:effectLst/>
                        </a:rPr>
                        <a:t>2013-2014</a:t>
                      </a:r>
                      <a:endParaRPr lang="en-US" sz="1000" b="1" i="0" u="dbl" strike="noStrike">
                        <a:effectLst/>
                        <a:latin typeface="Arial"/>
                      </a:endParaRPr>
                    </a:p>
                  </a:txBody>
                  <a:tcPr marL="0" marR="0" marT="0" marB="0" anchor="b"/>
                </a:tc>
                <a:tc>
                  <a:txBody>
                    <a:bodyPr/>
                    <a:lstStyle/>
                    <a:p>
                      <a:pPr algn="ctr" fontAlgn="b"/>
                      <a:r>
                        <a:rPr lang="en-US" sz="1000" u="dbl" strike="noStrike">
                          <a:effectLst/>
                        </a:rPr>
                        <a:t>(Decrease)</a:t>
                      </a:r>
                      <a:endParaRPr lang="en-US" sz="1000" b="1" i="0" u="dbl" strike="noStrike">
                        <a:effectLst/>
                        <a:latin typeface="Arial"/>
                      </a:endParaRPr>
                    </a:p>
                  </a:txBody>
                  <a:tcPr marL="0" marR="0" marT="0" marB="0" anchor="b"/>
                </a:tc>
                <a:tc>
                  <a:txBody>
                    <a:bodyPr/>
                    <a:lstStyle/>
                    <a:p>
                      <a:pPr algn="ctr" fontAlgn="b"/>
                      <a:r>
                        <a:rPr lang="en-US" sz="1000" u="none" strike="noStrike">
                          <a:effectLst/>
                        </a:rPr>
                        <a:t>Change</a:t>
                      </a:r>
                      <a:endParaRPr lang="en-US" sz="1000" b="1" i="0" u="none" strike="noStrike">
                        <a:effectLst/>
                        <a:latin typeface="Arial"/>
                      </a:endParaRPr>
                    </a:p>
                  </a:txBody>
                  <a:tcPr marL="0" marR="0" marT="0" marB="0" anchor="b"/>
                </a:tc>
              </a:tr>
              <a:tr h="195077">
                <a:tc>
                  <a:txBody>
                    <a:bodyPr/>
                    <a:lstStyle/>
                    <a:p>
                      <a:pPr algn="l" fontAlgn="b"/>
                      <a:endParaRPr lang="en-US" sz="900" b="1" i="0" u="sng" strike="noStrike">
                        <a:solidFill>
                          <a:srgbClr val="538DD5"/>
                        </a:solidFill>
                        <a:effectLst/>
                        <a:latin typeface="Arial"/>
                      </a:endParaRPr>
                    </a:p>
                  </a:txBody>
                  <a:tcPr marL="0" marR="0" marT="0" marB="0" anchor="b"/>
                </a:tc>
                <a:tc>
                  <a:txBody>
                    <a:bodyPr/>
                    <a:lstStyle/>
                    <a:p>
                      <a:pPr algn="l" fontAlgn="b"/>
                      <a:endParaRPr lang="en-US" sz="900" b="1" i="0" u="sng" strike="noStrike">
                        <a:solidFill>
                          <a:srgbClr val="538DD5"/>
                        </a:solidFill>
                        <a:effectLst/>
                        <a:latin typeface="Arial"/>
                      </a:endParaRPr>
                    </a:p>
                  </a:txBody>
                  <a:tcPr marL="0" marR="0" marT="0" marB="0" anchor="b"/>
                </a:tc>
                <a:tc>
                  <a:txBody>
                    <a:bodyPr/>
                    <a:lstStyle/>
                    <a:p>
                      <a:pPr algn="r" fontAlgn="b"/>
                      <a:endParaRPr lang="en-US" sz="900" b="1" i="0" u="sng" strike="noStrike">
                        <a:solidFill>
                          <a:srgbClr val="538DD5"/>
                        </a:solidFill>
                        <a:effectLst/>
                        <a:latin typeface="Arial"/>
                      </a:endParaRPr>
                    </a:p>
                  </a:txBody>
                  <a:tcPr marL="0" marR="0" marT="0" marB="0" anchor="b"/>
                </a:tc>
                <a:tc>
                  <a:txBody>
                    <a:bodyPr/>
                    <a:lstStyle/>
                    <a:p>
                      <a:pPr algn="r" fontAlgn="b"/>
                      <a:endParaRPr lang="en-US" sz="900" b="1" i="0" u="sng" strike="noStrike">
                        <a:solidFill>
                          <a:srgbClr val="538DD5"/>
                        </a:solidFill>
                        <a:effectLst/>
                        <a:latin typeface="Arial"/>
                      </a:endParaRPr>
                    </a:p>
                  </a:txBody>
                  <a:tcPr marL="0" marR="0" marT="0" marB="0" anchor="b"/>
                </a:tc>
                <a:tc>
                  <a:txBody>
                    <a:bodyPr/>
                    <a:lstStyle/>
                    <a:p>
                      <a:pPr algn="r" fontAlgn="b"/>
                      <a:endParaRPr lang="en-US" sz="900" b="1" i="0" u="sng" strike="noStrike">
                        <a:solidFill>
                          <a:srgbClr val="538DD5"/>
                        </a:solidFill>
                        <a:effectLst/>
                        <a:latin typeface="Arial"/>
                      </a:endParaRPr>
                    </a:p>
                  </a:txBody>
                  <a:tcPr marL="0" marR="0" marT="0" marB="0" anchor="b"/>
                </a:tc>
                <a:tc>
                  <a:txBody>
                    <a:bodyPr/>
                    <a:lstStyle/>
                    <a:p>
                      <a:pPr algn="ctr" fontAlgn="b"/>
                      <a:endParaRPr lang="en-US" sz="900" b="1" i="0" u="sng" strike="noStrike">
                        <a:solidFill>
                          <a:srgbClr val="538DD5"/>
                        </a:solidFill>
                        <a:effectLst/>
                        <a:latin typeface="Arial"/>
                      </a:endParaRPr>
                    </a:p>
                  </a:txBody>
                  <a:tcPr marL="0" marR="0" marT="0" marB="0" anchor="b"/>
                </a:tc>
                <a:tc>
                  <a:txBody>
                    <a:bodyPr/>
                    <a:lstStyle/>
                    <a:p>
                      <a:pPr algn="ctr" fontAlgn="b"/>
                      <a:endParaRPr lang="en-US" sz="900" b="1" i="0" u="sng" strike="noStrike">
                        <a:solidFill>
                          <a:srgbClr val="538DD5"/>
                        </a:solidFill>
                        <a:effectLst/>
                        <a:latin typeface="Arial"/>
                      </a:endParaRPr>
                    </a:p>
                  </a:txBody>
                  <a:tcPr marL="0" marR="0" marT="0" marB="0" anchor="b"/>
                </a:tc>
              </a:tr>
              <a:tr h="195077">
                <a:tc>
                  <a:txBody>
                    <a:bodyPr/>
                    <a:lstStyle/>
                    <a:p>
                      <a:pPr algn="ctr" fontAlgn="b"/>
                      <a:r>
                        <a:rPr lang="en-US" sz="900" u="none" strike="noStrike">
                          <a:effectLst/>
                        </a:rPr>
                        <a:t>1100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School Committee</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$55,850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$45,850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$46,850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1,000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1200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Administration</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$832,092</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$846,853</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$867,955</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21,102</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2200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Principals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$1,720,828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$1,760,477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$1,965,454</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204,977</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2300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Teaching</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$18,152,831</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$18,645,917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$19,748,519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1,102,602</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2350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Professional Development</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$182,100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$185,100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$187,000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1,900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2400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Textbooks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$222,051</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$237,137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$264,066</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26,929</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2410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Instructional Equipment</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$11,500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$22,700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11,200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2450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Instructional Technology</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$561,899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$585,947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$672,780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86,833</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2500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Library</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$518,918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$537,159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$630,498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93,339</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2700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Counseling</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$845,810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$876,234</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$952,457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76,223</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2800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Psychological Services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$321,363</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$329,464</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$339,448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9,983</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3200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Health Services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$447,300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$477,485</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$492,100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14,615</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3300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Transportation</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$1,147,496</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$1,236,613</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$1,286,998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50,384</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3510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Athletics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$551,887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$595,919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$595,890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-29</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3520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Other Student Activity</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$90,638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$94,706</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$103,041</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8,335</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4110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Custodial</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$1,300,777</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$1,329,369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$1,417,918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88,549</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4120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Heating of Buildings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$378,385</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$458,369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$392,002</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-66,367</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4130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Utilities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$716,529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$732,145</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$749,943</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17,798</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4210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Maintenance of Grounds</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$12,892</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$13,478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$27,108</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13,630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4220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Plant Maintenance</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$702,529</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$718,640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$751,126</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32,487</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4230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Repairs of Equipment</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$109,150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$107,370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$106,053</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-1,317</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5100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Employee Retirement</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$40,120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$75,792</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$29,231</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-46,561</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dirty="0">
                          <a:solidFill>
                            <a:srgbClr val="FF0000"/>
                          </a:solidFill>
                          <a:effectLst/>
                        </a:rPr>
                        <a:t>7000</a:t>
                      </a:r>
                      <a:endParaRPr lang="en-US" sz="900" b="1" i="0" u="none" strike="noStrike" dirty="0">
                        <a:solidFill>
                          <a:srgbClr val="FF0000"/>
                        </a:solidFill>
                        <a:effectLst/>
                        <a:latin typeface="Arial"/>
                      </a:endParaRPr>
                    </a:p>
                  </a:txBody>
                  <a:tcPr marL="0" marR="0" marT="0" marB="0" anchor="b"/>
                </a:tc>
                <a:tc>
                  <a:txBody>
                    <a:bodyPr/>
                    <a:lstStyle/>
                    <a:p>
                      <a:pPr algn="l" fontAlgn="b"/>
                      <a:r>
                        <a:rPr lang="en-US" sz="900" u="none" strike="noStrike">
                          <a:effectLst/>
                        </a:rPr>
                        <a:t>Non-Instructional Equipment</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0</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185788">
                <a:tc>
                  <a:txBody>
                    <a:bodyPr/>
                    <a:lstStyle/>
                    <a:p>
                      <a:pPr algn="ctr" fontAlgn="b"/>
                      <a:r>
                        <a:rPr lang="en-US" sz="900" u="none" strike="noStrike">
                          <a:effectLst/>
                        </a:rPr>
                        <a:t> </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Allowance for increases </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$0</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$21,671</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$215,736</a:t>
                      </a:r>
                      <a:endParaRPr lang="en-US" sz="900" b="1" i="0" u="none" strike="noStrike">
                        <a:solidFill>
                          <a:srgbClr val="538DD5"/>
                        </a:solidFill>
                        <a:effectLst/>
                        <a:latin typeface="Arial"/>
                      </a:endParaRPr>
                    </a:p>
                  </a:txBody>
                  <a:tcPr marL="0" marR="0" marT="0" marB="0" anchor="b"/>
                </a:tc>
                <a:tc>
                  <a:txBody>
                    <a:bodyPr/>
                    <a:lstStyle/>
                    <a:p>
                      <a:pPr algn="r" fontAlgn="b"/>
                      <a:r>
                        <a:rPr lang="en-US" sz="900" u="none" strike="noStrike">
                          <a:effectLst/>
                        </a:rPr>
                        <a:t>194,065</a:t>
                      </a:r>
                      <a:endParaRPr lang="en-US" sz="900" b="1" i="0" u="none" strike="noStrike">
                        <a:solidFill>
                          <a:srgbClr val="538DD5"/>
                        </a:solidFill>
                        <a:effectLst/>
                        <a:latin typeface="Arial"/>
                      </a:endParaRPr>
                    </a:p>
                  </a:txBody>
                  <a:tcPr marL="0" marR="0" marT="0" marB="0" anchor="b"/>
                </a:tc>
                <a:tc>
                  <a:txBody>
                    <a:bodyPr/>
                    <a:lstStyle/>
                    <a:p>
                      <a:pPr algn="l" fontAlgn="b"/>
                      <a:r>
                        <a:rPr lang="en-US" sz="900" u="none" strike="noStrike">
                          <a:effectLst/>
                        </a:rPr>
                        <a:t> </a:t>
                      </a:r>
                      <a:endParaRPr lang="en-US" sz="900" b="1" i="0" u="none" strike="noStrike">
                        <a:solidFill>
                          <a:srgbClr val="538DD5"/>
                        </a:solidFill>
                        <a:effectLst/>
                        <a:latin typeface="Arial"/>
                      </a:endParaRPr>
                    </a:p>
                  </a:txBody>
                  <a:tcPr marL="0" marR="0" marT="0" marB="0" anchor="b"/>
                </a:tc>
              </a:tr>
              <a:tr h="204367">
                <a:tc>
                  <a:txBody>
                    <a:bodyPr/>
                    <a:lstStyle/>
                    <a:p>
                      <a:pPr algn="ctr" fontAlgn="b"/>
                      <a:r>
                        <a:rPr lang="en-US" sz="1000" u="none" strike="noStrike">
                          <a:effectLst/>
                        </a:rPr>
                        <a:t> </a:t>
                      </a:r>
                      <a:endParaRPr lang="en-US" sz="1000" b="1" i="0" u="none" strike="noStrike">
                        <a:solidFill>
                          <a:srgbClr val="538DD5"/>
                        </a:solidFill>
                        <a:effectLst/>
                        <a:latin typeface="Arial"/>
                      </a:endParaRPr>
                    </a:p>
                  </a:txBody>
                  <a:tcPr marL="0" marR="0" marT="0" marB="0" anchor="b"/>
                </a:tc>
                <a:tc>
                  <a:txBody>
                    <a:bodyPr/>
                    <a:lstStyle/>
                    <a:p>
                      <a:pPr algn="l" fontAlgn="b"/>
                      <a:r>
                        <a:rPr lang="en-US" sz="1000" u="none" strike="noStrike">
                          <a:effectLst/>
                        </a:rPr>
                        <a:t>Total Regular Education</a:t>
                      </a:r>
                      <a:endParaRPr lang="en-US" sz="1000" b="1" i="0" u="none" strike="noStrike">
                        <a:solidFill>
                          <a:srgbClr val="538DD5"/>
                        </a:solidFill>
                        <a:effectLst/>
                        <a:latin typeface="Arial"/>
                      </a:endParaRPr>
                    </a:p>
                  </a:txBody>
                  <a:tcPr marL="0" marR="0" marT="0" marB="0" anchor="b"/>
                </a:tc>
                <a:tc>
                  <a:txBody>
                    <a:bodyPr/>
                    <a:lstStyle/>
                    <a:p>
                      <a:pPr algn="r" fontAlgn="b"/>
                      <a:r>
                        <a:rPr lang="en-US" sz="1000" u="none" strike="noStrike">
                          <a:effectLst/>
                        </a:rPr>
                        <a:t>$28,911,445</a:t>
                      </a:r>
                      <a:endParaRPr lang="en-US" sz="1000" b="1" i="0" u="none" strike="noStrike">
                        <a:solidFill>
                          <a:srgbClr val="538DD5"/>
                        </a:solidFill>
                        <a:effectLst/>
                        <a:latin typeface="Arial"/>
                      </a:endParaRPr>
                    </a:p>
                  </a:txBody>
                  <a:tcPr marL="0" marR="0" marT="0" marB="0" anchor="b"/>
                </a:tc>
                <a:tc>
                  <a:txBody>
                    <a:bodyPr/>
                    <a:lstStyle/>
                    <a:p>
                      <a:pPr algn="r" fontAlgn="b"/>
                      <a:r>
                        <a:rPr lang="en-US" sz="1000" u="none" strike="noStrike">
                          <a:effectLst/>
                        </a:rPr>
                        <a:t>$29,923,194</a:t>
                      </a:r>
                      <a:endParaRPr lang="en-US" sz="1000" b="1" i="0" u="none" strike="noStrike">
                        <a:solidFill>
                          <a:srgbClr val="538DD5"/>
                        </a:solidFill>
                        <a:effectLst/>
                        <a:latin typeface="Arial"/>
                      </a:endParaRPr>
                    </a:p>
                  </a:txBody>
                  <a:tcPr marL="0" marR="0" marT="0" marB="0" anchor="b"/>
                </a:tc>
                <a:tc>
                  <a:txBody>
                    <a:bodyPr/>
                    <a:lstStyle/>
                    <a:p>
                      <a:pPr algn="r" fontAlgn="b"/>
                      <a:r>
                        <a:rPr lang="en-US" sz="1000" u="none" strike="noStrike">
                          <a:effectLst/>
                        </a:rPr>
                        <a:t>$31,864,872</a:t>
                      </a:r>
                      <a:endParaRPr lang="en-US" sz="1000" b="1" i="0" u="none" strike="noStrike">
                        <a:solidFill>
                          <a:srgbClr val="538DD5"/>
                        </a:solidFill>
                        <a:effectLst/>
                        <a:latin typeface="Arial"/>
                      </a:endParaRPr>
                    </a:p>
                  </a:txBody>
                  <a:tcPr marL="0" marR="0" marT="0" marB="0" anchor="b"/>
                </a:tc>
                <a:tc>
                  <a:txBody>
                    <a:bodyPr/>
                    <a:lstStyle/>
                    <a:p>
                      <a:pPr algn="r" fontAlgn="b"/>
                      <a:r>
                        <a:rPr lang="en-US" sz="1000" u="none" strike="noStrike">
                          <a:effectLst/>
                        </a:rPr>
                        <a:t>$1,941,678</a:t>
                      </a:r>
                      <a:endParaRPr lang="en-US" sz="1000" b="1" i="0" u="none" strike="noStrike">
                        <a:solidFill>
                          <a:srgbClr val="538DD5"/>
                        </a:solidFill>
                        <a:effectLst/>
                        <a:latin typeface="Arial"/>
                      </a:endParaRPr>
                    </a:p>
                  </a:txBody>
                  <a:tcPr marL="0" marR="0" marT="0" marB="0" anchor="b"/>
                </a:tc>
                <a:tc>
                  <a:txBody>
                    <a:bodyPr/>
                    <a:lstStyle/>
                    <a:p>
                      <a:pPr algn="r" fontAlgn="b"/>
                      <a:r>
                        <a:rPr lang="en-US" sz="1000" u="none" strike="noStrike" dirty="0">
                          <a:effectLst/>
                        </a:rPr>
                        <a:t>6.49% </a:t>
                      </a:r>
                      <a:endParaRPr lang="en-US" sz="1000" b="1" i="0" u="none" strike="noStrike" dirty="0">
                        <a:solidFill>
                          <a:srgbClr val="538DD5"/>
                        </a:solidFill>
                        <a:effectLst/>
                        <a:latin typeface="Arial"/>
                      </a:endParaRPr>
                    </a:p>
                  </a:txBody>
                  <a:tcPr marL="0" marR="0" marT="0" marB="0" anchor="b"/>
                </a:tc>
              </a:tr>
            </a:tbl>
          </a:graphicData>
        </a:graphic>
      </p:graphicFrame>
    </p:spTree>
    <p:extLst>
      <p:ext uri="{BB962C8B-B14F-4D97-AF65-F5344CB8AC3E}">
        <p14:creationId xmlns:p14="http://schemas.microsoft.com/office/powerpoint/2010/main" val="1145703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391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70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677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77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a:t>
            </a:r>
            <a:br>
              <a:rPr lang="en-US" dirty="0" smtClean="0"/>
            </a:br>
            <a:r>
              <a:rPr lang="en-US" dirty="0" smtClean="0"/>
              <a:t>Capital Breakdown By Type </a:t>
            </a:r>
            <a:r>
              <a:rPr lang="en-US" sz="1300" dirty="0" smtClean="0"/>
              <a:t>(page 1 of 3)</a:t>
            </a:r>
            <a:endParaRPr lang="en-US" sz="1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215591"/>
              </p:ext>
            </p:extLst>
          </p:nvPr>
        </p:nvGraphicFramePr>
        <p:xfrm>
          <a:off x="838200" y="1600199"/>
          <a:ext cx="7162799" cy="4525965"/>
        </p:xfrm>
        <a:graphic>
          <a:graphicData uri="http://schemas.openxmlformats.org/drawingml/2006/table">
            <a:tbl>
              <a:tblPr>
                <a:tableStyleId>{5C22544A-7EE6-4342-B048-85BDC9FD1C3A}</a:tableStyleId>
              </a:tblPr>
              <a:tblGrid>
                <a:gridCol w="2358175"/>
                <a:gridCol w="3102198"/>
                <a:gridCol w="882740"/>
                <a:gridCol w="819686"/>
              </a:tblGrid>
              <a:tr h="148128">
                <a:tc>
                  <a:txBody>
                    <a:bodyPr/>
                    <a:lstStyle/>
                    <a:p>
                      <a:pPr algn="l" fontAlgn="b"/>
                      <a:r>
                        <a:rPr lang="en-US" sz="900" u="none" strike="noStrike">
                          <a:effectLst/>
                        </a:rPr>
                        <a:t>Type</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Project</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School</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Total</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Building Technology</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Energy Management System - DDC Repair.</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Foster</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South School Energy Management System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South</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$136,000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$136,000</a:t>
                      </a:r>
                      <a:endParaRPr lang="en-US" sz="900" b="0" i="0" u="none" strike="noStrike">
                        <a:effectLst/>
                        <a:latin typeface="Arial"/>
                      </a:endParaRPr>
                    </a:p>
                  </a:txBody>
                  <a:tcPr marL="7333" marR="7333" marT="7333" marB="0" anchor="b"/>
                </a:tc>
              </a:tr>
              <a:tr h="288922">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Upgrade software and parts for energy management heating &amp; ventilation system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HHS</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$80,000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$80,000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Building Technology Total</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$226,000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Capital Repair</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Roof Repairs all Buildings</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System</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$25,000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$25,000</a:t>
                      </a:r>
                      <a:endParaRPr lang="en-US" sz="900" b="0" i="0" u="none" strike="noStrike">
                        <a:effectLst/>
                        <a:latin typeface="Arial"/>
                      </a:endParaRPr>
                    </a:p>
                  </a:txBody>
                  <a:tcPr marL="7333" marR="7333" marT="7333" marB="0" anchor="b"/>
                </a:tc>
              </a:tr>
              <a:tr h="288922">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Trace down and remediate odor in the science Wing</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HHS</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$20,000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$20,000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Capital Repair Total</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$45,000</a:t>
                      </a:r>
                      <a:endParaRPr lang="en-US" sz="900" b="0" i="0" u="none" strike="noStrike">
                        <a:effectLst/>
                        <a:latin typeface="Arial"/>
                      </a:endParaRPr>
                    </a:p>
                  </a:txBody>
                  <a:tcPr marL="7333" marR="7333" marT="7333" marB="0" anchor="b"/>
                </a:tc>
              </a:tr>
              <a:tr h="429717">
                <a:tc>
                  <a:txBody>
                    <a:bodyPr/>
                    <a:lstStyle/>
                    <a:p>
                      <a:pPr algn="l" fontAlgn="b"/>
                      <a:r>
                        <a:rPr lang="en-US" sz="900" u="none" strike="noStrike">
                          <a:effectLst/>
                        </a:rPr>
                        <a:t>Energy Efficiency</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High School Efficient Lighting Projects - Moved to 2013 as a piece of the $50,000 school committee reduction</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HHS</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$55,000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$55,000</a:t>
                      </a:r>
                      <a:endParaRPr lang="en-US" sz="900" b="0" i="0" u="none" strike="noStrike">
                        <a:effectLst/>
                        <a:latin typeface="Arial"/>
                      </a:endParaRPr>
                    </a:p>
                  </a:txBody>
                  <a:tcPr marL="7333" marR="7333" marT="7333" marB="0" anchor="b"/>
                </a:tc>
              </a:tr>
              <a:tr h="429717">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Install lighting in the main office, conference room, and administrative offices, and Gym (efficiency Upgrade postponed from FY 13)</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PRS</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$10,000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$10,000</a:t>
                      </a:r>
                      <a:endParaRPr lang="en-US" sz="900" b="0" i="0" u="none" strike="noStrike">
                        <a:effectLst/>
                        <a:latin typeface="Arial"/>
                      </a:endParaRPr>
                    </a:p>
                  </a:txBody>
                  <a:tcPr marL="7333" marR="7333" marT="7333" marB="0" anchor="b"/>
                </a:tc>
              </a:tr>
              <a:tr h="288922">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Replace Foster Water Cooled Refrigeration Compressor w /air cooled compressor.</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Foster</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$16,000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$16,000</a:t>
                      </a:r>
                      <a:endParaRPr lang="en-US" sz="900" b="0" i="0" u="none" strike="noStrike">
                        <a:effectLst/>
                        <a:latin typeface="Arial"/>
                      </a:endParaRPr>
                    </a:p>
                  </a:txBody>
                  <a:tcPr marL="7333" marR="7333" marT="7333" marB="0" anchor="b"/>
                </a:tc>
              </a:tr>
              <a:tr h="429717">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Update lighting in: Kitchen, LMC, Rm. 207, Rm. 103, Rm. 003, Rm. 124C, Rm. 124D and Cafeteria Upgrade from FY 13 List</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Foster</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$15,000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a:effectLst/>
                        </a:rPr>
                        <a:t>$15,000</a:t>
                      </a:r>
                      <a:endParaRPr lang="en-US" sz="900" b="0" i="0" u="none" strike="noStrike">
                        <a:effectLst/>
                        <a:latin typeface="Arial"/>
                      </a:endParaRPr>
                    </a:p>
                  </a:txBody>
                  <a:tcPr marL="7333" marR="7333" marT="7333" marB="0" anchor="b"/>
                </a:tc>
              </a:tr>
              <a:tr h="148128">
                <a:tc>
                  <a:txBody>
                    <a:bodyPr/>
                    <a:lstStyle/>
                    <a:p>
                      <a:pPr algn="l" fontAlgn="b"/>
                      <a:r>
                        <a:rPr lang="en-US" sz="900" u="none" strike="noStrike">
                          <a:effectLst/>
                        </a:rPr>
                        <a:t>Energy Efficiency Total</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l" fontAlgn="b"/>
                      <a:r>
                        <a:rPr lang="en-US" sz="900" u="none" strike="noStrike">
                          <a:effectLst/>
                        </a:rPr>
                        <a:t> </a:t>
                      </a:r>
                      <a:endParaRPr lang="en-US" sz="900" b="0" i="0" u="none" strike="noStrike">
                        <a:effectLst/>
                        <a:latin typeface="Arial"/>
                      </a:endParaRPr>
                    </a:p>
                  </a:txBody>
                  <a:tcPr marL="7333" marR="7333" marT="7333" marB="0" anchor="b"/>
                </a:tc>
                <a:tc>
                  <a:txBody>
                    <a:bodyPr/>
                    <a:lstStyle/>
                    <a:p>
                      <a:pPr algn="r" fontAlgn="b"/>
                      <a:r>
                        <a:rPr lang="en-US" sz="900" u="none" strike="noStrike" dirty="0">
                          <a:effectLst/>
                        </a:rPr>
                        <a:t>$96,000</a:t>
                      </a:r>
                      <a:endParaRPr lang="en-US" sz="900" b="0" i="0" u="none" strike="noStrike" dirty="0">
                        <a:effectLst/>
                        <a:latin typeface="Arial"/>
                      </a:endParaRPr>
                    </a:p>
                  </a:txBody>
                  <a:tcPr marL="7333" marR="7333" marT="7333" marB="0" anchor="b"/>
                </a:tc>
              </a:tr>
            </a:tbl>
          </a:graphicData>
        </a:graphic>
      </p:graphicFrame>
    </p:spTree>
    <p:extLst>
      <p:ext uri="{BB962C8B-B14F-4D97-AF65-F5344CB8AC3E}">
        <p14:creationId xmlns:p14="http://schemas.microsoft.com/office/powerpoint/2010/main" val="297579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a:t>
            </a:r>
            <a:br>
              <a:rPr lang="en-US" dirty="0"/>
            </a:br>
            <a:r>
              <a:rPr lang="en-US" dirty="0"/>
              <a:t>Capital Breakdown By Type </a:t>
            </a:r>
            <a:r>
              <a:rPr lang="en-US" sz="1300" dirty="0"/>
              <a:t>(page </a:t>
            </a:r>
            <a:r>
              <a:rPr lang="en-US" sz="1300" dirty="0" smtClean="0"/>
              <a:t>2 </a:t>
            </a:r>
            <a:r>
              <a:rPr lang="en-US" sz="1300" dirty="0"/>
              <a:t>of </a:t>
            </a:r>
            <a:r>
              <a:rPr lang="en-US" sz="1300" dirty="0" smtClean="0"/>
              <a:t>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8180764"/>
              </p:ext>
            </p:extLst>
          </p:nvPr>
        </p:nvGraphicFramePr>
        <p:xfrm>
          <a:off x="533399" y="1618139"/>
          <a:ext cx="8001002" cy="4490085"/>
        </p:xfrm>
        <a:graphic>
          <a:graphicData uri="http://schemas.openxmlformats.org/drawingml/2006/table">
            <a:tbl>
              <a:tblPr>
                <a:tableStyleId>{5C22544A-7EE6-4342-B048-85BDC9FD1C3A}</a:tableStyleId>
              </a:tblPr>
              <a:tblGrid>
                <a:gridCol w="2634133"/>
                <a:gridCol w="3465222"/>
                <a:gridCol w="986039"/>
                <a:gridCol w="915608"/>
              </a:tblGrid>
              <a:tr h="190500">
                <a:tc>
                  <a:txBody>
                    <a:bodyPr/>
                    <a:lstStyle/>
                    <a:p>
                      <a:pPr algn="l" fontAlgn="b"/>
                      <a:r>
                        <a:rPr lang="en-US" sz="1200" u="none" strike="noStrike">
                          <a:effectLst/>
                        </a:rPr>
                        <a:t>Type</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Project</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School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Total</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Instructional Equipment</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Instructional Equipment</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$36,991</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$36,991</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Instructional Equipment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$36,991</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Mandate</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Elevator Major repair</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HHS</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$23,000</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$23,000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Mandate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$23,000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Safety</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Additional Surveillance Cameras (security)</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$8,000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$8,000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Replace and repair Pleasant Street entrance broken side walk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HHS</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Updated Radios for all Schools (Security)</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dirty="0">
                          <a:effectLst/>
                        </a:rPr>
                        <a:t> </a:t>
                      </a:r>
                      <a:endParaRPr lang="en-US" sz="1200" b="0" i="0" u="none" strike="noStrike" dirty="0">
                        <a:effectLst/>
                        <a:latin typeface="Arial"/>
                      </a:endParaRPr>
                    </a:p>
                  </a:txBody>
                  <a:tcPr marL="9525" marR="9525" marT="9525" marB="0" anchor="b"/>
                </a:tc>
                <a:tc>
                  <a:txBody>
                    <a:bodyPr/>
                    <a:lstStyle/>
                    <a:p>
                      <a:pPr algn="l" fontAlgn="b"/>
                      <a:r>
                        <a:rPr lang="en-US" sz="1200" u="none" strike="noStrike" dirty="0">
                          <a:effectLst/>
                        </a:rPr>
                        <a:t>Emergency </a:t>
                      </a:r>
                      <a:r>
                        <a:rPr lang="en-US" sz="1200" u="none" strike="noStrike" dirty="0" smtClean="0">
                          <a:effectLst/>
                        </a:rPr>
                        <a:t>Lights </a:t>
                      </a:r>
                      <a:r>
                        <a:rPr lang="en-US" sz="1200" u="none" strike="noStrike" dirty="0">
                          <a:effectLst/>
                        </a:rPr>
                        <a:t>- Additional Battery Operated cans in lieu of Generator</a:t>
                      </a:r>
                      <a:endParaRPr lang="en-US" sz="1200" b="0" i="0" u="none" strike="noStrike" dirty="0">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Safety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$38,000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Schedule Replacement Plan</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Copiers</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$25,000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$25,000</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Replace School Transportation Van (1 Each)</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$30,000</a:t>
                      </a:r>
                      <a:endParaRPr lang="en-US" sz="1200" b="0" i="0" u="none" strike="noStrike">
                        <a:effectLst/>
                        <a:latin typeface="Arial"/>
                      </a:endParaRPr>
                    </a:p>
                  </a:txBody>
                  <a:tcPr marL="9525" marR="9525" marT="9525" marB="0" anchor="b"/>
                </a:tc>
              </a:tr>
              <a:tr h="200025">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$30,000</a:t>
                      </a:r>
                      <a:endParaRPr lang="en-US" sz="1200" b="0" i="0" u="none" strike="noStrike">
                        <a:effectLst/>
                        <a:latin typeface="Arial"/>
                      </a:endParaRPr>
                    </a:p>
                  </a:txBody>
                  <a:tcPr marL="9525" marR="9525" marT="9525" marB="0" anchor="b"/>
                </a:tc>
              </a:tr>
              <a:tr h="190500">
                <a:tc>
                  <a:txBody>
                    <a:bodyPr/>
                    <a:lstStyle/>
                    <a:p>
                      <a:pPr algn="l" fontAlgn="b"/>
                      <a:r>
                        <a:rPr lang="en-US" sz="1200" u="none" strike="noStrike">
                          <a:effectLst/>
                        </a:rPr>
                        <a:t>Schedule Replacement Plan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dirty="0">
                          <a:effectLst/>
                        </a:rPr>
                        <a:t>$55,000</a:t>
                      </a:r>
                      <a:endParaRPr lang="en-US" sz="12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407988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a:t>
            </a:r>
            <a:br>
              <a:rPr lang="en-US" dirty="0"/>
            </a:br>
            <a:r>
              <a:rPr lang="en-US" dirty="0"/>
              <a:t>Capital Breakdown By Type </a:t>
            </a:r>
            <a:r>
              <a:rPr lang="en-US" sz="1300" dirty="0"/>
              <a:t>(page </a:t>
            </a:r>
            <a:r>
              <a:rPr lang="en-US" sz="1300" dirty="0" smtClean="0"/>
              <a:t>3 </a:t>
            </a:r>
            <a:r>
              <a:rPr lang="en-US" sz="1300" dirty="0"/>
              <a:t>of </a:t>
            </a:r>
            <a:r>
              <a:rPr lang="en-US" sz="1300" dirty="0" smtClean="0"/>
              <a:t>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3177416"/>
              </p:ext>
            </p:extLst>
          </p:nvPr>
        </p:nvGraphicFramePr>
        <p:xfrm>
          <a:off x="380999" y="1752595"/>
          <a:ext cx="8458200" cy="4572011"/>
        </p:xfrm>
        <a:graphic>
          <a:graphicData uri="http://schemas.openxmlformats.org/drawingml/2006/table">
            <a:tbl>
              <a:tblPr>
                <a:tableStyleId>{5C22544A-7EE6-4342-B048-85BDC9FD1C3A}</a:tableStyleId>
              </a:tblPr>
              <a:tblGrid>
                <a:gridCol w="2784654"/>
                <a:gridCol w="3663234"/>
                <a:gridCol w="1042384"/>
                <a:gridCol w="967928"/>
              </a:tblGrid>
              <a:tr h="253443">
                <a:tc>
                  <a:txBody>
                    <a:bodyPr/>
                    <a:lstStyle/>
                    <a:p>
                      <a:pPr algn="l" fontAlgn="b"/>
                      <a:r>
                        <a:rPr lang="en-US" sz="1200" u="none" strike="noStrike">
                          <a:effectLst/>
                        </a:rPr>
                        <a:t>Type</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Project</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School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Total</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Technology</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Technology Capital Requests</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$160,243</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$160,243</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Technology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$160,243</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Update</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Gate House Renovations</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System</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$30,000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$30,000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Heating Fix for Room   Art Room</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Foster</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$5,000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$5,000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Resurface Outdoor Basketball courts Re-Surface</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Foster</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63480">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$10,000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Restore Play shed at Foster</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Foster</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$28,000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$28,000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Plymouth River Play shed Roof</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PRS</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$24,000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$24,000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Replace carpet in library and Room 120</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South</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$13,100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$13,100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Update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a:effectLst/>
                        </a:rPr>
                        <a:t>$110,100</a:t>
                      </a:r>
                      <a:endParaRPr lang="en-US" sz="1200" b="0" i="0" u="none" strike="noStrike">
                        <a:effectLst/>
                        <a:latin typeface="Arial"/>
                      </a:endParaRPr>
                    </a:p>
                  </a:txBody>
                  <a:tcPr marL="9525" marR="9525" marT="9525" marB="0" anchor="b"/>
                </a:tc>
              </a:tr>
              <a:tr h="253443">
                <a:tc>
                  <a:txBody>
                    <a:bodyPr/>
                    <a:lstStyle/>
                    <a:p>
                      <a:pPr algn="l" fontAlgn="b"/>
                      <a:r>
                        <a:rPr lang="en-US" sz="1200" u="none" strike="noStrike">
                          <a:effectLst/>
                        </a:rPr>
                        <a:t>Grand Total</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l" fontAlgn="b"/>
                      <a:r>
                        <a:rPr lang="en-US" sz="1200" u="none" strike="noStrike">
                          <a:effectLst/>
                        </a:rPr>
                        <a:t> </a:t>
                      </a:r>
                      <a:endParaRPr lang="en-US" sz="1200" b="0" i="0" u="none" strike="noStrike">
                        <a:effectLst/>
                        <a:latin typeface="Arial"/>
                      </a:endParaRPr>
                    </a:p>
                  </a:txBody>
                  <a:tcPr marL="9525" marR="9525" marT="9525" marB="0" anchor="b"/>
                </a:tc>
                <a:tc>
                  <a:txBody>
                    <a:bodyPr/>
                    <a:lstStyle/>
                    <a:p>
                      <a:pPr algn="r" fontAlgn="b"/>
                      <a:r>
                        <a:rPr lang="en-US" sz="1200" u="none" strike="noStrike" dirty="0">
                          <a:effectLst/>
                        </a:rPr>
                        <a:t>$790,334</a:t>
                      </a:r>
                      <a:endParaRPr lang="en-US" sz="12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71278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p:txBody>
          <a:bodyPr/>
          <a:lstStyle/>
          <a:p>
            <a:r>
              <a:rPr lang="en-US" dirty="0" smtClean="0"/>
              <a:t>Special Ed Budget Detail</a:t>
            </a:r>
          </a:p>
          <a:p>
            <a:r>
              <a:rPr lang="en-US" dirty="0" smtClean="0"/>
              <a:t>January 24, 2013 General Discussion</a:t>
            </a:r>
          </a:p>
          <a:p>
            <a:r>
              <a:rPr lang="en-US" dirty="0" smtClean="0"/>
              <a:t>January 31, 2013 Joint meeting of Selectmen and Advisory at Town Hall</a:t>
            </a:r>
          </a:p>
          <a:p>
            <a:pPr marL="0" indent="0">
              <a:buNone/>
            </a:pPr>
            <a:endParaRPr lang="en-US" dirty="0"/>
          </a:p>
          <a:p>
            <a:r>
              <a:rPr lang="en-US" dirty="0" smtClean="0"/>
              <a:t>Questions????</a:t>
            </a:r>
            <a:endParaRPr lang="en-US" dirty="0"/>
          </a:p>
        </p:txBody>
      </p:sp>
    </p:spTree>
    <p:extLst>
      <p:ext uri="{BB962C8B-B14F-4D97-AF65-F5344CB8AC3E}">
        <p14:creationId xmlns:p14="http://schemas.microsoft.com/office/powerpoint/2010/main" val="158448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7770587"/>
              </p:ext>
            </p:extLst>
          </p:nvPr>
        </p:nvGraphicFramePr>
        <p:xfrm>
          <a:off x="457200" y="1828798"/>
          <a:ext cx="8229601" cy="4343401"/>
        </p:xfrm>
        <a:graphic>
          <a:graphicData uri="http://schemas.openxmlformats.org/drawingml/2006/table">
            <a:tbl>
              <a:tblPr/>
              <a:tblGrid>
                <a:gridCol w="999717"/>
                <a:gridCol w="1999435"/>
                <a:gridCol w="1074997"/>
                <a:gridCol w="1168344"/>
                <a:gridCol w="1168344"/>
                <a:gridCol w="1047897"/>
                <a:gridCol w="770867"/>
              </a:tblGrid>
              <a:tr h="342901">
                <a:tc>
                  <a:txBody>
                    <a:bodyPr/>
                    <a:lstStyle/>
                    <a:p>
                      <a:pPr algn="l" fontAlgn="b"/>
                      <a:endParaRPr lang="en-US" sz="1100" b="1" i="0" u="none" strike="noStrike" dirty="0">
                        <a:effectLst/>
                        <a:latin typeface="Arial"/>
                      </a:endParaRPr>
                    </a:p>
                  </a:txBody>
                  <a:tcPr marL="0" marR="0" marT="0" marB="0" anchor="b">
                    <a:lnL>
                      <a:noFill/>
                    </a:lnL>
                    <a:lnR>
                      <a:noFill/>
                    </a:lnR>
                    <a:lnT>
                      <a:noFill/>
                    </a:lnT>
                    <a:lnB>
                      <a:noFill/>
                    </a:lnB>
                  </a:tcPr>
                </a:tc>
                <a:tc>
                  <a:txBody>
                    <a:bodyPr/>
                    <a:lstStyle/>
                    <a:p>
                      <a:pPr algn="r" fontAlgn="b"/>
                      <a:endParaRPr lang="en-US" sz="1100" b="1" i="0" u="none" strike="noStrike">
                        <a:effectLst/>
                        <a:latin typeface="Arial"/>
                      </a:endParaRPr>
                    </a:p>
                  </a:txBody>
                  <a:tcPr marL="0" marR="0" marT="0" marB="0" anchor="b">
                    <a:lnL>
                      <a:noFill/>
                    </a:lnL>
                    <a:lnR>
                      <a:noFill/>
                    </a:lnR>
                    <a:lnT>
                      <a:noFill/>
                    </a:lnT>
                    <a:lnB>
                      <a:noFill/>
                    </a:lnB>
                  </a:tcPr>
                </a:tc>
                <a:tc>
                  <a:txBody>
                    <a:bodyPr/>
                    <a:lstStyle/>
                    <a:p>
                      <a:pPr algn="r" fontAlgn="b"/>
                      <a:r>
                        <a:rPr lang="en-US" sz="11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Budget</a:t>
                      </a:r>
                    </a:p>
                  </a:txBody>
                  <a:tcPr marL="0" marR="0" marT="0" marB="0" anchor="b">
                    <a:lnL>
                      <a:noFill/>
                    </a:lnL>
                    <a:lnR>
                      <a:noFill/>
                    </a:lnR>
                    <a:lnT>
                      <a:noFill/>
                    </a:lnT>
                    <a:lnB>
                      <a:noFill/>
                    </a:lnB>
                  </a:tcPr>
                </a:tc>
                <a:tc>
                  <a:txBody>
                    <a:bodyPr/>
                    <a:lstStyle/>
                    <a:p>
                      <a:pPr algn="ctr" fontAlgn="b"/>
                      <a:r>
                        <a:rPr lang="en-US" sz="1100" b="1" i="0" u="dbl" strike="noStrike">
                          <a:effectLst/>
                          <a:latin typeface="Arial"/>
                        </a:rPr>
                        <a:t>Increase</a:t>
                      </a:r>
                    </a:p>
                  </a:txBody>
                  <a:tcPr marL="0" marR="0" marT="0" marB="0" anchor="b">
                    <a:lnL>
                      <a:noFill/>
                    </a:lnL>
                    <a:lnR>
                      <a:noFill/>
                    </a:lnR>
                    <a:lnT>
                      <a:noFill/>
                    </a:lnT>
                    <a:lnB>
                      <a:noFill/>
                    </a:lnB>
                  </a:tcPr>
                </a:tc>
                <a:tc>
                  <a:txBody>
                    <a:bodyPr/>
                    <a:lstStyle/>
                    <a:p>
                      <a:pPr algn="ctr" fontAlgn="b"/>
                      <a:r>
                        <a:rPr lang="en-US" sz="1100" b="1" i="0" u="none" strike="noStrike">
                          <a:effectLst/>
                          <a:latin typeface="Arial"/>
                        </a:rPr>
                        <a:t>%</a:t>
                      </a:r>
                    </a:p>
                  </a:txBody>
                  <a:tcPr marL="0" marR="0" marT="0" marB="0" anchor="b">
                    <a:lnL>
                      <a:noFill/>
                    </a:lnL>
                    <a:lnR>
                      <a:noFill/>
                    </a:lnR>
                    <a:lnT>
                      <a:noFill/>
                    </a:lnT>
                    <a:lnB>
                      <a:noFill/>
                    </a:lnB>
                  </a:tcPr>
                </a:tc>
              </a:tr>
              <a:tr h="342901">
                <a:tc>
                  <a:txBody>
                    <a:bodyPr/>
                    <a:lstStyle/>
                    <a:p>
                      <a:pPr algn="l" fontAlgn="b"/>
                      <a:r>
                        <a:rPr lang="en-US" sz="11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1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2011-2012</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2013-2014</a:t>
                      </a:r>
                    </a:p>
                  </a:txBody>
                  <a:tcPr marL="0" marR="0" marT="0" marB="0" anchor="b">
                    <a:lnL>
                      <a:noFill/>
                    </a:lnL>
                    <a:lnR>
                      <a:noFill/>
                    </a:lnR>
                    <a:lnT>
                      <a:noFill/>
                    </a:lnT>
                    <a:lnB>
                      <a:noFill/>
                    </a:lnB>
                  </a:tcPr>
                </a:tc>
                <a:tc>
                  <a:txBody>
                    <a:bodyPr/>
                    <a:lstStyle/>
                    <a:p>
                      <a:pPr algn="ctr" fontAlgn="b"/>
                      <a:r>
                        <a:rPr lang="en-US" sz="1100" b="1" i="0" u="dbl" strike="noStrike">
                          <a:effectLst/>
                          <a:latin typeface="Arial"/>
                        </a:rPr>
                        <a:t>(Decrease)</a:t>
                      </a:r>
                    </a:p>
                  </a:txBody>
                  <a:tcPr marL="0" marR="0" marT="0" marB="0" anchor="b">
                    <a:lnL>
                      <a:noFill/>
                    </a:lnL>
                    <a:lnR>
                      <a:noFill/>
                    </a:lnR>
                    <a:lnT>
                      <a:noFill/>
                    </a:lnT>
                    <a:lnB>
                      <a:noFill/>
                    </a:lnB>
                  </a:tcPr>
                </a:tc>
                <a:tc>
                  <a:txBody>
                    <a:bodyPr/>
                    <a:lstStyle/>
                    <a:p>
                      <a:pPr algn="ctr" fontAlgn="b"/>
                      <a:r>
                        <a:rPr lang="en-US" sz="1100" b="1" i="0" u="none" strike="noStrike">
                          <a:effectLst/>
                          <a:latin typeface="Arial"/>
                        </a:rPr>
                        <a:t>Change</a:t>
                      </a:r>
                    </a:p>
                  </a:txBody>
                  <a:tcPr marL="0" marR="0" marT="0" marB="0" anchor="b">
                    <a:lnL>
                      <a:noFill/>
                    </a:lnL>
                    <a:lnR>
                      <a:noFill/>
                    </a:lnR>
                    <a:lnT>
                      <a:noFill/>
                    </a:lnT>
                    <a:lnB>
                      <a:noFill/>
                    </a:lnB>
                  </a:tcPr>
                </a:tc>
              </a:tr>
              <a:tr h="326571">
                <a:tc>
                  <a:txBody>
                    <a:bodyPr/>
                    <a:lstStyle/>
                    <a:p>
                      <a:pPr algn="l"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l"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ct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ct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r>
              <a:tr h="342901">
                <a:tc>
                  <a:txBody>
                    <a:bodyPr/>
                    <a:lstStyle/>
                    <a:p>
                      <a:pPr algn="ct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342901">
                <a:tc>
                  <a:txBody>
                    <a:bodyPr/>
                    <a:lstStyle/>
                    <a:p>
                      <a:pPr algn="ctr" fontAlgn="b"/>
                      <a:r>
                        <a:rPr lang="en-US" sz="1000" b="1" i="0" u="none" strike="noStrike" dirty="0">
                          <a:solidFill>
                            <a:srgbClr val="FF0000"/>
                          </a:solidFill>
                          <a:effectLst/>
                          <a:latin typeface="Arial"/>
                        </a:rPr>
                        <a:t>2100B</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9BBB59"/>
                          </a:solidFill>
                          <a:effectLst/>
                          <a:latin typeface="Arial"/>
                        </a:rPr>
                        <a:t>Sped Supervision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9BBB59"/>
                          </a:solidFill>
                          <a:effectLst/>
                          <a:latin typeface="Arial"/>
                        </a:rPr>
                        <a:t>$204,300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9BBB59"/>
                          </a:solidFill>
                          <a:effectLst/>
                          <a:latin typeface="Arial"/>
                        </a:rPr>
                        <a:t>$238,244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9BBB59"/>
                          </a:solidFill>
                          <a:effectLst/>
                          <a:latin typeface="Arial"/>
                        </a:rPr>
                        <a:t>$242,314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9BBB59"/>
                          </a:solidFill>
                          <a:effectLst/>
                          <a:latin typeface="Arial"/>
                        </a:rPr>
                        <a:t>4,070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326571">
                <a:tc>
                  <a:txBody>
                    <a:bodyPr/>
                    <a:lstStyle/>
                    <a:p>
                      <a:pPr algn="ctr" fontAlgn="b"/>
                      <a:r>
                        <a:rPr lang="en-US" sz="1000" b="1" i="0" u="none" strike="noStrike" dirty="0">
                          <a:solidFill>
                            <a:srgbClr val="FF0000"/>
                          </a:solidFill>
                          <a:effectLst/>
                          <a:latin typeface="Arial"/>
                        </a:rPr>
                        <a:t>2300B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Instruction</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$5,128,518</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$5,457,819</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$5,692,823</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235,004</a:t>
                      </a:r>
                    </a:p>
                  </a:txBody>
                  <a:tcPr marL="0" marR="0" marT="0" marB="0" anchor="b">
                    <a:lnL>
                      <a:noFill/>
                    </a:lnL>
                    <a:lnR>
                      <a:noFill/>
                    </a:lnR>
                    <a:lnT>
                      <a:noFill/>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26571">
                <a:tc>
                  <a:txBody>
                    <a:bodyPr/>
                    <a:lstStyle/>
                    <a:p>
                      <a:pPr algn="ctr" fontAlgn="b"/>
                      <a:r>
                        <a:rPr lang="en-US" sz="1000" b="1" i="0" u="none" strike="noStrike" dirty="0">
                          <a:solidFill>
                            <a:srgbClr val="FF0000"/>
                          </a:solidFill>
                          <a:effectLst/>
                          <a:latin typeface="Arial"/>
                        </a:rPr>
                        <a:t>2350B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Prof. Development</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$10,700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$10,700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-800</a:t>
                      </a:r>
                    </a:p>
                  </a:txBody>
                  <a:tcPr marL="0" marR="0" marT="0" marB="0" anchor="b">
                    <a:lnL>
                      <a:noFill/>
                    </a:lnL>
                    <a:lnR>
                      <a:noFill/>
                    </a:lnR>
                    <a:lnT>
                      <a:noFill/>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26571">
                <a:tc>
                  <a:txBody>
                    <a:bodyPr/>
                    <a:lstStyle/>
                    <a:p>
                      <a:pPr algn="ctr" fontAlgn="b"/>
                      <a:r>
                        <a:rPr lang="en-US" sz="1000" b="1" i="0" u="none" strike="noStrike" dirty="0">
                          <a:solidFill>
                            <a:srgbClr val="FF0000"/>
                          </a:solidFill>
                          <a:effectLst/>
                          <a:latin typeface="Arial"/>
                        </a:rPr>
                        <a:t>2400B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Textbooks</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0</a:t>
                      </a:r>
                    </a:p>
                  </a:txBody>
                  <a:tcPr marL="0" marR="0" marT="0" marB="0" anchor="b">
                    <a:lnL>
                      <a:noFill/>
                    </a:lnL>
                    <a:lnR>
                      <a:noFill/>
                    </a:lnR>
                    <a:lnT>
                      <a:noFill/>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26571">
                <a:tc>
                  <a:txBody>
                    <a:bodyPr/>
                    <a:lstStyle/>
                    <a:p>
                      <a:pPr algn="ctr" fontAlgn="b"/>
                      <a:r>
                        <a:rPr lang="en-US" sz="1000" b="1" i="0" u="none" strike="noStrike" dirty="0">
                          <a:solidFill>
                            <a:srgbClr val="FF0000"/>
                          </a:solidFill>
                          <a:effectLst/>
                          <a:latin typeface="Arial"/>
                        </a:rPr>
                        <a:t>2700B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Counseling</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$372,524</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$388,316</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$403,720</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15,404</a:t>
                      </a:r>
                    </a:p>
                  </a:txBody>
                  <a:tcPr marL="0" marR="0" marT="0" marB="0" anchor="b">
                    <a:lnL>
                      <a:noFill/>
                    </a:lnL>
                    <a:lnR>
                      <a:noFill/>
                    </a:lnR>
                    <a:lnT>
                      <a:noFill/>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26571">
                <a:tc>
                  <a:txBody>
                    <a:bodyPr/>
                    <a:lstStyle/>
                    <a:p>
                      <a:pPr algn="ctr" fontAlgn="b"/>
                      <a:r>
                        <a:rPr lang="en-US" sz="1000" b="1" i="0" u="none" strike="noStrike" dirty="0">
                          <a:solidFill>
                            <a:srgbClr val="FF0000"/>
                          </a:solidFill>
                          <a:effectLst/>
                          <a:latin typeface="Arial"/>
                        </a:rPr>
                        <a:t>2800B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Psychological Services</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$196,285</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$231,753</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$245,277</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13,524</a:t>
                      </a:r>
                    </a:p>
                  </a:txBody>
                  <a:tcPr marL="0" marR="0" marT="0" marB="0" anchor="b">
                    <a:lnL>
                      <a:noFill/>
                    </a:lnL>
                    <a:lnR>
                      <a:noFill/>
                    </a:lnR>
                    <a:lnT>
                      <a:noFill/>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26571">
                <a:tc>
                  <a:txBody>
                    <a:bodyPr/>
                    <a:lstStyle/>
                    <a:p>
                      <a:pPr algn="ctr" fontAlgn="b"/>
                      <a:r>
                        <a:rPr lang="en-US" sz="1000" b="1" i="0" u="none" strike="noStrike" dirty="0">
                          <a:solidFill>
                            <a:srgbClr val="FF0000"/>
                          </a:solidFill>
                          <a:effectLst/>
                          <a:latin typeface="Arial"/>
                        </a:rPr>
                        <a:t>3300B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Transportation</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$559,305</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$627,287</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$569,553</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-57,734</a:t>
                      </a:r>
                    </a:p>
                  </a:txBody>
                  <a:tcPr marL="0" marR="0" marT="0" marB="0" anchor="b">
                    <a:lnL>
                      <a:noFill/>
                    </a:lnL>
                    <a:lnR>
                      <a:noFill/>
                    </a:lnR>
                    <a:lnT>
                      <a:noFill/>
                    </a:lnT>
                    <a:lnB>
                      <a:noFill/>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326571">
                <a:tc>
                  <a:txBody>
                    <a:bodyPr/>
                    <a:lstStyle/>
                    <a:p>
                      <a:pPr algn="ctr" fontAlgn="b"/>
                      <a:r>
                        <a:rPr lang="en-US" sz="1000" b="1" i="0" u="none" strike="noStrike" dirty="0">
                          <a:solidFill>
                            <a:srgbClr val="FF0000"/>
                          </a:solidFill>
                          <a:effectLst/>
                          <a:latin typeface="Arial"/>
                        </a:rPr>
                        <a:t>9100B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9BBB59"/>
                          </a:solidFill>
                          <a:effectLst/>
                          <a:latin typeface="Arial"/>
                        </a:rPr>
                        <a:t>Sped Prog w/other Districts</a:t>
                      </a:r>
                    </a:p>
                  </a:txBody>
                  <a:tcPr marL="0" marR="0" marT="0" marB="0" anchor="b">
                    <a:lnL>
                      <a:noFill/>
                    </a:lnL>
                    <a:lnR>
                      <a:noFill/>
                    </a:lnR>
                    <a:lnT>
                      <a:noFill/>
                    </a:lnT>
                    <a:lnB>
                      <a:noFill/>
                    </a:lnB>
                  </a:tcPr>
                </a:tc>
                <a:tc>
                  <a:txBody>
                    <a:bodyPr/>
                    <a:lstStyle/>
                    <a:p>
                      <a:pPr algn="r" fontAlgn="b"/>
                      <a:r>
                        <a:rPr lang="en-US" sz="1000" b="1" i="0" u="none" strike="noStrike">
                          <a:solidFill>
                            <a:srgbClr val="9BBB59"/>
                          </a:solidFill>
                          <a:effectLst/>
                          <a:latin typeface="Arial"/>
                        </a:rPr>
                        <a:t>$2,977,918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$3,543,599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$3,400,388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-143,211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59229">
                <a:tc>
                  <a:txBody>
                    <a:bodyPr/>
                    <a:lstStyle/>
                    <a:p>
                      <a:pPr algn="ctr" fontAlgn="b"/>
                      <a:r>
                        <a:rPr lang="en-US" sz="1000" b="1" i="0" u="none" strike="noStrike">
                          <a:solidFill>
                            <a:srgbClr val="9BBB59"/>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9BBB59"/>
                          </a:solidFill>
                          <a:effectLst/>
                          <a:latin typeface="Arial"/>
                        </a:rPr>
                        <a:t>Total Special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$9,450,450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$10,498,618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$10,564,875</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9BBB59"/>
                          </a:solidFill>
                          <a:effectLst/>
                          <a:latin typeface="Arial"/>
                        </a:rPr>
                        <a:t>$66,256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9BBB59"/>
                          </a:solidFill>
                          <a:effectLst/>
                          <a:latin typeface="Arial"/>
                        </a:rPr>
                        <a:t>0.63% </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635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Vocational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3985896"/>
              </p:ext>
            </p:extLst>
          </p:nvPr>
        </p:nvGraphicFramePr>
        <p:xfrm>
          <a:off x="457200" y="1752596"/>
          <a:ext cx="8229601" cy="4038601"/>
        </p:xfrm>
        <a:graphic>
          <a:graphicData uri="http://schemas.openxmlformats.org/drawingml/2006/table">
            <a:tbl>
              <a:tblPr/>
              <a:tblGrid>
                <a:gridCol w="999717"/>
                <a:gridCol w="1999435"/>
                <a:gridCol w="1074997"/>
                <a:gridCol w="1168344"/>
                <a:gridCol w="1168344"/>
                <a:gridCol w="1047897"/>
                <a:gridCol w="770867"/>
              </a:tblGrid>
              <a:tr h="365563">
                <a:tc>
                  <a:txBody>
                    <a:bodyPr/>
                    <a:lstStyle/>
                    <a:p>
                      <a:pPr algn="l" fontAlgn="b"/>
                      <a:endParaRPr lang="en-US" sz="11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100" b="1" i="0" u="none" strike="noStrike">
                        <a:effectLst/>
                        <a:latin typeface="Arial"/>
                      </a:endParaRPr>
                    </a:p>
                  </a:txBody>
                  <a:tcPr marL="0" marR="0" marT="0" marB="0" anchor="b">
                    <a:lnL>
                      <a:noFill/>
                    </a:lnL>
                    <a:lnR>
                      <a:noFill/>
                    </a:lnR>
                    <a:lnT>
                      <a:noFill/>
                    </a:lnT>
                    <a:lnB>
                      <a:noFill/>
                    </a:lnB>
                  </a:tcPr>
                </a:tc>
                <a:tc>
                  <a:txBody>
                    <a:bodyPr/>
                    <a:lstStyle/>
                    <a:p>
                      <a:pPr algn="r" fontAlgn="b"/>
                      <a:r>
                        <a:rPr lang="en-US" sz="11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Budget</a:t>
                      </a:r>
                    </a:p>
                  </a:txBody>
                  <a:tcPr marL="0" marR="0" marT="0" marB="0" anchor="b">
                    <a:lnL>
                      <a:noFill/>
                    </a:lnL>
                    <a:lnR>
                      <a:noFill/>
                    </a:lnR>
                    <a:lnT>
                      <a:noFill/>
                    </a:lnT>
                    <a:lnB>
                      <a:noFill/>
                    </a:lnB>
                  </a:tcPr>
                </a:tc>
                <a:tc>
                  <a:txBody>
                    <a:bodyPr/>
                    <a:lstStyle/>
                    <a:p>
                      <a:pPr algn="ctr" fontAlgn="b"/>
                      <a:r>
                        <a:rPr lang="en-US" sz="1100" b="1" i="0" u="dbl" strike="noStrike">
                          <a:effectLst/>
                          <a:latin typeface="Arial"/>
                        </a:rPr>
                        <a:t>Increase</a:t>
                      </a:r>
                    </a:p>
                  </a:txBody>
                  <a:tcPr marL="0" marR="0" marT="0" marB="0" anchor="b">
                    <a:lnL>
                      <a:noFill/>
                    </a:lnL>
                    <a:lnR>
                      <a:noFill/>
                    </a:lnR>
                    <a:lnT>
                      <a:noFill/>
                    </a:lnT>
                    <a:lnB>
                      <a:noFill/>
                    </a:lnB>
                  </a:tcPr>
                </a:tc>
                <a:tc>
                  <a:txBody>
                    <a:bodyPr/>
                    <a:lstStyle/>
                    <a:p>
                      <a:pPr algn="ctr" fontAlgn="b"/>
                      <a:r>
                        <a:rPr lang="en-US" sz="1100" b="1" i="0" u="none" strike="noStrike">
                          <a:effectLst/>
                          <a:latin typeface="Arial"/>
                        </a:rPr>
                        <a:t>%</a:t>
                      </a:r>
                    </a:p>
                  </a:txBody>
                  <a:tcPr marL="0" marR="0" marT="0" marB="0" anchor="b">
                    <a:lnL>
                      <a:noFill/>
                    </a:lnL>
                    <a:lnR>
                      <a:noFill/>
                    </a:lnR>
                    <a:lnT>
                      <a:noFill/>
                    </a:lnT>
                    <a:lnB>
                      <a:noFill/>
                    </a:lnB>
                  </a:tcPr>
                </a:tc>
              </a:tr>
              <a:tr h="365563">
                <a:tc>
                  <a:txBody>
                    <a:bodyPr/>
                    <a:lstStyle/>
                    <a:p>
                      <a:pPr algn="l" fontAlgn="b"/>
                      <a:r>
                        <a:rPr lang="en-US" sz="11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1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2011-2012</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100" b="1" i="0" u="dbl" strike="noStrike">
                          <a:effectLst/>
                          <a:latin typeface="Arial"/>
                        </a:rPr>
                        <a:t>2013-2014</a:t>
                      </a:r>
                    </a:p>
                  </a:txBody>
                  <a:tcPr marL="0" marR="0" marT="0" marB="0" anchor="b">
                    <a:lnL>
                      <a:noFill/>
                    </a:lnL>
                    <a:lnR>
                      <a:noFill/>
                    </a:lnR>
                    <a:lnT>
                      <a:noFill/>
                    </a:lnT>
                    <a:lnB>
                      <a:noFill/>
                    </a:lnB>
                  </a:tcPr>
                </a:tc>
                <a:tc>
                  <a:txBody>
                    <a:bodyPr/>
                    <a:lstStyle/>
                    <a:p>
                      <a:pPr algn="ctr" fontAlgn="b"/>
                      <a:r>
                        <a:rPr lang="en-US" sz="1100" b="1" i="0" u="dbl" strike="noStrike">
                          <a:effectLst/>
                          <a:latin typeface="Arial"/>
                        </a:rPr>
                        <a:t>(Decrease)</a:t>
                      </a:r>
                    </a:p>
                  </a:txBody>
                  <a:tcPr marL="0" marR="0" marT="0" marB="0" anchor="b">
                    <a:lnL>
                      <a:noFill/>
                    </a:lnL>
                    <a:lnR>
                      <a:noFill/>
                    </a:lnR>
                    <a:lnT>
                      <a:noFill/>
                    </a:lnT>
                    <a:lnB>
                      <a:noFill/>
                    </a:lnB>
                  </a:tcPr>
                </a:tc>
                <a:tc>
                  <a:txBody>
                    <a:bodyPr/>
                    <a:lstStyle/>
                    <a:p>
                      <a:pPr algn="ctr" fontAlgn="b"/>
                      <a:r>
                        <a:rPr lang="en-US" sz="1100" b="1" i="0" u="none" strike="noStrike">
                          <a:effectLst/>
                          <a:latin typeface="Arial"/>
                        </a:rPr>
                        <a:t>Change</a:t>
                      </a:r>
                    </a:p>
                  </a:txBody>
                  <a:tcPr marL="0" marR="0" marT="0" marB="0" anchor="b">
                    <a:lnL>
                      <a:noFill/>
                    </a:lnL>
                    <a:lnR>
                      <a:noFill/>
                    </a:lnR>
                    <a:lnT>
                      <a:noFill/>
                    </a:lnT>
                    <a:lnB>
                      <a:noFill/>
                    </a:lnB>
                  </a:tcPr>
                </a:tc>
              </a:tr>
              <a:tr h="348155">
                <a:tc>
                  <a:txBody>
                    <a:bodyPr/>
                    <a:lstStyle/>
                    <a:p>
                      <a:pPr algn="l"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l"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ct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ctr" fontAlgn="b"/>
                      <a:endParaRPr lang="en-US" sz="1000" b="1" i="0" u="sng" strike="noStrike">
                        <a:solidFill>
                          <a:srgbClr val="538DD5"/>
                        </a:solidFill>
                        <a:effectLst/>
                        <a:latin typeface="Arial"/>
                      </a:endParaRPr>
                    </a:p>
                  </a:txBody>
                  <a:tcPr marL="0" marR="0" marT="0" marB="0" anchor="b">
                    <a:lnL>
                      <a:noFill/>
                    </a:lnL>
                    <a:lnR>
                      <a:noFill/>
                    </a:lnR>
                    <a:lnT>
                      <a:noFill/>
                    </a:lnT>
                    <a:lnB>
                      <a:noFill/>
                    </a:lnB>
                  </a:tcPr>
                </a:tc>
              </a:tr>
              <a:tr h="348155">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r>
              <a:tr h="365563">
                <a:tc>
                  <a:txBody>
                    <a:bodyPr/>
                    <a:lstStyle/>
                    <a:p>
                      <a:pPr algn="ct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365563">
                <a:tc>
                  <a:txBody>
                    <a:bodyPr/>
                    <a:lstStyle/>
                    <a:p>
                      <a:pPr algn="ctr" fontAlgn="b"/>
                      <a:r>
                        <a:rPr lang="en-US" sz="1000" b="1" i="0" u="none" strike="noStrike">
                          <a:solidFill>
                            <a:srgbClr val="C0504D"/>
                          </a:solidFill>
                          <a:effectLst/>
                          <a:latin typeface="Cambria"/>
                        </a:rPr>
                        <a:t>3300E</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C0504D"/>
                          </a:solidFill>
                          <a:effectLst/>
                          <a:latin typeface="Arial"/>
                        </a:rPr>
                        <a:t>Vocational Transportation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C0504D"/>
                          </a:solidFill>
                          <a:effectLst/>
                          <a:latin typeface="Arial"/>
                        </a:rPr>
                        <a:t>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C0504D"/>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348155">
                <a:tc>
                  <a:txBody>
                    <a:bodyPr/>
                    <a:lstStyle/>
                    <a:p>
                      <a:pPr algn="ctr" fontAlgn="b"/>
                      <a:r>
                        <a:rPr lang="en-US" sz="1000" b="1" i="0" u="none" strike="noStrike">
                          <a:solidFill>
                            <a:srgbClr val="C0504D"/>
                          </a:solidFill>
                          <a:effectLst/>
                          <a:latin typeface="Cambria"/>
                        </a:rPr>
                        <a:t>9100E</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C0504D"/>
                          </a:solidFill>
                          <a:effectLst/>
                          <a:latin typeface="Arial"/>
                        </a:rPr>
                        <a:t>Vocational Tuition</a:t>
                      </a:r>
                    </a:p>
                  </a:txBody>
                  <a:tcPr marL="0" marR="0" marT="0" marB="0" anchor="b">
                    <a:lnL>
                      <a:noFill/>
                    </a:lnL>
                    <a:lnR>
                      <a:noFill/>
                    </a:lnR>
                    <a:lnT>
                      <a:noFill/>
                    </a:lnT>
                    <a:lnB>
                      <a:noFill/>
                    </a:lnB>
                  </a:tcPr>
                </a:tc>
                <a:tc>
                  <a:txBody>
                    <a:bodyPr/>
                    <a:lstStyle/>
                    <a:p>
                      <a:pPr algn="r" fontAlgn="b"/>
                      <a:r>
                        <a:rPr lang="en-US" sz="1000" b="1" i="0" u="none" strike="noStrike">
                          <a:solidFill>
                            <a:srgbClr val="C0504D"/>
                          </a:solidFill>
                          <a:effectLst/>
                          <a:latin typeface="Arial"/>
                        </a:rPr>
                        <a:t>$62,100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$135,108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$127,892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-7,216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C0504D"/>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2972">
                <a:tc>
                  <a:txBody>
                    <a:bodyPr/>
                    <a:lstStyle/>
                    <a:p>
                      <a:pPr algn="l" fontAlgn="b"/>
                      <a:r>
                        <a:rPr lang="en-US" sz="900" b="1" i="0" u="none" strike="noStrike">
                          <a:solidFill>
                            <a:srgbClr val="C0504D"/>
                          </a:solidFill>
                          <a:effectLst/>
                          <a:latin typeface="Cambria"/>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C0504D"/>
                          </a:solidFill>
                          <a:effectLst/>
                          <a:latin typeface="Arial"/>
                        </a:rPr>
                        <a:t>Total Votech</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C0504D"/>
                          </a:solidFill>
                          <a:effectLst/>
                          <a:latin typeface="Arial"/>
                        </a:rPr>
                        <a:t>$72,500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C0504D"/>
                          </a:solidFill>
                          <a:effectLst/>
                          <a:latin typeface="Arial"/>
                        </a:rPr>
                        <a:t>$145,508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C0504D"/>
                          </a:solidFill>
                          <a:effectLst/>
                          <a:latin typeface="Arial"/>
                        </a:rPr>
                        <a:t>$138,292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C0504D"/>
                          </a:solidFill>
                          <a:effectLst/>
                          <a:latin typeface="Arial"/>
                        </a:rPr>
                        <a:t>-$7,216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C0504D"/>
                          </a:solidFill>
                          <a:effectLst/>
                          <a:latin typeface="Arial"/>
                        </a:rPr>
                        <a:t>-4.96%</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2972">
                <a:tc>
                  <a:txBody>
                    <a:bodyPr/>
                    <a:lstStyle/>
                    <a:p>
                      <a:pPr algn="l"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348155">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r>
              <a:tr h="417785">
                <a:tc>
                  <a:txBody>
                    <a:bodyPr/>
                    <a:lstStyle/>
                    <a:p>
                      <a:pPr algn="ct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l" fontAlgn="b"/>
                      <a:r>
                        <a:rPr lang="en-US" sz="1300" b="1" i="0" u="none" strike="noStrike">
                          <a:effectLst/>
                          <a:latin typeface="Arial"/>
                        </a:rPr>
                        <a:t>Total Proposed Budget</a:t>
                      </a:r>
                    </a:p>
                  </a:txBody>
                  <a:tcPr marL="0" marR="0" marT="0" marB="0" anchor="b">
                    <a:lnL>
                      <a:noFill/>
                    </a:lnL>
                    <a:lnR>
                      <a:noFill/>
                    </a:lnR>
                    <a:lnT>
                      <a:noFill/>
                    </a:lnT>
                    <a:lnB>
                      <a:noFill/>
                    </a:lnB>
                  </a:tcPr>
                </a:tc>
                <a:tc>
                  <a:txBody>
                    <a:bodyPr/>
                    <a:lstStyle/>
                    <a:p>
                      <a:pPr algn="r" fontAlgn="b"/>
                      <a:r>
                        <a:rPr lang="en-US" sz="1300" b="1" i="0" u="dbl" strike="noStrike">
                          <a:effectLst/>
                          <a:latin typeface="Arial"/>
                        </a:rPr>
                        <a:t>$38,434,395</a:t>
                      </a:r>
                    </a:p>
                  </a:txBody>
                  <a:tcPr marL="0" marR="0" marT="0" marB="0" anchor="b">
                    <a:lnL>
                      <a:noFill/>
                    </a:lnL>
                    <a:lnR>
                      <a:noFill/>
                    </a:lnR>
                    <a:lnT>
                      <a:noFill/>
                    </a:lnT>
                    <a:lnB>
                      <a:noFill/>
                    </a:lnB>
                  </a:tcPr>
                </a:tc>
                <a:tc>
                  <a:txBody>
                    <a:bodyPr/>
                    <a:lstStyle/>
                    <a:p>
                      <a:pPr algn="r" fontAlgn="b"/>
                      <a:r>
                        <a:rPr lang="en-US" sz="1300" b="1" i="0" u="dbl" strike="noStrike">
                          <a:effectLst/>
                          <a:latin typeface="Arial"/>
                        </a:rPr>
                        <a:t>$40,567,321</a:t>
                      </a:r>
                    </a:p>
                  </a:txBody>
                  <a:tcPr marL="0" marR="0" marT="0" marB="0" anchor="b">
                    <a:lnL>
                      <a:noFill/>
                    </a:lnL>
                    <a:lnR>
                      <a:noFill/>
                    </a:lnR>
                    <a:lnT>
                      <a:noFill/>
                    </a:lnT>
                    <a:lnB>
                      <a:noFill/>
                    </a:lnB>
                  </a:tcPr>
                </a:tc>
                <a:tc>
                  <a:txBody>
                    <a:bodyPr/>
                    <a:lstStyle/>
                    <a:p>
                      <a:pPr algn="r" fontAlgn="b"/>
                      <a:r>
                        <a:rPr lang="en-US" sz="1300" b="1" i="0" u="dbl" strike="noStrike">
                          <a:effectLst/>
                          <a:latin typeface="Arial"/>
                        </a:rPr>
                        <a:t>$42,568,038</a:t>
                      </a:r>
                    </a:p>
                  </a:txBody>
                  <a:tcPr marL="0" marR="0" marT="0" marB="0" anchor="b">
                    <a:lnL>
                      <a:noFill/>
                    </a:lnL>
                    <a:lnR>
                      <a:noFill/>
                    </a:lnR>
                    <a:lnT>
                      <a:noFill/>
                    </a:lnT>
                    <a:lnB>
                      <a:noFill/>
                    </a:lnB>
                  </a:tcPr>
                </a:tc>
                <a:tc>
                  <a:txBody>
                    <a:bodyPr/>
                    <a:lstStyle/>
                    <a:p>
                      <a:pPr algn="r" fontAlgn="b"/>
                      <a:r>
                        <a:rPr lang="en-US" sz="1300" b="1" i="0" u="dbl" strike="noStrike">
                          <a:effectLst/>
                          <a:latin typeface="Arial"/>
                        </a:rPr>
                        <a:t>$2,000,718</a:t>
                      </a:r>
                    </a:p>
                  </a:txBody>
                  <a:tcPr marL="0" marR="0" marT="0" marB="0" anchor="b">
                    <a:lnL>
                      <a:noFill/>
                    </a:lnL>
                    <a:lnR>
                      <a:noFill/>
                    </a:lnR>
                    <a:lnT>
                      <a:noFill/>
                    </a:lnT>
                    <a:lnB>
                      <a:noFill/>
                    </a:lnB>
                  </a:tcPr>
                </a:tc>
                <a:tc>
                  <a:txBody>
                    <a:bodyPr/>
                    <a:lstStyle/>
                    <a:p>
                      <a:pPr algn="r" fontAlgn="b"/>
                      <a:r>
                        <a:rPr lang="en-US" sz="1300" b="1" i="0" u="dbl" strike="noStrike" dirty="0">
                          <a:effectLst/>
                          <a:latin typeface="Arial"/>
                        </a:rPr>
                        <a:t>4.93% </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4444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 14 Athletics (3510)</a:t>
            </a:r>
            <a:endParaRPr lang="en-US" dirty="0"/>
          </a:p>
        </p:txBody>
      </p:sp>
      <p:sp>
        <p:nvSpPr>
          <p:cNvPr id="6" name="Content Placeholder 5"/>
          <p:cNvSpPr>
            <a:spLocks noGrp="1"/>
          </p:cNvSpPr>
          <p:nvPr>
            <p:ph sz="half" idx="2"/>
          </p:nvPr>
        </p:nvSpPr>
        <p:spPr>
          <a:xfrm>
            <a:off x="4648200" y="1447800"/>
            <a:ext cx="4038600" cy="4953000"/>
          </a:xfrm>
        </p:spPr>
        <p:txBody>
          <a:bodyPr>
            <a:normAutofit lnSpcReduction="10000"/>
          </a:bodyPr>
          <a:lstStyle/>
          <a:p>
            <a:r>
              <a:rPr lang="en-US" dirty="0" smtClean="0"/>
              <a:t>Contractual increases</a:t>
            </a:r>
          </a:p>
          <a:p>
            <a:r>
              <a:rPr lang="en-US" b="1" dirty="0" smtClean="0"/>
              <a:t>Two new Asst. coaches </a:t>
            </a:r>
          </a:p>
          <a:p>
            <a:pPr lvl="1"/>
            <a:r>
              <a:rPr lang="en-US" dirty="0" smtClean="0"/>
              <a:t>Boys /Girl Cross Country</a:t>
            </a:r>
          </a:p>
          <a:p>
            <a:pPr lvl="1"/>
            <a:r>
              <a:rPr lang="en-US" smtClean="0"/>
              <a:t>Sailing</a:t>
            </a:r>
            <a:endParaRPr lang="en-US" dirty="0" smtClean="0"/>
          </a:p>
          <a:p>
            <a:r>
              <a:rPr lang="en-US" b="1" dirty="0" smtClean="0"/>
              <a:t>Dance Moved to Athletics </a:t>
            </a:r>
          </a:p>
          <a:p>
            <a:r>
              <a:rPr lang="en-US" b="1" dirty="0" smtClean="0"/>
              <a:t>Increase for Title IX Administrative Support</a:t>
            </a:r>
          </a:p>
          <a:p>
            <a:r>
              <a:rPr lang="en-US" dirty="0" smtClean="0"/>
              <a:t>Offset – Increased to cover increases and new positions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8808872"/>
              </p:ext>
            </p:extLst>
          </p:nvPr>
        </p:nvGraphicFramePr>
        <p:xfrm>
          <a:off x="457200" y="1523997"/>
          <a:ext cx="4038600" cy="4495802"/>
        </p:xfrm>
        <a:graphic>
          <a:graphicData uri="http://schemas.openxmlformats.org/drawingml/2006/table">
            <a:tbl>
              <a:tblPr>
                <a:tableStyleId>{5C22544A-7EE6-4342-B048-85BDC9FD1C3A}</a:tableStyleId>
              </a:tblPr>
              <a:tblGrid>
                <a:gridCol w="1487905"/>
                <a:gridCol w="612667"/>
                <a:gridCol w="612667"/>
                <a:gridCol w="612667"/>
                <a:gridCol w="712694"/>
              </a:tblGrid>
              <a:tr h="674370">
                <a:tc>
                  <a:txBody>
                    <a:bodyPr/>
                    <a:lstStyle/>
                    <a:p>
                      <a:pPr algn="l" fontAlgn="b"/>
                      <a:r>
                        <a:rPr lang="en-US" sz="1400" u="none" strike="noStrike">
                          <a:effectLst/>
                        </a:rPr>
                        <a:t>Athletics</a:t>
                      </a:r>
                      <a:endParaRPr lang="en-US" sz="1400" b="1" i="0" u="none" strike="noStrike">
                        <a:effectLst/>
                        <a:latin typeface="Geneva"/>
                      </a:endParaRPr>
                    </a:p>
                  </a:txBody>
                  <a:tcPr marL="0" marR="0" marT="0" marB="0" anchor="b"/>
                </a:tc>
                <a:tc>
                  <a:txBody>
                    <a:bodyPr/>
                    <a:lstStyle/>
                    <a:p>
                      <a:pPr algn="ctr" fontAlgn="b"/>
                      <a:r>
                        <a:rPr lang="en-US" sz="1000" u="none" strike="noStrike">
                          <a:effectLst/>
                        </a:rPr>
                        <a:t>Proposed</a:t>
                      </a:r>
                      <a:endParaRPr lang="en-US" sz="1000" b="1" i="0" u="none" strike="noStrike">
                        <a:effectLst/>
                        <a:latin typeface="Geneva"/>
                      </a:endParaRPr>
                    </a:p>
                  </a:txBody>
                  <a:tcPr marL="0" marR="0" marT="0" marB="0" anchor="b"/>
                </a:tc>
                <a:tc>
                  <a:txBody>
                    <a:bodyPr/>
                    <a:lstStyle/>
                    <a:p>
                      <a:pPr algn="ctr" fontAlgn="b"/>
                      <a:r>
                        <a:rPr lang="en-US" sz="1000" u="none" strike="noStrike">
                          <a:effectLst/>
                        </a:rPr>
                        <a:t>Proposed</a:t>
                      </a:r>
                      <a:endParaRPr lang="en-US" sz="1000" b="1" i="0" u="none" strike="noStrike">
                        <a:effectLst/>
                        <a:latin typeface="Geneva"/>
                      </a:endParaRPr>
                    </a:p>
                  </a:txBody>
                  <a:tcPr marL="0" marR="0" marT="0" marB="0" anchor="b"/>
                </a:tc>
                <a:tc>
                  <a:txBody>
                    <a:bodyPr/>
                    <a:lstStyle/>
                    <a:p>
                      <a:pPr algn="ctr" fontAlgn="b"/>
                      <a:r>
                        <a:rPr lang="en-US" sz="1000" u="none" strike="noStrike">
                          <a:effectLst/>
                        </a:rPr>
                        <a:t>$$$</a:t>
                      </a:r>
                      <a:endParaRPr lang="en-US" sz="1000" b="1" i="0" u="none" strike="noStrike">
                        <a:effectLst/>
                        <a:latin typeface="Geneva"/>
                      </a:endParaRPr>
                    </a:p>
                  </a:txBody>
                  <a:tcPr marL="0" marR="0" marT="0" marB="0" anchor="b"/>
                </a:tc>
                <a:tc>
                  <a:txBody>
                    <a:bodyPr/>
                    <a:lstStyle/>
                    <a:p>
                      <a:pPr algn="ctr" fontAlgn="b"/>
                      <a:r>
                        <a:rPr lang="en-US" sz="1000" u="none" strike="noStrike">
                          <a:effectLst/>
                        </a:rPr>
                        <a:t>%</a:t>
                      </a:r>
                      <a:endParaRPr lang="en-US" sz="1000" b="1" i="0" u="none" strike="noStrike">
                        <a:effectLst/>
                        <a:latin typeface="Geneva"/>
                      </a:endParaRPr>
                    </a:p>
                  </a:txBody>
                  <a:tcPr marL="0" marR="0" marT="0" marB="0" anchor="b"/>
                </a:tc>
              </a:tr>
              <a:tr h="477679">
                <a:tc>
                  <a:txBody>
                    <a:bodyPr/>
                    <a:lstStyle/>
                    <a:p>
                      <a:pPr algn="l" fontAlgn="b"/>
                      <a:endParaRPr lang="en-US" sz="1000" b="1" i="0" u="none" strike="noStrike">
                        <a:effectLst/>
                        <a:latin typeface="Geneva"/>
                      </a:endParaRPr>
                    </a:p>
                  </a:txBody>
                  <a:tcPr marL="0" marR="0" marT="0" marB="0" anchor="b"/>
                </a:tc>
                <a:tc>
                  <a:txBody>
                    <a:bodyPr/>
                    <a:lstStyle/>
                    <a:p>
                      <a:pPr algn="ctr" fontAlgn="b"/>
                      <a:r>
                        <a:rPr lang="en-US" sz="1000" u="none" strike="noStrike">
                          <a:effectLst/>
                        </a:rPr>
                        <a:t>FY 13</a:t>
                      </a:r>
                      <a:endParaRPr lang="en-US" sz="1000" b="1" i="0" u="none" strike="noStrike">
                        <a:effectLst/>
                        <a:latin typeface="Geneva"/>
                      </a:endParaRPr>
                    </a:p>
                  </a:txBody>
                  <a:tcPr marL="0" marR="0" marT="0" marB="0" anchor="b"/>
                </a:tc>
                <a:tc>
                  <a:txBody>
                    <a:bodyPr/>
                    <a:lstStyle/>
                    <a:p>
                      <a:pPr algn="ctr" fontAlgn="b"/>
                      <a:r>
                        <a:rPr lang="en-US" sz="1000" u="none" strike="noStrike">
                          <a:effectLst/>
                        </a:rPr>
                        <a:t>FY 14</a:t>
                      </a:r>
                      <a:endParaRPr lang="en-US" sz="1000" b="1" i="0" u="none" strike="noStrike">
                        <a:effectLst/>
                        <a:latin typeface="Geneva"/>
                      </a:endParaRPr>
                    </a:p>
                  </a:txBody>
                  <a:tcPr marL="0" marR="0" marT="0" marB="0" anchor="b"/>
                </a:tc>
                <a:tc>
                  <a:txBody>
                    <a:bodyPr/>
                    <a:lstStyle/>
                    <a:p>
                      <a:pPr algn="ctr" fontAlgn="b"/>
                      <a:r>
                        <a:rPr lang="en-US" sz="1000" u="none" strike="noStrike">
                          <a:effectLst/>
                        </a:rPr>
                        <a:t>Change</a:t>
                      </a:r>
                      <a:endParaRPr lang="en-US" sz="1000" b="1" i="0" u="none" strike="noStrike">
                        <a:effectLst/>
                        <a:latin typeface="Geneva"/>
                      </a:endParaRPr>
                    </a:p>
                  </a:txBody>
                  <a:tcPr marL="0" marR="0" marT="0" marB="0" anchor="b"/>
                </a:tc>
                <a:tc>
                  <a:txBody>
                    <a:bodyPr/>
                    <a:lstStyle/>
                    <a:p>
                      <a:pPr algn="ctr" fontAlgn="b"/>
                      <a:r>
                        <a:rPr lang="en-US" sz="1000" u="none" strike="noStrike">
                          <a:effectLst/>
                        </a:rPr>
                        <a:t>Change</a:t>
                      </a:r>
                      <a:endParaRPr lang="en-US" sz="1000" b="1" i="0" u="none" strike="noStrike">
                        <a:effectLst/>
                        <a:latin typeface="Geneva"/>
                      </a:endParaRPr>
                    </a:p>
                  </a:txBody>
                  <a:tcPr marL="0" marR="0" marT="0" marB="0" anchor="b"/>
                </a:tc>
              </a:tr>
              <a:tr h="477679">
                <a:tc>
                  <a:txBody>
                    <a:bodyPr/>
                    <a:lstStyle/>
                    <a:p>
                      <a:pPr algn="l" fontAlgn="b"/>
                      <a:r>
                        <a:rPr lang="en-US" sz="1000" u="none" strike="noStrike">
                          <a:effectLst/>
                        </a:rPr>
                        <a:t>Professional Salaries</a:t>
                      </a:r>
                      <a:endParaRPr lang="en-US" sz="1000" b="0" i="0" u="none" strike="noStrike">
                        <a:effectLst/>
                        <a:latin typeface="Geneva"/>
                      </a:endParaRPr>
                    </a:p>
                  </a:txBody>
                  <a:tcPr marL="0" marR="0" marT="0" marB="0" anchor="b"/>
                </a:tc>
                <a:tc>
                  <a:txBody>
                    <a:bodyPr/>
                    <a:lstStyle/>
                    <a:p>
                      <a:pPr algn="r" fontAlgn="b"/>
                      <a:r>
                        <a:rPr lang="en-US" sz="1000" u="none" strike="noStrike">
                          <a:effectLst/>
                        </a:rPr>
                        <a:t>395,569</a:t>
                      </a:r>
                      <a:endParaRPr lang="en-US" sz="1000" b="0" i="0" u="none" strike="noStrike">
                        <a:effectLst/>
                        <a:latin typeface="Geneva"/>
                      </a:endParaRPr>
                    </a:p>
                  </a:txBody>
                  <a:tcPr marL="0" marR="0" marT="0" marB="0" anchor="b"/>
                </a:tc>
                <a:tc>
                  <a:txBody>
                    <a:bodyPr/>
                    <a:lstStyle/>
                    <a:p>
                      <a:pPr algn="r" fontAlgn="b"/>
                      <a:r>
                        <a:rPr lang="en-US" sz="1000" u="none" strike="noStrike">
                          <a:effectLst/>
                        </a:rPr>
                        <a:t>406,825</a:t>
                      </a:r>
                      <a:endParaRPr lang="en-US" sz="1000" b="0" i="0" u="none" strike="noStrike">
                        <a:effectLst/>
                        <a:latin typeface="Geneva"/>
                      </a:endParaRPr>
                    </a:p>
                  </a:txBody>
                  <a:tcPr marL="0" marR="0" marT="0" marB="0" anchor="b"/>
                </a:tc>
                <a:tc>
                  <a:txBody>
                    <a:bodyPr/>
                    <a:lstStyle/>
                    <a:p>
                      <a:pPr algn="r" fontAlgn="b"/>
                      <a:r>
                        <a:rPr lang="en-US" sz="1000" u="none" strike="noStrike">
                          <a:effectLst/>
                        </a:rPr>
                        <a:t>11,256</a:t>
                      </a:r>
                      <a:endParaRPr lang="en-US" sz="1000" b="0" i="0" u="none" strike="noStrike">
                        <a:effectLst/>
                        <a:latin typeface="Geneva"/>
                      </a:endParaRPr>
                    </a:p>
                  </a:txBody>
                  <a:tcPr marL="0" marR="0" marT="0" marB="0" anchor="b"/>
                </a:tc>
                <a:tc>
                  <a:txBody>
                    <a:bodyPr/>
                    <a:lstStyle/>
                    <a:p>
                      <a:pPr algn="r" fontAlgn="b"/>
                      <a:r>
                        <a:rPr lang="en-US" sz="1000" u="none" strike="noStrike">
                          <a:effectLst/>
                        </a:rPr>
                        <a:t>2.85%</a:t>
                      </a:r>
                      <a:endParaRPr lang="en-US" sz="1000" b="0" i="0" u="none" strike="noStrike">
                        <a:effectLst/>
                        <a:latin typeface="Geneva"/>
                      </a:endParaRPr>
                    </a:p>
                  </a:txBody>
                  <a:tcPr marL="0" marR="0" marT="0" marB="0" anchor="b"/>
                </a:tc>
              </a:tr>
              <a:tr h="477679">
                <a:tc>
                  <a:txBody>
                    <a:bodyPr/>
                    <a:lstStyle/>
                    <a:p>
                      <a:pPr algn="l" fontAlgn="b"/>
                      <a:r>
                        <a:rPr lang="en-US" sz="1000" u="none" strike="noStrike">
                          <a:effectLst/>
                        </a:rPr>
                        <a:t>Other Salaries</a:t>
                      </a:r>
                      <a:endParaRPr lang="en-US" sz="1000" b="0" i="0" u="none" strike="noStrike">
                        <a:effectLst/>
                        <a:latin typeface="Geneva"/>
                      </a:endParaRPr>
                    </a:p>
                  </a:txBody>
                  <a:tcPr marL="0" marR="0" marT="0" marB="0" anchor="b"/>
                </a:tc>
                <a:tc>
                  <a:txBody>
                    <a:bodyPr/>
                    <a:lstStyle/>
                    <a:p>
                      <a:pPr algn="r" fontAlgn="b"/>
                      <a:r>
                        <a:rPr lang="en-US" sz="1000" u="none" strike="noStrike">
                          <a:effectLst/>
                        </a:rPr>
                        <a:t>90,752</a:t>
                      </a:r>
                      <a:endParaRPr lang="en-US" sz="1000" b="0" i="0" u="none" strike="noStrike">
                        <a:effectLst/>
                        <a:latin typeface="Geneva"/>
                      </a:endParaRPr>
                    </a:p>
                  </a:txBody>
                  <a:tcPr marL="0" marR="0" marT="0" marB="0" anchor="b"/>
                </a:tc>
                <a:tc>
                  <a:txBody>
                    <a:bodyPr/>
                    <a:lstStyle/>
                    <a:p>
                      <a:pPr algn="r" fontAlgn="b"/>
                      <a:r>
                        <a:rPr lang="en-US" sz="1000" u="none" strike="noStrike">
                          <a:effectLst/>
                        </a:rPr>
                        <a:t>98,570</a:t>
                      </a:r>
                      <a:endParaRPr lang="en-US" sz="1000" b="0" i="0" u="none" strike="noStrike">
                        <a:effectLst/>
                        <a:latin typeface="Geneva"/>
                      </a:endParaRPr>
                    </a:p>
                  </a:txBody>
                  <a:tcPr marL="0" marR="0" marT="0" marB="0" anchor="b"/>
                </a:tc>
                <a:tc>
                  <a:txBody>
                    <a:bodyPr/>
                    <a:lstStyle/>
                    <a:p>
                      <a:pPr algn="r" fontAlgn="b"/>
                      <a:r>
                        <a:rPr lang="en-US" sz="1000" u="none" strike="noStrike">
                          <a:effectLst/>
                        </a:rPr>
                        <a:t>7,819</a:t>
                      </a:r>
                      <a:endParaRPr lang="en-US" sz="1000" b="0" i="0" u="none" strike="noStrike">
                        <a:effectLst/>
                        <a:latin typeface="Geneva"/>
                      </a:endParaRPr>
                    </a:p>
                  </a:txBody>
                  <a:tcPr marL="0" marR="0" marT="0" marB="0" anchor="b"/>
                </a:tc>
                <a:tc>
                  <a:txBody>
                    <a:bodyPr/>
                    <a:lstStyle/>
                    <a:p>
                      <a:pPr algn="r" fontAlgn="b"/>
                      <a:r>
                        <a:rPr lang="en-US" sz="1000" u="none" strike="noStrike">
                          <a:effectLst/>
                        </a:rPr>
                        <a:t>8.62%</a:t>
                      </a:r>
                      <a:endParaRPr lang="en-US" sz="1000" b="0" i="0" u="none" strike="noStrike">
                        <a:effectLst/>
                        <a:latin typeface="Geneva"/>
                      </a:endParaRPr>
                    </a:p>
                  </a:txBody>
                  <a:tcPr marL="0" marR="0" marT="0" marB="0" anchor="b"/>
                </a:tc>
              </a:tr>
              <a:tr h="477679">
                <a:tc>
                  <a:txBody>
                    <a:bodyPr/>
                    <a:lstStyle/>
                    <a:p>
                      <a:pPr algn="l" fontAlgn="b"/>
                      <a:r>
                        <a:rPr lang="en-US" sz="1000" u="none" strike="noStrike">
                          <a:effectLst/>
                        </a:rPr>
                        <a:t>Contracted Services</a:t>
                      </a:r>
                      <a:endParaRPr lang="en-US" sz="1000" b="0" i="0" u="none" strike="noStrike">
                        <a:effectLst/>
                        <a:latin typeface="Geneva"/>
                      </a:endParaRPr>
                    </a:p>
                  </a:txBody>
                  <a:tcPr marL="0" marR="0" marT="0" marB="0" anchor="b"/>
                </a:tc>
                <a:tc>
                  <a:txBody>
                    <a:bodyPr/>
                    <a:lstStyle/>
                    <a:p>
                      <a:pPr algn="r" fontAlgn="b"/>
                      <a:r>
                        <a:rPr lang="en-US" sz="1000" u="none" strike="noStrike">
                          <a:effectLst/>
                        </a:rPr>
                        <a:t>105,789</a:t>
                      </a:r>
                      <a:endParaRPr lang="en-US" sz="1000" b="0" i="0" u="none" strike="noStrike">
                        <a:effectLst/>
                        <a:latin typeface="Geneva"/>
                      </a:endParaRPr>
                    </a:p>
                  </a:txBody>
                  <a:tcPr marL="0" marR="0" marT="0" marB="0" anchor="b"/>
                </a:tc>
                <a:tc>
                  <a:txBody>
                    <a:bodyPr/>
                    <a:lstStyle/>
                    <a:p>
                      <a:pPr algn="r" fontAlgn="b"/>
                      <a:r>
                        <a:rPr lang="en-US" sz="1000" u="none" strike="noStrike">
                          <a:effectLst/>
                        </a:rPr>
                        <a:t>110,799</a:t>
                      </a:r>
                      <a:endParaRPr lang="en-US" sz="1000" b="0" i="0" u="none" strike="noStrike">
                        <a:effectLst/>
                        <a:latin typeface="Geneva"/>
                      </a:endParaRPr>
                    </a:p>
                  </a:txBody>
                  <a:tcPr marL="0" marR="0" marT="0" marB="0" anchor="b"/>
                </a:tc>
                <a:tc>
                  <a:txBody>
                    <a:bodyPr/>
                    <a:lstStyle/>
                    <a:p>
                      <a:pPr algn="r" fontAlgn="b"/>
                      <a:r>
                        <a:rPr lang="en-US" sz="1000" u="none" strike="noStrike">
                          <a:effectLst/>
                        </a:rPr>
                        <a:t>5,010</a:t>
                      </a:r>
                      <a:endParaRPr lang="en-US" sz="1000" b="0" i="0" u="none" strike="noStrike">
                        <a:effectLst/>
                        <a:latin typeface="Geneva"/>
                      </a:endParaRPr>
                    </a:p>
                  </a:txBody>
                  <a:tcPr marL="0" marR="0" marT="0" marB="0" anchor="b"/>
                </a:tc>
                <a:tc>
                  <a:txBody>
                    <a:bodyPr/>
                    <a:lstStyle/>
                    <a:p>
                      <a:pPr algn="r" fontAlgn="b"/>
                      <a:r>
                        <a:rPr lang="en-US" sz="1000" u="none" strike="noStrike">
                          <a:effectLst/>
                        </a:rPr>
                        <a:t>4.74%</a:t>
                      </a:r>
                      <a:endParaRPr lang="en-US" sz="1000" b="0" i="0" u="none" strike="noStrike">
                        <a:effectLst/>
                        <a:latin typeface="Geneva"/>
                      </a:endParaRPr>
                    </a:p>
                  </a:txBody>
                  <a:tcPr marL="0" marR="0" marT="0" marB="0" anchor="b"/>
                </a:tc>
              </a:tr>
              <a:tr h="477679">
                <a:tc>
                  <a:txBody>
                    <a:bodyPr/>
                    <a:lstStyle/>
                    <a:p>
                      <a:pPr algn="l" fontAlgn="b"/>
                      <a:r>
                        <a:rPr lang="en-US" sz="1000" u="none" strike="noStrike">
                          <a:effectLst/>
                        </a:rPr>
                        <a:t>Materials and Supplies</a:t>
                      </a:r>
                      <a:endParaRPr lang="en-US" sz="1000" b="0" i="0" u="none" strike="noStrike">
                        <a:effectLst/>
                        <a:latin typeface="Geneva"/>
                      </a:endParaRPr>
                    </a:p>
                  </a:txBody>
                  <a:tcPr marL="0" marR="0" marT="0" marB="0" anchor="b"/>
                </a:tc>
                <a:tc>
                  <a:txBody>
                    <a:bodyPr/>
                    <a:lstStyle/>
                    <a:p>
                      <a:pPr algn="r" fontAlgn="b"/>
                      <a:r>
                        <a:rPr lang="en-US" sz="1000" u="none" strike="noStrike">
                          <a:effectLst/>
                        </a:rPr>
                        <a:t>73,045</a:t>
                      </a:r>
                      <a:endParaRPr lang="en-US" sz="1000" b="0" i="0" u="none" strike="noStrike">
                        <a:effectLst/>
                        <a:latin typeface="Geneva"/>
                      </a:endParaRPr>
                    </a:p>
                  </a:txBody>
                  <a:tcPr marL="0" marR="0" marT="0" marB="0" anchor="b"/>
                </a:tc>
                <a:tc>
                  <a:txBody>
                    <a:bodyPr/>
                    <a:lstStyle/>
                    <a:p>
                      <a:pPr algn="r" fontAlgn="b"/>
                      <a:r>
                        <a:rPr lang="en-US" sz="1000" u="none" strike="noStrike">
                          <a:effectLst/>
                        </a:rPr>
                        <a:t>73,448</a:t>
                      </a:r>
                      <a:endParaRPr lang="en-US" sz="1000" b="0" i="0" u="none" strike="noStrike">
                        <a:effectLst/>
                        <a:latin typeface="Geneva"/>
                      </a:endParaRPr>
                    </a:p>
                  </a:txBody>
                  <a:tcPr marL="0" marR="0" marT="0" marB="0" anchor="b"/>
                </a:tc>
                <a:tc>
                  <a:txBody>
                    <a:bodyPr/>
                    <a:lstStyle/>
                    <a:p>
                      <a:pPr algn="r" fontAlgn="b"/>
                      <a:r>
                        <a:rPr lang="en-US" sz="1000" u="none" strike="noStrike">
                          <a:effectLst/>
                        </a:rPr>
                        <a:t>403</a:t>
                      </a:r>
                      <a:endParaRPr lang="en-US" sz="1000" b="0" i="0" u="none" strike="noStrike">
                        <a:effectLst/>
                        <a:latin typeface="Geneva"/>
                      </a:endParaRPr>
                    </a:p>
                  </a:txBody>
                  <a:tcPr marL="0" marR="0" marT="0" marB="0" anchor="b"/>
                </a:tc>
                <a:tc>
                  <a:txBody>
                    <a:bodyPr/>
                    <a:lstStyle/>
                    <a:p>
                      <a:pPr algn="r" fontAlgn="b"/>
                      <a:r>
                        <a:rPr lang="en-US" sz="1000" u="none" strike="noStrike">
                          <a:effectLst/>
                        </a:rPr>
                        <a:t>0.55%</a:t>
                      </a:r>
                      <a:endParaRPr lang="en-US" sz="1000" b="0" i="0" u="none" strike="noStrike">
                        <a:effectLst/>
                        <a:latin typeface="Geneva"/>
                      </a:endParaRPr>
                    </a:p>
                  </a:txBody>
                  <a:tcPr marL="0" marR="0" marT="0" marB="0" anchor="b"/>
                </a:tc>
              </a:tr>
              <a:tr h="477679">
                <a:tc>
                  <a:txBody>
                    <a:bodyPr/>
                    <a:lstStyle/>
                    <a:p>
                      <a:pPr algn="l" fontAlgn="b"/>
                      <a:r>
                        <a:rPr lang="en-US" sz="1000" u="none" strike="noStrike">
                          <a:effectLst/>
                        </a:rPr>
                        <a:t>Other Expenses</a:t>
                      </a:r>
                      <a:endParaRPr lang="en-US" sz="1000" b="0" i="0" u="none" strike="noStrike">
                        <a:effectLst/>
                        <a:latin typeface="Geneva"/>
                      </a:endParaRPr>
                    </a:p>
                  </a:txBody>
                  <a:tcPr marL="0" marR="0" marT="0" marB="0" anchor="b"/>
                </a:tc>
                <a:tc>
                  <a:txBody>
                    <a:bodyPr/>
                    <a:lstStyle/>
                    <a:p>
                      <a:pPr algn="r" fontAlgn="b"/>
                      <a:r>
                        <a:rPr lang="en-US" sz="1000" u="none" strike="noStrike">
                          <a:effectLst/>
                        </a:rPr>
                        <a:t>154,764</a:t>
                      </a:r>
                      <a:endParaRPr lang="en-US" sz="1000" b="0" i="0" u="none" strike="noStrike">
                        <a:effectLst/>
                        <a:latin typeface="Geneva"/>
                      </a:endParaRPr>
                    </a:p>
                  </a:txBody>
                  <a:tcPr marL="0" marR="0" marT="0" marB="0" anchor="b"/>
                </a:tc>
                <a:tc>
                  <a:txBody>
                    <a:bodyPr/>
                    <a:lstStyle/>
                    <a:p>
                      <a:pPr algn="r" fontAlgn="b"/>
                      <a:r>
                        <a:rPr lang="en-US" sz="1000" u="none" strike="noStrike">
                          <a:effectLst/>
                        </a:rPr>
                        <a:t>166,248</a:t>
                      </a:r>
                      <a:endParaRPr lang="en-US" sz="1000" b="0" i="0" u="none" strike="noStrike">
                        <a:effectLst/>
                        <a:latin typeface="Geneva"/>
                      </a:endParaRPr>
                    </a:p>
                  </a:txBody>
                  <a:tcPr marL="0" marR="0" marT="0" marB="0" anchor="b"/>
                </a:tc>
                <a:tc>
                  <a:txBody>
                    <a:bodyPr/>
                    <a:lstStyle/>
                    <a:p>
                      <a:pPr algn="r" fontAlgn="b"/>
                      <a:r>
                        <a:rPr lang="en-US" sz="1000" u="none" strike="noStrike">
                          <a:effectLst/>
                        </a:rPr>
                        <a:t>11,484</a:t>
                      </a:r>
                      <a:endParaRPr lang="en-US" sz="1000" b="0" i="0" u="none" strike="noStrike">
                        <a:effectLst/>
                        <a:latin typeface="Geneva"/>
                      </a:endParaRPr>
                    </a:p>
                  </a:txBody>
                  <a:tcPr marL="0" marR="0" marT="0" marB="0" anchor="b"/>
                </a:tc>
                <a:tc>
                  <a:txBody>
                    <a:bodyPr/>
                    <a:lstStyle/>
                    <a:p>
                      <a:pPr algn="r" fontAlgn="b"/>
                      <a:r>
                        <a:rPr lang="en-US" sz="1000" u="none" strike="noStrike">
                          <a:effectLst/>
                        </a:rPr>
                        <a:t>7.42%</a:t>
                      </a:r>
                      <a:endParaRPr lang="en-US" sz="1000" b="0" i="0" u="none" strike="noStrike">
                        <a:effectLst/>
                        <a:latin typeface="Geneva"/>
                      </a:endParaRPr>
                    </a:p>
                  </a:txBody>
                  <a:tcPr marL="0" marR="0" marT="0" marB="0" anchor="b"/>
                </a:tc>
              </a:tr>
              <a:tr h="477679">
                <a:tc>
                  <a:txBody>
                    <a:bodyPr/>
                    <a:lstStyle/>
                    <a:p>
                      <a:pPr algn="l" fontAlgn="b"/>
                      <a:r>
                        <a:rPr lang="en-US" sz="1000" u="none" strike="noStrike">
                          <a:effectLst/>
                        </a:rPr>
                        <a:t>Revolving Fund Usage</a:t>
                      </a:r>
                      <a:endParaRPr lang="en-US" sz="1000" b="0" i="0" u="none" strike="noStrike">
                        <a:effectLst/>
                        <a:latin typeface="Geneva"/>
                      </a:endParaRPr>
                    </a:p>
                  </a:txBody>
                  <a:tcPr marL="0" marR="0" marT="0" marB="0" anchor="b"/>
                </a:tc>
                <a:tc>
                  <a:txBody>
                    <a:bodyPr/>
                    <a:lstStyle/>
                    <a:p>
                      <a:pPr algn="r" fontAlgn="b"/>
                      <a:r>
                        <a:rPr lang="en-US" sz="1000" u="sng" strike="noStrike">
                          <a:effectLst/>
                        </a:rPr>
                        <a:t>-224,000</a:t>
                      </a:r>
                      <a:endParaRPr lang="en-US" sz="1000" b="0" i="0" u="sng" strike="noStrike">
                        <a:effectLst/>
                        <a:latin typeface="Geneva"/>
                      </a:endParaRPr>
                    </a:p>
                  </a:txBody>
                  <a:tcPr marL="0" marR="0" marT="0" marB="0" anchor="b"/>
                </a:tc>
                <a:tc>
                  <a:txBody>
                    <a:bodyPr/>
                    <a:lstStyle/>
                    <a:p>
                      <a:pPr algn="r" fontAlgn="b"/>
                      <a:r>
                        <a:rPr lang="en-US" sz="1000" u="sng" strike="noStrike">
                          <a:effectLst/>
                        </a:rPr>
                        <a:t>-260,000</a:t>
                      </a:r>
                      <a:endParaRPr lang="en-US" sz="1000" b="0" i="0" u="sng" strike="noStrike">
                        <a:effectLst/>
                        <a:latin typeface="Geneva"/>
                      </a:endParaRPr>
                    </a:p>
                  </a:txBody>
                  <a:tcPr marL="0" marR="0" marT="0" marB="0" anchor="b"/>
                </a:tc>
                <a:tc>
                  <a:txBody>
                    <a:bodyPr/>
                    <a:lstStyle/>
                    <a:p>
                      <a:pPr algn="r" fontAlgn="b"/>
                      <a:r>
                        <a:rPr lang="en-US" sz="1000" u="sng" strike="noStrike">
                          <a:effectLst/>
                        </a:rPr>
                        <a:t>-36,000</a:t>
                      </a:r>
                      <a:endParaRPr lang="en-US" sz="1000" b="0" i="0" u="sng" strike="noStrike">
                        <a:effectLst/>
                        <a:latin typeface="Geneva"/>
                      </a:endParaRPr>
                    </a:p>
                  </a:txBody>
                  <a:tcPr marL="0" marR="0" marT="0" marB="0" anchor="b"/>
                </a:tc>
                <a:tc>
                  <a:txBody>
                    <a:bodyPr/>
                    <a:lstStyle/>
                    <a:p>
                      <a:pPr algn="r" fontAlgn="b"/>
                      <a:r>
                        <a:rPr lang="en-US" sz="1000" u="sng" strike="noStrike">
                          <a:effectLst/>
                        </a:rPr>
                        <a:t>16.07%</a:t>
                      </a:r>
                      <a:endParaRPr lang="en-US" sz="1000" b="0" i="0" u="sng" strike="noStrike">
                        <a:effectLst/>
                        <a:latin typeface="Geneva"/>
                      </a:endParaRPr>
                    </a:p>
                  </a:txBody>
                  <a:tcPr marL="0" marR="0" marT="0" marB="0" anchor="b"/>
                </a:tc>
              </a:tr>
              <a:tr h="477679">
                <a:tc>
                  <a:txBody>
                    <a:bodyPr/>
                    <a:lstStyle/>
                    <a:p>
                      <a:pPr algn="l" fontAlgn="b"/>
                      <a:endParaRPr lang="en-US" sz="1000" b="0" i="0" u="none" strike="noStrike">
                        <a:effectLst/>
                        <a:latin typeface="Geneva"/>
                      </a:endParaRPr>
                    </a:p>
                  </a:txBody>
                  <a:tcPr marL="0" marR="0" marT="0" marB="0" anchor="b"/>
                </a:tc>
                <a:tc>
                  <a:txBody>
                    <a:bodyPr/>
                    <a:lstStyle/>
                    <a:p>
                      <a:pPr algn="r" fontAlgn="b"/>
                      <a:r>
                        <a:rPr lang="en-US" sz="1000" u="none" strike="noStrike">
                          <a:effectLst/>
                        </a:rPr>
                        <a:t>595,919</a:t>
                      </a:r>
                      <a:endParaRPr lang="en-US" sz="1000" b="0" i="0" u="none" strike="noStrike">
                        <a:effectLst/>
                        <a:latin typeface="Geneva"/>
                      </a:endParaRPr>
                    </a:p>
                  </a:txBody>
                  <a:tcPr marL="0" marR="0" marT="0" marB="0" anchor="b"/>
                </a:tc>
                <a:tc>
                  <a:txBody>
                    <a:bodyPr/>
                    <a:lstStyle/>
                    <a:p>
                      <a:pPr algn="r" fontAlgn="b"/>
                      <a:r>
                        <a:rPr lang="en-US" sz="1000" u="none" strike="noStrike">
                          <a:effectLst/>
                        </a:rPr>
                        <a:t>595,890</a:t>
                      </a:r>
                      <a:endParaRPr lang="en-US" sz="1000" b="0" i="0" u="none" strike="noStrike">
                        <a:effectLst/>
                        <a:latin typeface="Geneva"/>
                      </a:endParaRPr>
                    </a:p>
                  </a:txBody>
                  <a:tcPr marL="0" marR="0" marT="0" marB="0" anchor="b"/>
                </a:tc>
                <a:tc>
                  <a:txBody>
                    <a:bodyPr/>
                    <a:lstStyle/>
                    <a:p>
                      <a:pPr algn="r" fontAlgn="b"/>
                      <a:r>
                        <a:rPr lang="en-US" sz="1000" u="none" strike="noStrike">
                          <a:effectLst/>
                        </a:rPr>
                        <a:t>-29</a:t>
                      </a:r>
                      <a:endParaRPr lang="en-US" sz="1000" b="0" i="0" u="none" strike="noStrike">
                        <a:effectLst/>
                        <a:latin typeface="Geneva"/>
                      </a:endParaRPr>
                    </a:p>
                  </a:txBody>
                  <a:tcPr marL="0" marR="0" marT="0" marB="0" anchor="b"/>
                </a:tc>
                <a:tc>
                  <a:txBody>
                    <a:bodyPr/>
                    <a:lstStyle/>
                    <a:p>
                      <a:pPr algn="r" fontAlgn="b"/>
                      <a:r>
                        <a:rPr lang="en-US" sz="1000" u="none" strike="noStrike" dirty="0">
                          <a:effectLst/>
                        </a:rPr>
                        <a:t>0.00%</a:t>
                      </a:r>
                      <a:endParaRPr lang="en-US" sz="10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263376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14 Student Activities (3520)</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Contractual Increases  on scheduled advisor stipends. </a:t>
            </a:r>
          </a:p>
          <a:p>
            <a:r>
              <a:rPr lang="en-US" b="1" dirty="0" smtClean="0"/>
              <a:t>Dance moved to Athletics</a:t>
            </a:r>
          </a:p>
          <a:p>
            <a:r>
              <a:rPr lang="en-US" b="1" dirty="0" smtClean="0"/>
              <a:t>Additional MS Stipends offset by MS Activity Fee</a:t>
            </a:r>
            <a:endParaRPr lang="en-US" b="1" dirty="0"/>
          </a:p>
          <a:p>
            <a:r>
              <a:rPr lang="en-US" b="1" dirty="0" smtClean="0"/>
              <a:t>New Global Citizen Certificate Program</a:t>
            </a:r>
          </a:p>
          <a:p>
            <a:r>
              <a:rPr lang="en-US" dirty="0" smtClean="0"/>
              <a:t>Offsets include Drama Club, Student Parking, and increase in MS Activity Fee.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70085934"/>
              </p:ext>
            </p:extLst>
          </p:nvPr>
        </p:nvGraphicFramePr>
        <p:xfrm>
          <a:off x="457200" y="1524000"/>
          <a:ext cx="4038599" cy="4114799"/>
        </p:xfrm>
        <a:graphic>
          <a:graphicData uri="http://schemas.openxmlformats.org/drawingml/2006/table">
            <a:tbl>
              <a:tblPr>
                <a:tableStyleId>{5C22544A-7EE6-4342-B048-85BDC9FD1C3A}</a:tableStyleId>
              </a:tblPr>
              <a:tblGrid>
                <a:gridCol w="1564503"/>
                <a:gridCol w="594268"/>
                <a:gridCol w="594268"/>
                <a:gridCol w="594268"/>
                <a:gridCol w="691292"/>
              </a:tblGrid>
              <a:tr h="783773">
                <a:tc>
                  <a:txBody>
                    <a:bodyPr/>
                    <a:lstStyle/>
                    <a:p>
                      <a:pPr algn="l" fontAlgn="b"/>
                      <a:r>
                        <a:rPr lang="en-US" sz="1300" u="none" strike="noStrike" dirty="0">
                          <a:effectLst/>
                        </a:rPr>
                        <a:t>Student Activities</a:t>
                      </a:r>
                      <a:endParaRPr lang="en-US" sz="1300" b="1" i="0" u="none" strike="noStrike" dirty="0">
                        <a:effectLst/>
                        <a:latin typeface="Geneva"/>
                      </a:endParaRPr>
                    </a:p>
                  </a:txBody>
                  <a:tcPr marL="0" marR="0" marT="0" marB="0" anchor="b"/>
                </a:tc>
                <a:tc>
                  <a:txBody>
                    <a:bodyPr/>
                    <a:lstStyle/>
                    <a:p>
                      <a:pPr algn="ctr" fontAlgn="b"/>
                      <a:r>
                        <a:rPr lang="en-US" sz="1000" u="none" strike="noStrike">
                          <a:effectLst/>
                        </a:rPr>
                        <a:t>Proposed</a:t>
                      </a:r>
                      <a:endParaRPr lang="en-US" sz="1000" b="1" i="0" u="none" strike="noStrike">
                        <a:effectLst/>
                        <a:latin typeface="Geneva"/>
                      </a:endParaRPr>
                    </a:p>
                  </a:txBody>
                  <a:tcPr marL="0" marR="0" marT="0" marB="0" anchor="b"/>
                </a:tc>
                <a:tc>
                  <a:txBody>
                    <a:bodyPr/>
                    <a:lstStyle/>
                    <a:p>
                      <a:pPr algn="ctr" fontAlgn="b"/>
                      <a:r>
                        <a:rPr lang="en-US" sz="1000" u="none" strike="noStrike" dirty="0">
                          <a:effectLst/>
                        </a:rPr>
                        <a:t>Proposed</a:t>
                      </a:r>
                      <a:endParaRPr lang="en-US" sz="1000" b="1" i="0" u="none" strike="noStrike" dirty="0">
                        <a:effectLst/>
                        <a:latin typeface="Geneva"/>
                      </a:endParaRPr>
                    </a:p>
                  </a:txBody>
                  <a:tcPr marL="0" marR="0" marT="0" marB="0" anchor="b"/>
                </a:tc>
                <a:tc>
                  <a:txBody>
                    <a:bodyPr/>
                    <a:lstStyle/>
                    <a:p>
                      <a:pPr algn="ctr" fontAlgn="b"/>
                      <a:r>
                        <a:rPr lang="en-US" sz="1000" u="none" strike="noStrike">
                          <a:effectLst/>
                        </a:rPr>
                        <a:t>$$$</a:t>
                      </a:r>
                      <a:endParaRPr lang="en-US" sz="1000" b="1" i="0" u="none" strike="noStrike">
                        <a:effectLst/>
                        <a:latin typeface="Geneva"/>
                      </a:endParaRPr>
                    </a:p>
                  </a:txBody>
                  <a:tcPr marL="0" marR="0" marT="0" marB="0" anchor="b"/>
                </a:tc>
                <a:tc>
                  <a:txBody>
                    <a:bodyPr/>
                    <a:lstStyle/>
                    <a:p>
                      <a:pPr algn="ctr" fontAlgn="b"/>
                      <a:r>
                        <a:rPr lang="en-US" sz="1000" u="none" strike="noStrike">
                          <a:effectLst/>
                        </a:rPr>
                        <a:t>%</a:t>
                      </a:r>
                      <a:endParaRPr lang="en-US" sz="1000" b="1" i="0" u="none" strike="noStrike">
                        <a:effectLst/>
                        <a:latin typeface="Geneva"/>
                      </a:endParaRPr>
                    </a:p>
                  </a:txBody>
                  <a:tcPr marL="0" marR="0" marT="0" marB="0" anchor="b"/>
                </a:tc>
              </a:tr>
              <a:tr h="555171">
                <a:tc>
                  <a:txBody>
                    <a:bodyPr/>
                    <a:lstStyle/>
                    <a:p>
                      <a:pPr algn="l" fontAlgn="b"/>
                      <a:endParaRPr lang="en-US" sz="1000" b="0" i="0" u="none" strike="noStrike">
                        <a:effectLst/>
                        <a:latin typeface="Geneva"/>
                      </a:endParaRPr>
                    </a:p>
                  </a:txBody>
                  <a:tcPr marL="0" marR="0" marT="0" marB="0" anchor="b"/>
                </a:tc>
                <a:tc>
                  <a:txBody>
                    <a:bodyPr/>
                    <a:lstStyle/>
                    <a:p>
                      <a:pPr algn="ctr" fontAlgn="b"/>
                      <a:r>
                        <a:rPr lang="en-US" sz="1000" u="none" strike="noStrike">
                          <a:effectLst/>
                        </a:rPr>
                        <a:t>FY 13</a:t>
                      </a:r>
                      <a:endParaRPr lang="en-US" sz="1000" b="1" i="0" u="none" strike="noStrike">
                        <a:effectLst/>
                        <a:latin typeface="Geneva"/>
                      </a:endParaRPr>
                    </a:p>
                  </a:txBody>
                  <a:tcPr marL="0" marR="0" marT="0" marB="0" anchor="b"/>
                </a:tc>
                <a:tc>
                  <a:txBody>
                    <a:bodyPr/>
                    <a:lstStyle/>
                    <a:p>
                      <a:pPr algn="ctr" fontAlgn="b"/>
                      <a:r>
                        <a:rPr lang="en-US" sz="1000" u="none" strike="noStrike">
                          <a:effectLst/>
                        </a:rPr>
                        <a:t>FY 14</a:t>
                      </a:r>
                      <a:endParaRPr lang="en-US" sz="1000" b="1" i="0" u="none" strike="noStrike">
                        <a:effectLst/>
                        <a:latin typeface="Geneva"/>
                      </a:endParaRPr>
                    </a:p>
                  </a:txBody>
                  <a:tcPr marL="0" marR="0" marT="0" marB="0" anchor="b"/>
                </a:tc>
                <a:tc>
                  <a:txBody>
                    <a:bodyPr/>
                    <a:lstStyle/>
                    <a:p>
                      <a:pPr algn="ctr" fontAlgn="b"/>
                      <a:r>
                        <a:rPr lang="en-US" sz="1000" u="none" strike="noStrike">
                          <a:effectLst/>
                        </a:rPr>
                        <a:t>Change</a:t>
                      </a:r>
                      <a:endParaRPr lang="en-US" sz="1000" b="1" i="0" u="none" strike="noStrike">
                        <a:effectLst/>
                        <a:latin typeface="Geneva"/>
                      </a:endParaRPr>
                    </a:p>
                  </a:txBody>
                  <a:tcPr marL="0" marR="0" marT="0" marB="0" anchor="b"/>
                </a:tc>
                <a:tc>
                  <a:txBody>
                    <a:bodyPr/>
                    <a:lstStyle/>
                    <a:p>
                      <a:pPr algn="ctr" fontAlgn="b"/>
                      <a:r>
                        <a:rPr lang="en-US" sz="1000" u="none" strike="noStrike">
                          <a:effectLst/>
                        </a:rPr>
                        <a:t>Change</a:t>
                      </a:r>
                      <a:endParaRPr lang="en-US" sz="1000" b="1" i="0" u="none" strike="noStrike">
                        <a:effectLst/>
                        <a:latin typeface="Geneva"/>
                      </a:endParaRPr>
                    </a:p>
                  </a:txBody>
                  <a:tcPr marL="0" marR="0" marT="0" marB="0" anchor="b"/>
                </a:tc>
              </a:tr>
              <a:tr h="555171">
                <a:tc>
                  <a:txBody>
                    <a:bodyPr/>
                    <a:lstStyle/>
                    <a:p>
                      <a:pPr algn="l" fontAlgn="b"/>
                      <a:r>
                        <a:rPr lang="en-US" sz="1000" u="none" strike="noStrike">
                          <a:effectLst/>
                        </a:rPr>
                        <a:t>Professional Salaries</a:t>
                      </a:r>
                      <a:endParaRPr lang="en-US" sz="1000" b="0" i="0" u="none" strike="noStrike">
                        <a:effectLst/>
                        <a:latin typeface="Geneva"/>
                      </a:endParaRPr>
                    </a:p>
                  </a:txBody>
                  <a:tcPr marL="0" marR="0" marT="0" marB="0" anchor="b"/>
                </a:tc>
                <a:tc>
                  <a:txBody>
                    <a:bodyPr/>
                    <a:lstStyle/>
                    <a:p>
                      <a:pPr algn="r" fontAlgn="b"/>
                      <a:r>
                        <a:rPr lang="en-US" sz="1000" u="none" strike="noStrike">
                          <a:effectLst/>
                        </a:rPr>
                        <a:t>139,795</a:t>
                      </a:r>
                      <a:endParaRPr lang="en-US" sz="1000" b="0" i="0" u="none" strike="noStrike">
                        <a:effectLst/>
                        <a:latin typeface="Geneva"/>
                      </a:endParaRPr>
                    </a:p>
                  </a:txBody>
                  <a:tcPr marL="0" marR="0" marT="0" marB="0" anchor="b"/>
                </a:tc>
                <a:tc>
                  <a:txBody>
                    <a:bodyPr/>
                    <a:lstStyle/>
                    <a:p>
                      <a:pPr algn="r" fontAlgn="b"/>
                      <a:r>
                        <a:rPr lang="en-US" sz="1000" u="none" strike="noStrike">
                          <a:effectLst/>
                        </a:rPr>
                        <a:t>153,090</a:t>
                      </a:r>
                      <a:endParaRPr lang="en-US" sz="1000" b="0" i="0" u="none" strike="noStrike">
                        <a:effectLst/>
                        <a:latin typeface="Geneva"/>
                      </a:endParaRPr>
                    </a:p>
                  </a:txBody>
                  <a:tcPr marL="0" marR="0" marT="0" marB="0" anchor="b"/>
                </a:tc>
                <a:tc>
                  <a:txBody>
                    <a:bodyPr/>
                    <a:lstStyle/>
                    <a:p>
                      <a:pPr algn="r" fontAlgn="b"/>
                      <a:r>
                        <a:rPr lang="en-US" sz="1000" u="none" strike="noStrike">
                          <a:effectLst/>
                        </a:rPr>
                        <a:t>13,295</a:t>
                      </a:r>
                      <a:endParaRPr lang="en-US" sz="1000" b="0" i="0" u="none" strike="noStrike">
                        <a:effectLst/>
                        <a:latin typeface="Geneva"/>
                      </a:endParaRPr>
                    </a:p>
                  </a:txBody>
                  <a:tcPr marL="0" marR="0" marT="0" marB="0" anchor="b"/>
                </a:tc>
                <a:tc>
                  <a:txBody>
                    <a:bodyPr/>
                    <a:lstStyle/>
                    <a:p>
                      <a:pPr algn="r" fontAlgn="b"/>
                      <a:r>
                        <a:rPr lang="en-US" sz="1000" u="none" strike="noStrike">
                          <a:effectLst/>
                        </a:rPr>
                        <a:t>9.51%</a:t>
                      </a:r>
                      <a:endParaRPr lang="en-US" sz="1000" b="0" i="0" u="none" strike="noStrike">
                        <a:effectLst/>
                        <a:latin typeface="Geneva"/>
                      </a:endParaRPr>
                    </a:p>
                  </a:txBody>
                  <a:tcPr marL="0" marR="0" marT="0" marB="0" anchor="b"/>
                </a:tc>
              </a:tr>
              <a:tr h="555171">
                <a:tc>
                  <a:txBody>
                    <a:bodyPr/>
                    <a:lstStyle/>
                    <a:p>
                      <a:pPr algn="l" fontAlgn="b"/>
                      <a:r>
                        <a:rPr lang="en-US" sz="1000" u="none" strike="noStrike">
                          <a:effectLst/>
                        </a:rPr>
                        <a:t>Transportation</a:t>
                      </a:r>
                      <a:endParaRPr lang="en-US" sz="1000" b="0" i="0" u="none" strike="noStrike">
                        <a:effectLst/>
                        <a:latin typeface="Geneva"/>
                      </a:endParaRPr>
                    </a:p>
                  </a:txBody>
                  <a:tcPr marL="0" marR="0" marT="0" marB="0" anchor="b"/>
                </a:tc>
                <a:tc>
                  <a:txBody>
                    <a:bodyPr/>
                    <a:lstStyle/>
                    <a:p>
                      <a:pPr algn="r" fontAlgn="b"/>
                      <a:r>
                        <a:rPr lang="en-US" sz="1000" u="none" strike="noStrike">
                          <a:effectLst/>
                        </a:rPr>
                        <a:t>2,500</a:t>
                      </a:r>
                      <a:endParaRPr lang="en-US" sz="1000" b="0" i="0" u="none" strike="noStrike">
                        <a:effectLst/>
                        <a:latin typeface="Geneva"/>
                      </a:endParaRPr>
                    </a:p>
                  </a:txBody>
                  <a:tcPr marL="0" marR="0" marT="0" marB="0" anchor="b"/>
                </a:tc>
                <a:tc>
                  <a:txBody>
                    <a:bodyPr/>
                    <a:lstStyle/>
                    <a:p>
                      <a:pPr algn="r" fontAlgn="b"/>
                      <a:r>
                        <a:rPr lang="en-US" sz="1000" u="none" strike="noStrike">
                          <a:effectLst/>
                        </a:rPr>
                        <a:t>2,500</a:t>
                      </a:r>
                      <a:endParaRPr lang="en-US" sz="1000" b="0" i="0" u="none" strike="noStrike">
                        <a:effectLst/>
                        <a:latin typeface="Geneva"/>
                      </a:endParaRPr>
                    </a:p>
                  </a:txBody>
                  <a:tcPr marL="0" marR="0" marT="0" marB="0" anchor="b"/>
                </a:tc>
                <a:tc>
                  <a:txBody>
                    <a:bodyPr/>
                    <a:lstStyle/>
                    <a:p>
                      <a:pPr algn="r" fontAlgn="b"/>
                      <a:r>
                        <a:rPr lang="en-US" sz="1000" u="none" strike="noStrike">
                          <a:effectLst/>
                        </a:rPr>
                        <a:t>0</a:t>
                      </a:r>
                      <a:endParaRPr lang="en-US" sz="1000" b="0" i="0" u="none" strike="noStrike">
                        <a:effectLst/>
                        <a:latin typeface="Geneva"/>
                      </a:endParaRPr>
                    </a:p>
                  </a:txBody>
                  <a:tcPr marL="0" marR="0" marT="0" marB="0" anchor="b"/>
                </a:tc>
                <a:tc>
                  <a:txBody>
                    <a:bodyPr/>
                    <a:lstStyle/>
                    <a:p>
                      <a:pPr algn="r" fontAlgn="b"/>
                      <a:r>
                        <a:rPr lang="en-US" sz="1000" u="none" strike="noStrike">
                          <a:effectLst/>
                        </a:rPr>
                        <a:t>0.00%</a:t>
                      </a:r>
                      <a:endParaRPr lang="en-US" sz="1000" b="0" i="0" u="none" strike="noStrike">
                        <a:effectLst/>
                        <a:latin typeface="Geneva"/>
                      </a:endParaRPr>
                    </a:p>
                  </a:txBody>
                  <a:tcPr marL="0" marR="0" marT="0" marB="0" anchor="b"/>
                </a:tc>
              </a:tr>
              <a:tr h="555171">
                <a:tc>
                  <a:txBody>
                    <a:bodyPr/>
                    <a:lstStyle/>
                    <a:p>
                      <a:pPr algn="l" fontAlgn="b"/>
                      <a:r>
                        <a:rPr lang="en-US" sz="1000" u="none" strike="noStrike">
                          <a:effectLst/>
                        </a:rPr>
                        <a:t>Materials and Supplies</a:t>
                      </a:r>
                      <a:endParaRPr lang="en-US" sz="1000" b="0" i="0" u="none" strike="noStrike">
                        <a:effectLst/>
                        <a:latin typeface="Geneva"/>
                      </a:endParaRPr>
                    </a:p>
                  </a:txBody>
                  <a:tcPr marL="0" marR="0" marT="0" marB="0" anchor="b"/>
                </a:tc>
                <a:tc>
                  <a:txBody>
                    <a:bodyPr/>
                    <a:lstStyle/>
                    <a:p>
                      <a:pPr algn="r" fontAlgn="b"/>
                      <a:r>
                        <a:rPr lang="en-US" sz="1000" u="none" strike="noStrike">
                          <a:effectLst/>
                        </a:rPr>
                        <a:t>11,200</a:t>
                      </a:r>
                      <a:endParaRPr lang="en-US" sz="1000" b="0" i="0" u="none" strike="noStrike">
                        <a:effectLst/>
                        <a:latin typeface="Geneva"/>
                      </a:endParaRPr>
                    </a:p>
                  </a:txBody>
                  <a:tcPr marL="0" marR="0" marT="0" marB="0" anchor="b"/>
                </a:tc>
                <a:tc>
                  <a:txBody>
                    <a:bodyPr/>
                    <a:lstStyle/>
                    <a:p>
                      <a:pPr algn="r" fontAlgn="b"/>
                      <a:r>
                        <a:rPr lang="en-US" sz="1000" u="none" strike="noStrike">
                          <a:effectLst/>
                        </a:rPr>
                        <a:t>11,200</a:t>
                      </a:r>
                      <a:endParaRPr lang="en-US" sz="1000" b="0" i="0" u="none" strike="noStrike">
                        <a:effectLst/>
                        <a:latin typeface="Geneva"/>
                      </a:endParaRPr>
                    </a:p>
                  </a:txBody>
                  <a:tcPr marL="0" marR="0" marT="0" marB="0" anchor="b"/>
                </a:tc>
                <a:tc>
                  <a:txBody>
                    <a:bodyPr/>
                    <a:lstStyle/>
                    <a:p>
                      <a:pPr algn="r" fontAlgn="b"/>
                      <a:r>
                        <a:rPr lang="en-US" sz="1000" u="none" strike="noStrike">
                          <a:effectLst/>
                        </a:rPr>
                        <a:t>0</a:t>
                      </a:r>
                      <a:endParaRPr lang="en-US" sz="1000" b="0" i="0" u="none" strike="noStrike">
                        <a:effectLst/>
                        <a:latin typeface="Geneva"/>
                      </a:endParaRPr>
                    </a:p>
                  </a:txBody>
                  <a:tcPr marL="0" marR="0" marT="0" marB="0" anchor="b"/>
                </a:tc>
                <a:tc>
                  <a:txBody>
                    <a:bodyPr/>
                    <a:lstStyle/>
                    <a:p>
                      <a:pPr algn="r" fontAlgn="b"/>
                      <a:r>
                        <a:rPr lang="en-US" sz="1000" u="none" strike="noStrike">
                          <a:effectLst/>
                        </a:rPr>
                        <a:t>0.00%</a:t>
                      </a:r>
                      <a:endParaRPr lang="en-US" sz="1000" b="0" i="0" u="none" strike="noStrike">
                        <a:effectLst/>
                        <a:latin typeface="Geneva"/>
                      </a:endParaRPr>
                    </a:p>
                  </a:txBody>
                  <a:tcPr marL="0" marR="0" marT="0" marB="0" anchor="b"/>
                </a:tc>
              </a:tr>
              <a:tr h="555171">
                <a:tc>
                  <a:txBody>
                    <a:bodyPr/>
                    <a:lstStyle/>
                    <a:p>
                      <a:pPr algn="l" fontAlgn="b"/>
                      <a:r>
                        <a:rPr lang="en-US" sz="1000" u="none" strike="noStrike">
                          <a:effectLst/>
                        </a:rPr>
                        <a:t>Offsets</a:t>
                      </a:r>
                      <a:endParaRPr lang="en-US" sz="1000" b="0" i="0" u="none" strike="noStrike">
                        <a:effectLst/>
                        <a:latin typeface="Geneva"/>
                      </a:endParaRPr>
                    </a:p>
                  </a:txBody>
                  <a:tcPr marL="0" marR="0" marT="0" marB="0" anchor="b"/>
                </a:tc>
                <a:tc>
                  <a:txBody>
                    <a:bodyPr/>
                    <a:lstStyle/>
                    <a:p>
                      <a:pPr algn="r" fontAlgn="b"/>
                      <a:r>
                        <a:rPr lang="en-US" sz="1000" u="sng" strike="noStrike">
                          <a:effectLst/>
                        </a:rPr>
                        <a:t>-58,789</a:t>
                      </a:r>
                      <a:endParaRPr lang="en-US" sz="1000" b="0" i="0" u="sng" strike="noStrike">
                        <a:effectLst/>
                        <a:latin typeface="Geneva"/>
                      </a:endParaRPr>
                    </a:p>
                  </a:txBody>
                  <a:tcPr marL="0" marR="0" marT="0" marB="0" anchor="b"/>
                </a:tc>
                <a:tc>
                  <a:txBody>
                    <a:bodyPr/>
                    <a:lstStyle/>
                    <a:p>
                      <a:pPr algn="r" fontAlgn="b"/>
                      <a:r>
                        <a:rPr lang="en-US" sz="1000" u="sng" strike="noStrike">
                          <a:effectLst/>
                        </a:rPr>
                        <a:t>-69,949</a:t>
                      </a:r>
                      <a:endParaRPr lang="en-US" sz="1000" b="0" i="0" u="sng" strike="noStrike">
                        <a:effectLst/>
                        <a:latin typeface="Geneva"/>
                      </a:endParaRPr>
                    </a:p>
                  </a:txBody>
                  <a:tcPr marL="0" marR="0" marT="0" marB="0" anchor="b"/>
                </a:tc>
                <a:tc>
                  <a:txBody>
                    <a:bodyPr/>
                    <a:lstStyle/>
                    <a:p>
                      <a:pPr algn="r" fontAlgn="b"/>
                      <a:r>
                        <a:rPr lang="en-US" sz="1000" u="sng" strike="noStrike">
                          <a:effectLst/>
                        </a:rPr>
                        <a:t>-11,160</a:t>
                      </a:r>
                      <a:endParaRPr lang="en-US" sz="1000" b="0" i="0" u="sng" strike="noStrike">
                        <a:effectLst/>
                        <a:latin typeface="Geneva"/>
                      </a:endParaRPr>
                    </a:p>
                  </a:txBody>
                  <a:tcPr marL="0" marR="0" marT="0" marB="0" anchor="b"/>
                </a:tc>
                <a:tc>
                  <a:txBody>
                    <a:bodyPr/>
                    <a:lstStyle/>
                    <a:p>
                      <a:pPr algn="r" fontAlgn="b"/>
                      <a:r>
                        <a:rPr lang="en-US" sz="1000" u="sng" strike="noStrike">
                          <a:effectLst/>
                        </a:rPr>
                        <a:t>18.98%</a:t>
                      </a:r>
                      <a:endParaRPr lang="en-US" sz="1000" b="0" i="0" u="sng" strike="noStrike">
                        <a:effectLst/>
                        <a:latin typeface="Geneva"/>
                      </a:endParaRPr>
                    </a:p>
                  </a:txBody>
                  <a:tcPr marL="0" marR="0" marT="0" marB="0" anchor="b"/>
                </a:tc>
              </a:tr>
              <a:tr h="555171">
                <a:tc>
                  <a:txBody>
                    <a:bodyPr/>
                    <a:lstStyle/>
                    <a:p>
                      <a:pPr algn="l" fontAlgn="b"/>
                      <a:endParaRPr lang="en-US" sz="1000" b="0" i="0" u="none" strike="noStrike">
                        <a:effectLst/>
                        <a:latin typeface="Geneva"/>
                      </a:endParaRPr>
                    </a:p>
                  </a:txBody>
                  <a:tcPr marL="0" marR="0" marT="0" marB="0" anchor="b"/>
                </a:tc>
                <a:tc>
                  <a:txBody>
                    <a:bodyPr/>
                    <a:lstStyle/>
                    <a:p>
                      <a:pPr algn="r" fontAlgn="b"/>
                      <a:r>
                        <a:rPr lang="en-US" sz="1000" u="none" strike="noStrike">
                          <a:effectLst/>
                        </a:rPr>
                        <a:t>94,706</a:t>
                      </a:r>
                      <a:endParaRPr lang="en-US" sz="1000" b="0" i="0" u="none" strike="noStrike">
                        <a:effectLst/>
                        <a:latin typeface="Geneva"/>
                      </a:endParaRPr>
                    </a:p>
                  </a:txBody>
                  <a:tcPr marL="0" marR="0" marT="0" marB="0" anchor="b"/>
                </a:tc>
                <a:tc>
                  <a:txBody>
                    <a:bodyPr/>
                    <a:lstStyle/>
                    <a:p>
                      <a:pPr algn="r" fontAlgn="b"/>
                      <a:r>
                        <a:rPr lang="en-US" sz="1000" u="none" strike="noStrike">
                          <a:effectLst/>
                        </a:rPr>
                        <a:t>96,841</a:t>
                      </a:r>
                      <a:endParaRPr lang="en-US" sz="1000" b="0" i="0" u="none" strike="noStrike">
                        <a:effectLst/>
                        <a:latin typeface="Geneva"/>
                      </a:endParaRPr>
                    </a:p>
                  </a:txBody>
                  <a:tcPr marL="0" marR="0" marT="0" marB="0" anchor="b"/>
                </a:tc>
                <a:tc>
                  <a:txBody>
                    <a:bodyPr/>
                    <a:lstStyle/>
                    <a:p>
                      <a:pPr algn="r" fontAlgn="b"/>
                      <a:r>
                        <a:rPr lang="en-US" sz="1000" u="none" strike="noStrike">
                          <a:effectLst/>
                        </a:rPr>
                        <a:t>2,135</a:t>
                      </a:r>
                      <a:endParaRPr lang="en-US" sz="1000" b="0" i="0" u="none" strike="noStrike">
                        <a:effectLst/>
                        <a:latin typeface="Geneva"/>
                      </a:endParaRPr>
                    </a:p>
                  </a:txBody>
                  <a:tcPr marL="0" marR="0" marT="0" marB="0" anchor="b"/>
                </a:tc>
                <a:tc>
                  <a:txBody>
                    <a:bodyPr/>
                    <a:lstStyle/>
                    <a:p>
                      <a:pPr algn="r" fontAlgn="b"/>
                      <a:r>
                        <a:rPr lang="en-US" sz="1000" u="none" strike="noStrike" dirty="0">
                          <a:effectLst/>
                        </a:rPr>
                        <a:t>2.25%</a:t>
                      </a:r>
                      <a:endParaRPr lang="en-US" sz="10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291081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14 Transportation (3300)</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Contractual increases in the Allowance Account.  Needs to be negotiated for FY 14</a:t>
            </a:r>
          </a:p>
          <a:p>
            <a:r>
              <a:rPr lang="en-US" dirty="0" smtClean="0"/>
              <a:t>Enrollment Driven need for </a:t>
            </a:r>
            <a:r>
              <a:rPr lang="en-US" b="1" dirty="0" smtClean="0"/>
              <a:t>an additional bus and driver</a:t>
            </a:r>
          </a:p>
          <a:p>
            <a:r>
              <a:rPr lang="en-US" dirty="0" smtClean="0"/>
              <a:t>Fuel –Town wide fuel assumption rate up slightly. Based on Actual 2012 Gallons seasonally adjusted.</a:t>
            </a:r>
          </a:p>
          <a:p>
            <a:r>
              <a:rPr lang="en-US" dirty="0" smtClean="0"/>
              <a:t>Lease includes </a:t>
            </a:r>
            <a:r>
              <a:rPr lang="en-US" b="1" dirty="0" smtClean="0"/>
              <a:t>1 new bus</a:t>
            </a:r>
            <a:r>
              <a:rPr lang="en-US" dirty="0" smtClean="0"/>
              <a:t>  </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48256984"/>
              </p:ext>
            </p:extLst>
          </p:nvPr>
        </p:nvGraphicFramePr>
        <p:xfrm>
          <a:off x="457200" y="1600199"/>
          <a:ext cx="4038599" cy="4343404"/>
        </p:xfrm>
        <a:graphic>
          <a:graphicData uri="http://schemas.openxmlformats.org/drawingml/2006/table">
            <a:tbl>
              <a:tblPr>
                <a:tableStyleId>{5C22544A-7EE6-4342-B048-85BDC9FD1C3A}</a:tableStyleId>
              </a:tblPr>
              <a:tblGrid>
                <a:gridCol w="1564503"/>
                <a:gridCol w="594268"/>
                <a:gridCol w="594268"/>
                <a:gridCol w="594268"/>
                <a:gridCol w="691292"/>
              </a:tblGrid>
              <a:tr h="588937">
                <a:tc>
                  <a:txBody>
                    <a:bodyPr/>
                    <a:lstStyle/>
                    <a:p>
                      <a:pPr algn="l" fontAlgn="b"/>
                      <a:r>
                        <a:rPr lang="en-US" sz="1300" u="none" strike="noStrike">
                          <a:effectLst/>
                        </a:rPr>
                        <a:t>Transportation</a:t>
                      </a:r>
                      <a:endParaRPr lang="en-US" sz="1300" b="1" i="0" u="none" strike="noStrike">
                        <a:effectLst/>
                        <a:latin typeface="Geneva"/>
                      </a:endParaRPr>
                    </a:p>
                  </a:txBody>
                  <a:tcPr marL="0" marR="0" marT="0" marB="0" anchor="b"/>
                </a:tc>
                <a:tc>
                  <a:txBody>
                    <a:bodyPr/>
                    <a:lstStyle/>
                    <a:p>
                      <a:pPr algn="ctr" fontAlgn="b"/>
                      <a:endParaRPr lang="en-US" sz="1000" b="1" i="0" u="none" strike="noStrike">
                        <a:effectLst/>
                        <a:latin typeface="Geneva"/>
                      </a:endParaRPr>
                    </a:p>
                  </a:txBody>
                  <a:tcPr marL="0" marR="0" marT="0" marB="0" anchor="b"/>
                </a:tc>
                <a:tc>
                  <a:txBody>
                    <a:bodyPr/>
                    <a:lstStyle/>
                    <a:p>
                      <a:pPr algn="ctr" fontAlgn="b"/>
                      <a:r>
                        <a:rPr lang="en-US" sz="1000" u="none" strike="noStrike">
                          <a:effectLst/>
                        </a:rPr>
                        <a:t>Proposed</a:t>
                      </a:r>
                      <a:endParaRPr lang="en-US" sz="1000" b="1" i="0" u="none" strike="noStrike">
                        <a:effectLst/>
                        <a:latin typeface="Geneva"/>
                      </a:endParaRPr>
                    </a:p>
                  </a:txBody>
                  <a:tcPr marL="0" marR="0" marT="0" marB="0" anchor="b"/>
                </a:tc>
                <a:tc>
                  <a:txBody>
                    <a:bodyPr/>
                    <a:lstStyle/>
                    <a:p>
                      <a:pPr algn="ctr" fontAlgn="b"/>
                      <a:r>
                        <a:rPr lang="en-US" sz="1000" u="none" strike="noStrike">
                          <a:effectLst/>
                        </a:rPr>
                        <a:t>$$$</a:t>
                      </a:r>
                      <a:endParaRPr lang="en-US" sz="1000" b="1" i="0" u="none" strike="noStrike">
                        <a:effectLst/>
                        <a:latin typeface="Geneva"/>
                      </a:endParaRPr>
                    </a:p>
                  </a:txBody>
                  <a:tcPr marL="0" marR="0" marT="0" marB="0" anchor="b"/>
                </a:tc>
                <a:tc>
                  <a:txBody>
                    <a:bodyPr/>
                    <a:lstStyle/>
                    <a:p>
                      <a:pPr algn="ctr" fontAlgn="b"/>
                      <a:r>
                        <a:rPr lang="en-US" sz="1000" u="none" strike="noStrike">
                          <a:effectLst/>
                        </a:rPr>
                        <a:t>%</a:t>
                      </a:r>
                      <a:endParaRPr lang="en-US" sz="1000" b="1" i="0" u="none" strike="noStrike">
                        <a:effectLst/>
                        <a:latin typeface="Geneva"/>
                      </a:endParaRPr>
                    </a:p>
                  </a:txBody>
                  <a:tcPr marL="0" marR="0" marT="0" marB="0" anchor="b"/>
                </a:tc>
              </a:tr>
              <a:tr h="417163">
                <a:tc>
                  <a:txBody>
                    <a:bodyPr/>
                    <a:lstStyle/>
                    <a:p>
                      <a:pPr algn="l" fontAlgn="b"/>
                      <a:endParaRPr lang="en-US" sz="1000" b="0" i="0" u="none" strike="noStrike">
                        <a:effectLst/>
                        <a:latin typeface="Geneva"/>
                      </a:endParaRPr>
                    </a:p>
                  </a:txBody>
                  <a:tcPr marL="0" marR="0" marT="0" marB="0" anchor="b"/>
                </a:tc>
                <a:tc>
                  <a:txBody>
                    <a:bodyPr/>
                    <a:lstStyle/>
                    <a:p>
                      <a:pPr algn="ctr" fontAlgn="b"/>
                      <a:r>
                        <a:rPr lang="en-US" sz="1000" u="none" strike="noStrike">
                          <a:effectLst/>
                        </a:rPr>
                        <a:t>FY 13</a:t>
                      </a:r>
                      <a:endParaRPr lang="en-US" sz="1000" b="1" i="0" u="none" strike="noStrike">
                        <a:effectLst/>
                        <a:latin typeface="Geneva"/>
                      </a:endParaRPr>
                    </a:p>
                  </a:txBody>
                  <a:tcPr marL="0" marR="0" marT="0" marB="0" anchor="b"/>
                </a:tc>
                <a:tc>
                  <a:txBody>
                    <a:bodyPr/>
                    <a:lstStyle/>
                    <a:p>
                      <a:pPr algn="ctr" fontAlgn="b"/>
                      <a:r>
                        <a:rPr lang="en-US" sz="1000" u="none" strike="noStrike">
                          <a:effectLst/>
                        </a:rPr>
                        <a:t>FY 14</a:t>
                      </a:r>
                      <a:endParaRPr lang="en-US" sz="1000" b="1" i="0" u="none" strike="noStrike">
                        <a:effectLst/>
                        <a:latin typeface="Geneva"/>
                      </a:endParaRPr>
                    </a:p>
                  </a:txBody>
                  <a:tcPr marL="0" marR="0" marT="0" marB="0" anchor="b"/>
                </a:tc>
                <a:tc>
                  <a:txBody>
                    <a:bodyPr/>
                    <a:lstStyle/>
                    <a:p>
                      <a:pPr algn="ctr" fontAlgn="b"/>
                      <a:r>
                        <a:rPr lang="en-US" sz="1000" u="none" strike="noStrike">
                          <a:effectLst/>
                        </a:rPr>
                        <a:t>Change</a:t>
                      </a:r>
                      <a:endParaRPr lang="en-US" sz="1000" b="1" i="0" u="none" strike="noStrike">
                        <a:effectLst/>
                        <a:latin typeface="Geneva"/>
                      </a:endParaRPr>
                    </a:p>
                  </a:txBody>
                  <a:tcPr marL="0" marR="0" marT="0" marB="0" anchor="b"/>
                </a:tc>
                <a:tc>
                  <a:txBody>
                    <a:bodyPr/>
                    <a:lstStyle/>
                    <a:p>
                      <a:pPr algn="ctr" fontAlgn="b"/>
                      <a:r>
                        <a:rPr lang="en-US" sz="1000" u="none" strike="noStrike">
                          <a:effectLst/>
                        </a:rPr>
                        <a:t>Change</a:t>
                      </a:r>
                      <a:endParaRPr lang="en-US" sz="1000" b="1" i="0" u="none" strike="noStrike">
                        <a:effectLst/>
                        <a:latin typeface="Geneva"/>
                      </a:endParaRPr>
                    </a:p>
                  </a:txBody>
                  <a:tcPr marL="0" marR="0" marT="0" marB="0" anchor="b"/>
                </a:tc>
              </a:tr>
              <a:tr h="417163">
                <a:tc>
                  <a:txBody>
                    <a:bodyPr/>
                    <a:lstStyle/>
                    <a:p>
                      <a:pPr algn="l" fontAlgn="b"/>
                      <a:r>
                        <a:rPr lang="en-US" sz="1000" u="none" strike="noStrike">
                          <a:effectLst/>
                        </a:rPr>
                        <a:t>Secretarial Salaries</a:t>
                      </a:r>
                      <a:endParaRPr lang="en-US" sz="1000" b="0" i="0" u="none" strike="noStrike">
                        <a:effectLst/>
                        <a:latin typeface="Geneva"/>
                      </a:endParaRPr>
                    </a:p>
                  </a:txBody>
                  <a:tcPr marL="0" marR="0" marT="0" marB="0" anchor="b"/>
                </a:tc>
                <a:tc>
                  <a:txBody>
                    <a:bodyPr/>
                    <a:lstStyle/>
                    <a:p>
                      <a:pPr algn="r" fontAlgn="b"/>
                      <a:r>
                        <a:rPr lang="en-US" sz="1000" u="none" strike="noStrike">
                          <a:effectLst/>
                        </a:rPr>
                        <a:t>31,230</a:t>
                      </a:r>
                      <a:endParaRPr lang="en-US" sz="1000" b="0" i="0" u="none" strike="noStrike">
                        <a:effectLst/>
                        <a:latin typeface="Geneva"/>
                      </a:endParaRPr>
                    </a:p>
                  </a:txBody>
                  <a:tcPr marL="0" marR="0" marT="0" marB="0" anchor="b"/>
                </a:tc>
                <a:tc>
                  <a:txBody>
                    <a:bodyPr/>
                    <a:lstStyle/>
                    <a:p>
                      <a:pPr algn="r" fontAlgn="b"/>
                      <a:r>
                        <a:rPr lang="en-US" sz="1000" u="none" strike="noStrike">
                          <a:effectLst/>
                        </a:rPr>
                        <a:t>31,847</a:t>
                      </a:r>
                      <a:endParaRPr lang="en-US" sz="1000" b="0" i="0" u="none" strike="noStrike">
                        <a:effectLst/>
                        <a:latin typeface="Geneva"/>
                      </a:endParaRPr>
                    </a:p>
                  </a:txBody>
                  <a:tcPr marL="0" marR="0" marT="0" marB="0" anchor="b"/>
                </a:tc>
                <a:tc>
                  <a:txBody>
                    <a:bodyPr/>
                    <a:lstStyle/>
                    <a:p>
                      <a:pPr algn="r" fontAlgn="b"/>
                      <a:r>
                        <a:rPr lang="en-US" sz="1000" u="none" strike="noStrike">
                          <a:effectLst/>
                        </a:rPr>
                        <a:t>617</a:t>
                      </a:r>
                      <a:endParaRPr lang="en-US" sz="1000" b="0" i="0" u="none" strike="noStrike">
                        <a:effectLst/>
                        <a:latin typeface="Geneva"/>
                      </a:endParaRPr>
                    </a:p>
                  </a:txBody>
                  <a:tcPr marL="0" marR="0" marT="0" marB="0" anchor="b"/>
                </a:tc>
                <a:tc>
                  <a:txBody>
                    <a:bodyPr/>
                    <a:lstStyle/>
                    <a:p>
                      <a:pPr algn="r" fontAlgn="b"/>
                      <a:r>
                        <a:rPr lang="en-US" sz="1000" u="none" strike="noStrike">
                          <a:effectLst/>
                        </a:rPr>
                        <a:t>1.97%</a:t>
                      </a:r>
                      <a:endParaRPr lang="en-US" sz="1000" b="0" i="0" u="none" strike="noStrike">
                        <a:effectLst/>
                        <a:latin typeface="Geneva"/>
                      </a:endParaRPr>
                    </a:p>
                  </a:txBody>
                  <a:tcPr marL="0" marR="0" marT="0" marB="0" anchor="b"/>
                </a:tc>
              </a:tr>
              <a:tr h="417163">
                <a:tc>
                  <a:txBody>
                    <a:bodyPr/>
                    <a:lstStyle/>
                    <a:p>
                      <a:pPr algn="l" fontAlgn="b"/>
                      <a:r>
                        <a:rPr lang="en-US" sz="1000" u="none" strike="noStrike">
                          <a:effectLst/>
                        </a:rPr>
                        <a:t>Other Salaries</a:t>
                      </a:r>
                      <a:endParaRPr lang="en-US" sz="1000" b="0" i="0" u="none" strike="noStrike">
                        <a:effectLst/>
                        <a:latin typeface="Geneva"/>
                      </a:endParaRPr>
                    </a:p>
                  </a:txBody>
                  <a:tcPr marL="0" marR="0" marT="0" marB="0" anchor="b"/>
                </a:tc>
                <a:tc>
                  <a:txBody>
                    <a:bodyPr/>
                    <a:lstStyle/>
                    <a:p>
                      <a:pPr algn="r" fontAlgn="b"/>
                      <a:r>
                        <a:rPr lang="en-US" sz="1000" u="none" strike="noStrike">
                          <a:effectLst/>
                        </a:rPr>
                        <a:t>619,401</a:t>
                      </a:r>
                      <a:endParaRPr lang="en-US" sz="1000" b="0" i="0" u="none" strike="noStrike">
                        <a:effectLst/>
                        <a:latin typeface="Geneva"/>
                      </a:endParaRPr>
                    </a:p>
                  </a:txBody>
                  <a:tcPr marL="0" marR="0" marT="0" marB="0" anchor="b"/>
                </a:tc>
                <a:tc>
                  <a:txBody>
                    <a:bodyPr/>
                    <a:lstStyle/>
                    <a:p>
                      <a:pPr algn="r" fontAlgn="b"/>
                      <a:r>
                        <a:rPr lang="en-US" sz="1000" u="none" strike="noStrike">
                          <a:effectLst/>
                        </a:rPr>
                        <a:t>647,239</a:t>
                      </a:r>
                      <a:endParaRPr lang="en-US" sz="1000" b="0" i="0" u="none" strike="noStrike">
                        <a:effectLst/>
                        <a:latin typeface="Geneva"/>
                      </a:endParaRPr>
                    </a:p>
                  </a:txBody>
                  <a:tcPr marL="0" marR="0" marT="0" marB="0" anchor="b"/>
                </a:tc>
                <a:tc>
                  <a:txBody>
                    <a:bodyPr/>
                    <a:lstStyle/>
                    <a:p>
                      <a:pPr algn="r" fontAlgn="b"/>
                      <a:r>
                        <a:rPr lang="en-US" sz="1000" u="none" strike="noStrike">
                          <a:effectLst/>
                        </a:rPr>
                        <a:t>27,838</a:t>
                      </a:r>
                      <a:endParaRPr lang="en-US" sz="1000" b="0" i="0" u="none" strike="noStrike">
                        <a:effectLst/>
                        <a:latin typeface="Geneva"/>
                      </a:endParaRPr>
                    </a:p>
                  </a:txBody>
                  <a:tcPr marL="0" marR="0" marT="0" marB="0" anchor="b"/>
                </a:tc>
                <a:tc>
                  <a:txBody>
                    <a:bodyPr/>
                    <a:lstStyle/>
                    <a:p>
                      <a:pPr algn="r" fontAlgn="b"/>
                      <a:r>
                        <a:rPr lang="en-US" sz="1000" u="none" strike="noStrike">
                          <a:effectLst/>
                        </a:rPr>
                        <a:t>4.49%</a:t>
                      </a:r>
                      <a:endParaRPr lang="en-US" sz="1000" b="0" i="0" u="none" strike="noStrike">
                        <a:effectLst/>
                        <a:latin typeface="Geneva"/>
                      </a:endParaRPr>
                    </a:p>
                  </a:txBody>
                  <a:tcPr marL="0" marR="0" marT="0" marB="0" anchor="b"/>
                </a:tc>
              </a:tr>
              <a:tr h="417163">
                <a:tc>
                  <a:txBody>
                    <a:bodyPr/>
                    <a:lstStyle/>
                    <a:p>
                      <a:pPr algn="l" fontAlgn="b"/>
                      <a:r>
                        <a:rPr lang="en-US" sz="1000" u="none" strike="noStrike">
                          <a:effectLst/>
                        </a:rPr>
                        <a:t>Contracted Services</a:t>
                      </a:r>
                      <a:endParaRPr lang="en-US" sz="1000" b="0" i="0" u="none" strike="noStrike">
                        <a:effectLst/>
                        <a:latin typeface="Geneva"/>
                      </a:endParaRPr>
                    </a:p>
                  </a:txBody>
                  <a:tcPr marL="0" marR="0" marT="0" marB="0" anchor="b"/>
                </a:tc>
                <a:tc>
                  <a:txBody>
                    <a:bodyPr/>
                    <a:lstStyle/>
                    <a:p>
                      <a:pPr algn="r" fontAlgn="b"/>
                      <a:r>
                        <a:rPr lang="en-US" sz="1000" u="none" strike="noStrike">
                          <a:effectLst/>
                        </a:rPr>
                        <a:t>18,000</a:t>
                      </a:r>
                      <a:endParaRPr lang="en-US" sz="1000" b="0" i="0" u="none" strike="noStrike">
                        <a:effectLst/>
                        <a:latin typeface="Geneva"/>
                      </a:endParaRPr>
                    </a:p>
                  </a:txBody>
                  <a:tcPr marL="0" marR="0" marT="0" marB="0" anchor="b"/>
                </a:tc>
                <a:tc>
                  <a:txBody>
                    <a:bodyPr/>
                    <a:lstStyle/>
                    <a:p>
                      <a:pPr algn="r" fontAlgn="b"/>
                      <a:r>
                        <a:rPr lang="en-US" sz="1000" u="none" strike="noStrike">
                          <a:effectLst/>
                        </a:rPr>
                        <a:t>20,000</a:t>
                      </a:r>
                      <a:endParaRPr lang="en-US" sz="1000" b="0" i="0" u="none" strike="noStrike">
                        <a:effectLst/>
                        <a:latin typeface="Geneva"/>
                      </a:endParaRPr>
                    </a:p>
                  </a:txBody>
                  <a:tcPr marL="0" marR="0" marT="0" marB="0" anchor="b"/>
                </a:tc>
                <a:tc>
                  <a:txBody>
                    <a:bodyPr/>
                    <a:lstStyle/>
                    <a:p>
                      <a:pPr algn="r" fontAlgn="b"/>
                      <a:r>
                        <a:rPr lang="en-US" sz="1000" u="none" strike="noStrike">
                          <a:effectLst/>
                        </a:rPr>
                        <a:t>2,000</a:t>
                      </a:r>
                      <a:endParaRPr lang="en-US" sz="1000" b="0" i="0" u="none" strike="noStrike">
                        <a:effectLst/>
                        <a:latin typeface="Geneva"/>
                      </a:endParaRPr>
                    </a:p>
                  </a:txBody>
                  <a:tcPr marL="0" marR="0" marT="0" marB="0" anchor="b"/>
                </a:tc>
                <a:tc>
                  <a:txBody>
                    <a:bodyPr/>
                    <a:lstStyle/>
                    <a:p>
                      <a:pPr algn="r" fontAlgn="b"/>
                      <a:r>
                        <a:rPr lang="en-US" sz="1000" u="none" strike="noStrike">
                          <a:effectLst/>
                        </a:rPr>
                        <a:t>11.11%</a:t>
                      </a:r>
                      <a:endParaRPr lang="en-US" sz="1000" b="0" i="0" u="none" strike="noStrike">
                        <a:effectLst/>
                        <a:latin typeface="Geneva"/>
                      </a:endParaRPr>
                    </a:p>
                  </a:txBody>
                  <a:tcPr marL="0" marR="0" marT="0" marB="0" anchor="b"/>
                </a:tc>
              </a:tr>
              <a:tr h="417163">
                <a:tc>
                  <a:txBody>
                    <a:bodyPr/>
                    <a:lstStyle/>
                    <a:p>
                      <a:pPr algn="l" fontAlgn="b"/>
                      <a:r>
                        <a:rPr lang="en-US" sz="1000" u="none" strike="noStrike">
                          <a:effectLst/>
                        </a:rPr>
                        <a:t>Fuel and Supplies</a:t>
                      </a:r>
                      <a:endParaRPr lang="en-US" sz="1000" b="0" i="0" u="none" strike="noStrike">
                        <a:effectLst/>
                        <a:latin typeface="Geneva"/>
                      </a:endParaRPr>
                    </a:p>
                  </a:txBody>
                  <a:tcPr marL="0" marR="0" marT="0" marB="0" anchor="b"/>
                </a:tc>
                <a:tc>
                  <a:txBody>
                    <a:bodyPr/>
                    <a:lstStyle/>
                    <a:p>
                      <a:pPr algn="r" fontAlgn="b"/>
                      <a:r>
                        <a:rPr lang="en-US" sz="1000" u="none" strike="noStrike">
                          <a:effectLst/>
                        </a:rPr>
                        <a:t>148,950</a:t>
                      </a:r>
                      <a:endParaRPr lang="en-US" sz="1000" b="0" i="0" u="none" strike="noStrike">
                        <a:effectLst/>
                        <a:latin typeface="Geneva"/>
                      </a:endParaRPr>
                    </a:p>
                  </a:txBody>
                  <a:tcPr marL="0" marR="0" marT="0" marB="0" anchor="b"/>
                </a:tc>
                <a:tc>
                  <a:txBody>
                    <a:bodyPr/>
                    <a:lstStyle/>
                    <a:p>
                      <a:pPr algn="r" fontAlgn="b"/>
                      <a:r>
                        <a:rPr lang="en-US" sz="1000" u="none" strike="noStrike">
                          <a:effectLst/>
                        </a:rPr>
                        <a:t>152,560</a:t>
                      </a:r>
                      <a:endParaRPr lang="en-US" sz="1000" b="0" i="0" u="none" strike="noStrike">
                        <a:effectLst/>
                        <a:latin typeface="Geneva"/>
                      </a:endParaRPr>
                    </a:p>
                  </a:txBody>
                  <a:tcPr marL="0" marR="0" marT="0" marB="0" anchor="b"/>
                </a:tc>
                <a:tc>
                  <a:txBody>
                    <a:bodyPr/>
                    <a:lstStyle/>
                    <a:p>
                      <a:pPr algn="r" fontAlgn="b"/>
                      <a:r>
                        <a:rPr lang="en-US" sz="1000" u="none" strike="noStrike">
                          <a:effectLst/>
                        </a:rPr>
                        <a:t>3,610</a:t>
                      </a:r>
                      <a:endParaRPr lang="en-US" sz="1000" b="0" i="0" u="none" strike="noStrike">
                        <a:effectLst/>
                        <a:latin typeface="Geneva"/>
                      </a:endParaRPr>
                    </a:p>
                  </a:txBody>
                  <a:tcPr marL="0" marR="0" marT="0" marB="0" anchor="b"/>
                </a:tc>
                <a:tc>
                  <a:txBody>
                    <a:bodyPr/>
                    <a:lstStyle/>
                    <a:p>
                      <a:pPr algn="r" fontAlgn="b"/>
                      <a:r>
                        <a:rPr lang="en-US" sz="1000" u="none" strike="noStrike">
                          <a:effectLst/>
                        </a:rPr>
                        <a:t>2.42%</a:t>
                      </a:r>
                      <a:endParaRPr lang="en-US" sz="1000" b="0" i="0" u="none" strike="noStrike">
                        <a:effectLst/>
                        <a:latin typeface="Geneva"/>
                      </a:endParaRPr>
                    </a:p>
                  </a:txBody>
                  <a:tcPr marL="0" marR="0" marT="0" marB="0" anchor="b"/>
                </a:tc>
              </a:tr>
              <a:tr h="417163">
                <a:tc>
                  <a:txBody>
                    <a:bodyPr/>
                    <a:lstStyle/>
                    <a:p>
                      <a:pPr algn="l" fontAlgn="b"/>
                      <a:r>
                        <a:rPr lang="en-US" sz="1000" u="none" strike="noStrike">
                          <a:effectLst/>
                        </a:rPr>
                        <a:t>Other Expenses</a:t>
                      </a:r>
                      <a:endParaRPr lang="en-US" sz="1000" b="0" i="0" u="none" strike="noStrike">
                        <a:effectLst/>
                        <a:latin typeface="Geneva"/>
                      </a:endParaRPr>
                    </a:p>
                  </a:txBody>
                  <a:tcPr marL="0" marR="0" marT="0" marB="0" anchor="b"/>
                </a:tc>
                <a:tc>
                  <a:txBody>
                    <a:bodyPr/>
                    <a:lstStyle/>
                    <a:p>
                      <a:pPr algn="r" fontAlgn="b"/>
                      <a:r>
                        <a:rPr lang="en-US" sz="1000" u="none" strike="noStrike">
                          <a:effectLst/>
                        </a:rPr>
                        <a:t>12,800</a:t>
                      </a:r>
                      <a:endParaRPr lang="en-US" sz="1000" b="0" i="0" u="none" strike="noStrike">
                        <a:effectLst/>
                        <a:latin typeface="Geneva"/>
                      </a:endParaRPr>
                    </a:p>
                  </a:txBody>
                  <a:tcPr marL="0" marR="0" marT="0" marB="0" anchor="b"/>
                </a:tc>
                <a:tc>
                  <a:txBody>
                    <a:bodyPr/>
                    <a:lstStyle/>
                    <a:p>
                      <a:pPr algn="r" fontAlgn="b"/>
                      <a:r>
                        <a:rPr lang="en-US" sz="1000" u="none" strike="noStrike">
                          <a:effectLst/>
                        </a:rPr>
                        <a:t>13,500</a:t>
                      </a:r>
                      <a:endParaRPr lang="en-US" sz="1000" b="0" i="0" u="none" strike="noStrike">
                        <a:effectLst/>
                        <a:latin typeface="Geneva"/>
                      </a:endParaRPr>
                    </a:p>
                  </a:txBody>
                  <a:tcPr marL="0" marR="0" marT="0" marB="0" anchor="b"/>
                </a:tc>
                <a:tc>
                  <a:txBody>
                    <a:bodyPr/>
                    <a:lstStyle/>
                    <a:p>
                      <a:pPr algn="r" fontAlgn="b"/>
                      <a:r>
                        <a:rPr lang="en-US" sz="1000" u="none" strike="noStrike">
                          <a:effectLst/>
                        </a:rPr>
                        <a:t>700</a:t>
                      </a:r>
                      <a:endParaRPr lang="en-US" sz="1000" b="0" i="0" u="none" strike="noStrike">
                        <a:effectLst/>
                        <a:latin typeface="Geneva"/>
                      </a:endParaRPr>
                    </a:p>
                  </a:txBody>
                  <a:tcPr marL="0" marR="0" marT="0" marB="0" anchor="b"/>
                </a:tc>
                <a:tc>
                  <a:txBody>
                    <a:bodyPr/>
                    <a:lstStyle/>
                    <a:p>
                      <a:pPr algn="r" fontAlgn="b"/>
                      <a:r>
                        <a:rPr lang="en-US" sz="1000" u="none" strike="noStrike">
                          <a:effectLst/>
                        </a:rPr>
                        <a:t>5.47%</a:t>
                      </a:r>
                      <a:endParaRPr lang="en-US" sz="1000" b="0" i="0" u="none" strike="noStrike">
                        <a:effectLst/>
                        <a:latin typeface="Geneva"/>
                      </a:endParaRPr>
                    </a:p>
                  </a:txBody>
                  <a:tcPr marL="0" marR="0" marT="0" marB="0" anchor="b"/>
                </a:tc>
              </a:tr>
              <a:tr h="417163">
                <a:tc>
                  <a:txBody>
                    <a:bodyPr/>
                    <a:lstStyle/>
                    <a:p>
                      <a:pPr algn="l" fontAlgn="b"/>
                      <a:r>
                        <a:rPr lang="en-US" sz="1000" u="none" strike="noStrike">
                          <a:effectLst/>
                        </a:rPr>
                        <a:t>Leasing</a:t>
                      </a:r>
                      <a:endParaRPr lang="en-US" sz="1000" b="0" i="0" u="none" strike="noStrike">
                        <a:effectLst/>
                        <a:latin typeface="Geneva"/>
                      </a:endParaRPr>
                    </a:p>
                  </a:txBody>
                  <a:tcPr marL="0" marR="0" marT="0" marB="0" anchor="b"/>
                </a:tc>
                <a:tc>
                  <a:txBody>
                    <a:bodyPr/>
                    <a:lstStyle/>
                    <a:p>
                      <a:pPr algn="r" fontAlgn="b"/>
                      <a:r>
                        <a:rPr lang="en-US" sz="1000" u="none" strike="noStrike">
                          <a:effectLst/>
                        </a:rPr>
                        <a:t>414,232</a:t>
                      </a:r>
                      <a:endParaRPr lang="en-US" sz="1000" b="0" i="0" u="none" strike="noStrike">
                        <a:effectLst/>
                        <a:latin typeface="Geneva"/>
                      </a:endParaRPr>
                    </a:p>
                  </a:txBody>
                  <a:tcPr marL="0" marR="0" marT="0" marB="0" anchor="b"/>
                </a:tc>
                <a:tc>
                  <a:txBody>
                    <a:bodyPr/>
                    <a:lstStyle/>
                    <a:p>
                      <a:pPr algn="r" fontAlgn="b"/>
                      <a:r>
                        <a:rPr lang="en-US" sz="1000" u="none" strike="noStrike">
                          <a:effectLst/>
                        </a:rPr>
                        <a:t>429,852</a:t>
                      </a:r>
                      <a:endParaRPr lang="en-US" sz="1000" b="0" i="0" u="none" strike="noStrike">
                        <a:effectLst/>
                        <a:latin typeface="Geneva"/>
                      </a:endParaRPr>
                    </a:p>
                  </a:txBody>
                  <a:tcPr marL="0" marR="0" marT="0" marB="0" anchor="b"/>
                </a:tc>
                <a:tc>
                  <a:txBody>
                    <a:bodyPr/>
                    <a:lstStyle/>
                    <a:p>
                      <a:pPr algn="r" fontAlgn="b"/>
                      <a:r>
                        <a:rPr lang="en-US" sz="1000" u="none" strike="noStrike">
                          <a:effectLst/>
                        </a:rPr>
                        <a:t>15,620</a:t>
                      </a:r>
                      <a:endParaRPr lang="en-US" sz="1000" b="0" i="0" u="none" strike="noStrike">
                        <a:effectLst/>
                        <a:latin typeface="Geneva"/>
                      </a:endParaRPr>
                    </a:p>
                  </a:txBody>
                  <a:tcPr marL="0" marR="0" marT="0" marB="0" anchor="b"/>
                </a:tc>
                <a:tc>
                  <a:txBody>
                    <a:bodyPr/>
                    <a:lstStyle/>
                    <a:p>
                      <a:pPr algn="r" fontAlgn="b"/>
                      <a:r>
                        <a:rPr lang="en-US" sz="1000" u="none" strike="noStrike">
                          <a:effectLst/>
                        </a:rPr>
                        <a:t>3.77%</a:t>
                      </a:r>
                      <a:endParaRPr lang="en-US" sz="1000" b="0" i="0" u="none" strike="noStrike">
                        <a:effectLst/>
                        <a:latin typeface="Geneva"/>
                      </a:endParaRPr>
                    </a:p>
                  </a:txBody>
                  <a:tcPr marL="0" marR="0" marT="0" marB="0" anchor="b"/>
                </a:tc>
              </a:tr>
              <a:tr h="417163">
                <a:tc>
                  <a:txBody>
                    <a:bodyPr/>
                    <a:lstStyle/>
                    <a:p>
                      <a:pPr algn="l" fontAlgn="b"/>
                      <a:r>
                        <a:rPr lang="en-US" sz="1000" u="none" strike="noStrike">
                          <a:effectLst/>
                        </a:rPr>
                        <a:t>Offset - MS Activity</a:t>
                      </a:r>
                      <a:endParaRPr lang="en-US" sz="1000" b="0" i="0" u="none" strike="noStrike">
                        <a:effectLst/>
                        <a:latin typeface="Geneva"/>
                      </a:endParaRPr>
                    </a:p>
                  </a:txBody>
                  <a:tcPr marL="0" marR="0" marT="0" marB="0" anchor="b"/>
                </a:tc>
                <a:tc>
                  <a:txBody>
                    <a:bodyPr/>
                    <a:lstStyle/>
                    <a:p>
                      <a:pPr algn="r" fontAlgn="b"/>
                      <a:r>
                        <a:rPr lang="en-US" sz="1000" u="sng" strike="noStrike">
                          <a:effectLst/>
                        </a:rPr>
                        <a:t>-8,000</a:t>
                      </a:r>
                      <a:endParaRPr lang="en-US" sz="1000" b="0" i="0" u="sng" strike="noStrike">
                        <a:effectLst/>
                        <a:latin typeface="Geneva"/>
                      </a:endParaRPr>
                    </a:p>
                  </a:txBody>
                  <a:tcPr marL="0" marR="0" marT="0" marB="0" anchor="b"/>
                </a:tc>
                <a:tc>
                  <a:txBody>
                    <a:bodyPr/>
                    <a:lstStyle/>
                    <a:p>
                      <a:pPr algn="r" fontAlgn="b"/>
                      <a:r>
                        <a:rPr lang="en-US" sz="1000" u="sng" strike="noStrike">
                          <a:effectLst/>
                        </a:rPr>
                        <a:t>-8,000</a:t>
                      </a:r>
                      <a:endParaRPr lang="en-US" sz="1000" b="0" i="0" u="sng" strike="noStrike">
                        <a:effectLst/>
                        <a:latin typeface="Geneva"/>
                      </a:endParaRPr>
                    </a:p>
                  </a:txBody>
                  <a:tcPr marL="0" marR="0" marT="0" marB="0" anchor="b"/>
                </a:tc>
                <a:tc>
                  <a:txBody>
                    <a:bodyPr/>
                    <a:lstStyle/>
                    <a:p>
                      <a:pPr algn="r" fontAlgn="b"/>
                      <a:r>
                        <a:rPr lang="en-US" sz="1000" u="sng" strike="noStrike">
                          <a:effectLst/>
                        </a:rPr>
                        <a:t>0</a:t>
                      </a:r>
                      <a:endParaRPr lang="en-US" sz="1000" b="0" i="0" u="sng" strike="noStrike">
                        <a:effectLst/>
                        <a:latin typeface="Geneva"/>
                      </a:endParaRPr>
                    </a:p>
                  </a:txBody>
                  <a:tcPr marL="0" marR="0" marT="0" marB="0" anchor="b"/>
                </a:tc>
                <a:tc>
                  <a:txBody>
                    <a:bodyPr/>
                    <a:lstStyle/>
                    <a:p>
                      <a:pPr algn="r" fontAlgn="b"/>
                      <a:r>
                        <a:rPr lang="en-US" sz="1000" u="none" strike="noStrike">
                          <a:effectLst/>
                        </a:rPr>
                        <a:t>0.00%</a:t>
                      </a:r>
                      <a:endParaRPr lang="en-US" sz="1000" b="0" i="0" u="none" strike="noStrike">
                        <a:effectLst/>
                        <a:latin typeface="Geneva"/>
                      </a:endParaRPr>
                    </a:p>
                  </a:txBody>
                  <a:tcPr marL="0" marR="0" marT="0" marB="0" anchor="b"/>
                </a:tc>
              </a:tr>
              <a:tr h="417163">
                <a:tc>
                  <a:txBody>
                    <a:bodyPr/>
                    <a:lstStyle/>
                    <a:p>
                      <a:pPr algn="l" fontAlgn="b"/>
                      <a:endParaRPr lang="en-US" sz="1000" b="0" i="0" u="none" strike="noStrike">
                        <a:effectLst/>
                        <a:latin typeface="Geneva"/>
                      </a:endParaRPr>
                    </a:p>
                  </a:txBody>
                  <a:tcPr marL="0" marR="0" marT="0" marB="0" anchor="b"/>
                </a:tc>
                <a:tc>
                  <a:txBody>
                    <a:bodyPr/>
                    <a:lstStyle/>
                    <a:p>
                      <a:pPr algn="r" fontAlgn="b"/>
                      <a:r>
                        <a:rPr lang="en-US" sz="1000" u="none" strike="noStrike">
                          <a:effectLst/>
                        </a:rPr>
                        <a:t>1,236,613</a:t>
                      </a:r>
                      <a:endParaRPr lang="en-US" sz="1000" b="0" i="0" u="none" strike="noStrike">
                        <a:effectLst/>
                        <a:latin typeface="Geneva"/>
                      </a:endParaRPr>
                    </a:p>
                  </a:txBody>
                  <a:tcPr marL="0" marR="0" marT="0" marB="0" anchor="b"/>
                </a:tc>
                <a:tc>
                  <a:txBody>
                    <a:bodyPr/>
                    <a:lstStyle/>
                    <a:p>
                      <a:pPr algn="r" fontAlgn="b"/>
                      <a:r>
                        <a:rPr lang="en-US" sz="1000" u="none" strike="noStrike">
                          <a:effectLst/>
                        </a:rPr>
                        <a:t>1,286,998</a:t>
                      </a:r>
                      <a:endParaRPr lang="en-US" sz="1000" b="0" i="0" u="none" strike="noStrike">
                        <a:effectLst/>
                        <a:latin typeface="Geneva"/>
                      </a:endParaRPr>
                    </a:p>
                  </a:txBody>
                  <a:tcPr marL="0" marR="0" marT="0" marB="0" anchor="b"/>
                </a:tc>
                <a:tc>
                  <a:txBody>
                    <a:bodyPr/>
                    <a:lstStyle/>
                    <a:p>
                      <a:pPr algn="r" fontAlgn="b"/>
                      <a:r>
                        <a:rPr lang="en-US" sz="1000" u="none" strike="noStrike">
                          <a:effectLst/>
                        </a:rPr>
                        <a:t>50,384</a:t>
                      </a:r>
                      <a:endParaRPr lang="en-US" sz="1000" b="0" i="0" u="none" strike="noStrike">
                        <a:effectLst/>
                        <a:latin typeface="Geneva"/>
                      </a:endParaRPr>
                    </a:p>
                  </a:txBody>
                  <a:tcPr marL="0" marR="0" marT="0" marB="0" anchor="b"/>
                </a:tc>
                <a:tc>
                  <a:txBody>
                    <a:bodyPr/>
                    <a:lstStyle/>
                    <a:p>
                      <a:pPr algn="r" fontAlgn="b"/>
                      <a:r>
                        <a:rPr lang="en-US" sz="1000" u="none" strike="noStrike" dirty="0">
                          <a:effectLst/>
                        </a:rPr>
                        <a:t>4.07%</a:t>
                      </a:r>
                      <a:endParaRPr lang="en-US" sz="10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184821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Equipment (2410)</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Copier leases with three years no maintenance funded by decreased maintenance charges</a:t>
            </a:r>
          </a:p>
          <a:p>
            <a:r>
              <a:rPr lang="en-US" b="1" dirty="0" smtClean="0"/>
              <a:t>Leased two additional machines in FY 13</a:t>
            </a:r>
          </a:p>
          <a:p>
            <a:r>
              <a:rPr lang="en-US" b="1" dirty="0" smtClean="0"/>
              <a:t>Non Capital Equipment </a:t>
            </a:r>
            <a:r>
              <a:rPr lang="en-US" dirty="0" smtClean="0"/>
              <a:t>-allowance for Principals to authorize the purchase of small equipment during the year</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38211921"/>
              </p:ext>
            </p:extLst>
          </p:nvPr>
        </p:nvGraphicFramePr>
        <p:xfrm>
          <a:off x="457200" y="1676399"/>
          <a:ext cx="4038600" cy="3962400"/>
        </p:xfrm>
        <a:graphic>
          <a:graphicData uri="http://schemas.openxmlformats.org/drawingml/2006/table">
            <a:tbl>
              <a:tblPr>
                <a:tableStyleId>{5C22544A-7EE6-4342-B048-85BDC9FD1C3A}</a:tableStyleId>
              </a:tblPr>
              <a:tblGrid>
                <a:gridCol w="1706330"/>
                <a:gridCol w="560202"/>
                <a:gridCol w="560202"/>
                <a:gridCol w="560202"/>
                <a:gridCol w="651664"/>
              </a:tblGrid>
              <a:tr h="660400">
                <a:tc>
                  <a:txBody>
                    <a:bodyPr/>
                    <a:lstStyle/>
                    <a:p>
                      <a:pPr algn="l" fontAlgn="b"/>
                      <a:endParaRPr lang="en-US" sz="900" b="0" i="0" u="none" strike="noStrike" dirty="0">
                        <a:effectLst/>
                        <a:latin typeface="Geneva"/>
                      </a:endParaRPr>
                    </a:p>
                  </a:txBody>
                  <a:tcPr marL="0" marR="0" marT="0" marB="0" anchor="b"/>
                </a:tc>
                <a:tc>
                  <a:txBody>
                    <a:bodyPr/>
                    <a:lstStyle/>
                    <a:p>
                      <a:pPr algn="ctr" fontAlgn="b"/>
                      <a:endParaRPr lang="en-US" sz="900" b="1" i="0" u="none" strike="noStrike">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660400">
                <a:tc>
                  <a:txBody>
                    <a:bodyPr/>
                    <a:lstStyle/>
                    <a:p>
                      <a:pPr algn="l" fontAlgn="b"/>
                      <a:endParaRPr lang="en-US" sz="900" b="0" i="0" u="none" strike="noStrike" dirty="0">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660400">
                <a:tc>
                  <a:txBody>
                    <a:bodyPr/>
                    <a:lstStyle/>
                    <a:p>
                      <a:pPr algn="l" fontAlgn="b"/>
                      <a:r>
                        <a:rPr lang="en-US" sz="900" u="none" strike="noStrike">
                          <a:effectLst/>
                        </a:rPr>
                        <a:t>Non Capital Equipment </a:t>
                      </a:r>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a:effectLst/>
                        </a:rPr>
                        <a:t>6,000</a:t>
                      </a:r>
                      <a:endParaRPr lang="en-US" sz="900" b="0" i="0" u="none" strike="noStrike">
                        <a:effectLst/>
                        <a:latin typeface="Geneva"/>
                      </a:endParaRPr>
                    </a:p>
                  </a:txBody>
                  <a:tcPr marL="0" marR="0" marT="0" marB="0" anchor="b"/>
                </a:tc>
                <a:tc>
                  <a:txBody>
                    <a:bodyPr/>
                    <a:lstStyle/>
                    <a:p>
                      <a:pPr algn="r" fontAlgn="b"/>
                      <a:r>
                        <a:rPr lang="en-US" sz="900" u="none" strike="noStrike">
                          <a:effectLst/>
                        </a:rPr>
                        <a:t>6,000</a:t>
                      </a:r>
                      <a:endParaRPr lang="en-US" sz="900" b="0" i="0" u="none" strike="noStrike">
                        <a:effectLst/>
                        <a:latin typeface="Geneva"/>
                      </a:endParaRPr>
                    </a:p>
                  </a:txBody>
                  <a:tcPr marL="0" marR="0" marT="0" marB="0" anchor="b"/>
                </a:tc>
                <a:tc>
                  <a:txBody>
                    <a:bodyPr/>
                    <a:lstStyle/>
                    <a:p>
                      <a:pPr algn="ctr" fontAlgn="b"/>
                      <a:r>
                        <a:rPr lang="en-US" sz="900" u="none" strike="noStrike">
                          <a:effectLst/>
                        </a:rPr>
                        <a:t>#DIV/0!</a:t>
                      </a:r>
                      <a:endParaRPr lang="en-US" sz="900" b="0" i="0" u="none" strike="noStrike">
                        <a:effectLst/>
                        <a:latin typeface="Geneva"/>
                      </a:endParaRPr>
                    </a:p>
                  </a:txBody>
                  <a:tcPr marL="0" marR="0" marT="0" marB="0" anchor="b"/>
                </a:tc>
              </a:tr>
              <a:tr h="660400">
                <a:tc>
                  <a:txBody>
                    <a:bodyPr/>
                    <a:lstStyle/>
                    <a:p>
                      <a:pPr algn="l" fontAlgn="b"/>
                      <a:r>
                        <a:rPr lang="en-US" sz="900" u="none" strike="noStrike">
                          <a:effectLst/>
                        </a:rPr>
                        <a:t>Equipment Lease (Copier)</a:t>
                      </a:r>
                      <a:endParaRPr lang="en-US" sz="900" b="0" i="0" u="none" strike="noStrike">
                        <a:effectLst/>
                        <a:latin typeface="Geneva"/>
                      </a:endParaRPr>
                    </a:p>
                  </a:txBody>
                  <a:tcPr marL="0" marR="0" marT="0" marB="0" anchor="b"/>
                </a:tc>
                <a:tc>
                  <a:txBody>
                    <a:bodyPr/>
                    <a:lstStyle/>
                    <a:p>
                      <a:pPr algn="r" fontAlgn="b"/>
                      <a:r>
                        <a:rPr lang="en-US" sz="900" u="none" strike="noStrike">
                          <a:effectLst/>
                        </a:rPr>
                        <a:t>9,500</a:t>
                      </a:r>
                      <a:endParaRPr lang="en-US" sz="900" b="0" i="0" u="none" strike="noStrike">
                        <a:effectLst/>
                        <a:latin typeface="Geneva"/>
                      </a:endParaRPr>
                    </a:p>
                  </a:txBody>
                  <a:tcPr marL="0" marR="0" marT="0" marB="0" anchor="b"/>
                </a:tc>
                <a:tc>
                  <a:txBody>
                    <a:bodyPr/>
                    <a:lstStyle/>
                    <a:p>
                      <a:pPr algn="r" fontAlgn="b"/>
                      <a:r>
                        <a:rPr lang="en-US" sz="900" u="none" strike="noStrike">
                          <a:effectLst/>
                        </a:rPr>
                        <a:t>16,700</a:t>
                      </a:r>
                      <a:endParaRPr lang="en-US" sz="900" b="0" i="0" u="none" strike="noStrike">
                        <a:effectLst/>
                        <a:latin typeface="Geneva"/>
                      </a:endParaRPr>
                    </a:p>
                  </a:txBody>
                  <a:tcPr marL="0" marR="0" marT="0" marB="0" anchor="b"/>
                </a:tc>
                <a:tc>
                  <a:txBody>
                    <a:bodyPr/>
                    <a:lstStyle/>
                    <a:p>
                      <a:pPr algn="r" fontAlgn="b"/>
                      <a:r>
                        <a:rPr lang="en-US" sz="900" u="none" strike="noStrike">
                          <a:effectLst/>
                        </a:rPr>
                        <a:t>7,200</a:t>
                      </a:r>
                      <a:endParaRPr lang="en-US" sz="900" b="0" i="0" u="none" strike="noStrike">
                        <a:effectLst/>
                        <a:latin typeface="Geneva"/>
                      </a:endParaRPr>
                    </a:p>
                  </a:txBody>
                  <a:tcPr marL="0" marR="0" marT="0" marB="0" anchor="b"/>
                </a:tc>
                <a:tc>
                  <a:txBody>
                    <a:bodyPr/>
                    <a:lstStyle/>
                    <a:p>
                      <a:pPr algn="r" fontAlgn="b"/>
                      <a:r>
                        <a:rPr lang="en-US" sz="900" u="none" strike="noStrike">
                          <a:effectLst/>
                        </a:rPr>
                        <a:t>75.79%</a:t>
                      </a:r>
                      <a:endParaRPr lang="en-US" sz="900" b="0" i="0" u="none" strike="noStrike">
                        <a:effectLst/>
                        <a:latin typeface="Geneva"/>
                      </a:endParaRPr>
                    </a:p>
                  </a:txBody>
                  <a:tcPr marL="0" marR="0" marT="0" marB="0" anchor="b"/>
                </a:tc>
              </a:tr>
              <a:tr h="660400">
                <a:tc>
                  <a:txBody>
                    <a:bodyPr/>
                    <a:lstStyle/>
                    <a:p>
                      <a:pPr algn="l" fontAlgn="b"/>
                      <a:r>
                        <a:rPr lang="en-US" sz="900" u="none" strike="noStrike">
                          <a:effectLst/>
                        </a:rPr>
                        <a:t>Biology Forensic Science </a:t>
                      </a:r>
                      <a:endParaRPr lang="en-US" sz="900" b="0" i="0" u="none" strike="noStrike">
                        <a:effectLst/>
                        <a:latin typeface="Geneva"/>
                      </a:endParaRPr>
                    </a:p>
                  </a:txBody>
                  <a:tcPr marL="0" marR="0" marT="0" marB="0" anchor="b"/>
                </a:tc>
                <a:tc>
                  <a:txBody>
                    <a:bodyPr/>
                    <a:lstStyle/>
                    <a:p>
                      <a:pPr algn="r" fontAlgn="b"/>
                      <a:r>
                        <a:rPr lang="en-US" sz="900" u="sng" strike="noStrike">
                          <a:effectLst/>
                        </a:rPr>
                        <a:t>2,000</a:t>
                      </a:r>
                      <a:endParaRPr lang="en-US" sz="900" b="0" i="0" u="sng" strike="noStrike">
                        <a:effectLst/>
                        <a:latin typeface="Geneva"/>
                      </a:endParaRPr>
                    </a:p>
                  </a:txBody>
                  <a:tcPr marL="0" marR="0" marT="0" marB="0" anchor="b"/>
                </a:tc>
                <a:tc>
                  <a:txBody>
                    <a:bodyPr/>
                    <a:lstStyle/>
                    <a:p>
                      <a:pPr algn="r" fontAlgn="b"/>
                      <a:r>
                        <a:rPr lang="en-US" sz="900" u="sng" strike="noStrike">
                          <a:effectLst/>
                        </a:rPr>
                        <a:t>0</a:t>
                      </a:r>
                      <a:endParaRPr lang="en-US" sz="900" b="0" i="0" u="sng" strike="noStrike">
                        <a:effectLst/>
                        <a:latin typeface="Geneva"/>
                      </a:endParaRPr>
                    </a:p>
                  </a:txBody>
                  <a:tcPr marL="0" marR="0" marT="0" marB="0" anchor="b"/>
                </a:tc>
                <a:tc>
                  <a:txBody>
                    <a:bodyPr/>
                    <a:lstStyle/>
                    <a:p>
                      <a:pPr algn="r" fontAlgn="b"/>
                      <a:r>
                        <a:rPr lang="en-US" sz="900" u="sng" strike="noStrike">
                          <a:effectLst/>
                        </a:rPr>
                        <a:t>-2,000</a:t>
                      </a:r>
                      <a:endParaRPr lang="en-US" sz="900" b="0" i="0" u="sng" strike="noStrike">
                        <a:effectLst/>
                        <a:latin typeface="Geneva"/>
                      </a:endParaRPr>
                    </a:p>
                  </a:txBody>
                  <a:tcPr marL="0" marR="0" marT="0" marB="0" anchor="b"/>
                </a:tc>
                <a:tc>
                  <a:txBody>
                    <a:bodyPr/>
                    <a:lstStyle/>
                    <a:p>
                      <a:pPr algn="r" fontAlgn="b"/>
                      <a:r>
                        <a:rPr lang="en-US" sz="900" u="sng" strike="noStrike">
                          <a:effectLst/>
                        </a:rPr>
                        <a:t>-100.00%</a:t>
                      </a:r>
                      <a:endParaRPr lang="en-US" sz="900" b="0" i="0" u="sng" strike="noStrike">
                        <a:effectLst/>
                        <a:latin typeface="Geneva"/>
                      </a:endParaRPr>
                    </a:p>
                  </a:txBody>
                  <a:tcPr marL="0" marR="0" marT="0" marB="0" anchor="b"/>
                </a:tc>
              </a:tr>
              <a:tr h="660400">
                <a:tc>
                  <a:txBody>
                    <a:bodyPr/>
                    <a:lstStyle/>
                    <a:p>
                      <a:pPr algn="l" fontAlgn="b"/>
                      <a:endParaRPr lang="en-US" sz="900" b="0" i="0" u="none" strike="noStrike">
                        <a:effectLst/>
                        <a:latin typeface="Geneva"/>
                      </a:endParaRPr>
                    </a:p>
                  </a:txBody>
                  <a:tcPr marL="0" marR="0" marT="0" marB="0" anchor="b"/>
                </a:tc>
                <a:tc>
                  <a:txBody>
                    <a:bodyPr/>
                    <a:lstStyle/>
                    <a:p>
                      <a:pPr algn="r" fontAlgn="b"/>
                      <a:r>
                        <a:rPr lang="en-US" sz="900" u="none" strike="noStrike">
                          <a:effectLst/>
                        </a:rPr>
                        <a:t>11,500</a:t>
                      </a:r>
                      <a:endParaRPr lang="en-US" sz="900" b="0" i="0" u="none" strike="noStrike">
                        <a:effectLst/>
                        <a:latin typeface="Geneva"/>
                      </a:endParaRPr>
                    </a:p>
                  </a:txBody>
                  <a:tcPr marL="0" marR="0" marT="0" marB="0" anchor="b"/>
                </a:tc>
                <a:tc>
                  <a:txBody>
                    <a:bodyPr/>
                    <a:lstStyle/>
                    <a:p>
                      <a:pPr algn="r" fontAlgn="b"/>
                      <a:r>
                        <a:rPr lang="en-US" sz="900" u="none" strike="noStrike">
                          <a:effectLst/>
                        </a:rPr>
                        <a:t>22,700</a:t>
                      </a:r>
                      <a:endParaRPr lang="en-US" sz="900" b="0" i="0" u="none" strike="noStrike">
                        <a:effectLst/>
                        <a:latin typeface="Geneva"/>
                      </a:endParaRPr>
                    </a:p>
                  </a:txBody>
                  <a:tcPr marL="0" marR="0" marT="0" marB="0" anchor="b"/>
                </a:tc>
                <a:tc>
                  <a:txBody>
                    <a:bodyPr/>
                    <a:lstStyle/>
                    <a:p>
                      <a:pPr algn="r" fontAlgn="b"/>
                      <a:r>
                        <a:rPr lang="en-US" sz="900" u="none" strike="noStrike">
                          <a:effectLst/>
                        </a:rPr>
                        <a:t>11,200</a:t>
                      </a:r>
                      <a:endParaRPr lang="en-US" sz="900" b="0" i="0" u="none" strike="noStrike">
                        <a:effectLst/>
                        <a:latin typeface="Geneva"/>
                      </a:endParaRPr>
                    </a:p>
                  </a:txBody>
                  <a:tcPr marL="0" marR="0" marT="0" marB="0" anchor="b"/>
                </a:tc>
                <a:tc>
                  <a:txBody>
                    <a:bodyPr/>
                    <a:lstStyle/>
                    <a:p>
                      <a:pPr algn="r" fontAlgn="b"/>
                      <a:r>
                        <a:rPr lang="en-US" sz="900" u="none" strike="noStrike" dirty="0">
                          <a:effectLst/>
                        </a:rPr>
                        <a:t>97.39%</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16060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Non-Instructional Equipment (7000)</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Includes maintenance equipment such as vacuums, scrubbers, desk movers, mowers, leaf vacuums, and other power equipment</a:t>
            </a:r>
          </a:p>
          <a:p>
            <a:r>
              <a:rPr lang="en-US" dirty="0" smtClean="0"/>
              <a:t>Funded through Building Rental and Field Rental Fees</a:t>
            </a:r>
            <a:endParaRPr lang="en-US" dirty="0"/>
          </a:p>
          <a:p>
            <a:r>
              <a:rPr lang="en-US" dirty="0" smtClean="0"/>
              <a:t>Increases productivity</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01234095"/>
              </p:ext>
            </p:extLst>
          </p:nvPr>
        </p:nvGraphicFramePr>
        <p:xfrm>
          <a:off x="457200" y="1752599"/>
          <a:ext cx="4038600" cy="3886200"/>
        </p:xfrm>
        <a:graphic>
          <a:graphicData uri="http://schemas.openxmlformats.org/drawingml/2006/table">
            <a:tbl>
              <a:tblPr>
                <a:tableStyleId>{5C22544A-7EE6-4342-B048-85BDC9FD1C3A}</a:tableStyleId>
              </a:tblPr>
              <a:tblGrid>
                <a:gridCol w="1706330"/>
                <a:gridCol w="560202"/>
                <a:gridCol w="560202"/>
                <a:gridCol w="560202"/>
                <a:gridCol w="651664"/>
              </a:tblGrid>
              <a:tr h="777240">
                <a:tc>
                  <a:txBody>
                    <a:bodyPr/>
                    <a:lstStyle/>
                    <a:p>
                      <a:pPr algn="l" fontAlgn="b"/>
                      <a:endParaRPr lang="en-US" sz="900" b="0" i="0" u="none" strike="noStrike">
                        <a:effectLst/>
                        <a:latin typeface="Geneva"/>
                      </a:endParaRPr>
                    </a:p>
                  </a:txBody>
                  <a:tcPr marL="0" marR="0" marT="0" marB="0" anchor="b"/>
                </a:tc>
                <a:tc>
                  <a:txBody>
                    <a:bodyPr/>
                    <a:lstStyle/>
                    <a:p>
                      <a:pPr algn="ctr" fontAlgn="b"/>
                      <a:endParaRPr lang="en-US" sz="900" b="1" i="0" u="none" strike="noStrike">
                        <a:effectLst/>
                        <a:latin typeface="Geneva"/>
                      </a:endParaRPr>
                    </a:p>
                  </a:txBody>
                  <a:tcPr marL="0" marR="0" marT="0" marB="0" anchor="b"/>
                </a:tc>
                <a:tc>
                  <a:txBody>
                    <a:bodyPr/>
                    <a:lstStyle/>
                    <a:p>
                      <a:pPr algn="ctr" fontAlgn="b"/>
                      <a:r>
                        <a:rPr lang="en-US" sz="900" u="none" strike="noStrike">
                          <a:effectLst/>
                        </a:rPr>
                        <a:t>Proposed</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c>
                  <a:txBody>
                    <a:bodyPr/>
                    <a:lstStyle/>
                    <a:p>
                      <a:pPr algn="ctr" fontAlgn="b"/>
                      <a:r>
                        <a:rPr lang="en-US" sz="900" u="none" strike="noStrike">
                          <a:effectLst/>
                        </a:rPr>
                        <a:t>%</a:t>
                      </a:r>
                      <a:endParaRPr lang="en-US" sz="900" b="1" i="0" u="none" strike="noStrike">
                        <a:effectLst/>
                        <a:latin typeface="Geneva"/>
                      </a:endParaRPr>
                    </a:p>
                  </a:txBody>
                  <a:tcPr marL="0" marR="0" marT="0" marB="0" anchor="b"/>
                </a:tc>
              </a:tr>
              <a:tr h="77724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FY 13</a:t>
                      </a:r>
                      <a:endParaRPr lang="en-US" sz="900" b="1" i="0" u="none" strike="noStrike">
                        <a:effectLst/>
                        <a:latin typeface="Geneva"/>
                      </a:endParaRPr>
                    </a:p>
                  </a:txBody>
                  <a:tcPr marL="0" marR="0" marT="0" marB="0" anchor="b"/>
                </a:tc>
                <a:tc>
                  <a:txBody>
                    <a:bodyPr/>
                    <a:lstStyle/>
                    <a:p>
                      <a:pPr algn="ctr" fontAlgn="b"/>
                      <a:r>
                        <a:rPr lang="en-US" sz="900" u="none" strike="noStrike">
                          <a:effectLst/>
                        </a:rPr>
                        <a:t>FY 14</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c>
                  <a:txBody>
                    <a:bodyPr/>
                    <a:lstStyle/>
                    <a:p>
                      <a:pPr algn="ctr" fontAlgn="b"/>
                      <a:r>
                        <a:rPr lang="en-US" sz="900" u="none" strike="noStrike">
                          <a:effectLst/>
                        </a:rPr>
                        <a:t>Change</a:t>
                      </a:r>
                      <a:endParaRPr lang="en-US" sz="900" b="1" i="0" u="none" strike="noStrike">
                        <a:effectLst/>
                        <a:latin typeface="Geneva"/>
                      </a:endParaRPr>
                    </a:p>
                  </a:txBody>
                  <a:tcPr marL="0" marR="0" marT="0" marB="0" anchor="b"/>
                </a:tc>
              </a:tr>
              <a:tr h="777240">
                <a:tc>
                  <a:txBody>
                    <a:bodyPr/>
                    <a:lstStyle/>
                    <a:p>
                      <a:pPr algn="l" fontAlgn="b"/>
                      <a:r>
                        <a:rPr lang="en-US" sz="900" u="none" strike="noStrike">
                          <a:effectLst/>
                        </a:rPr>
                        <a:t>Equipment</a:t>
                      </a:r>
                      <a:endParaRPr lang="en-US" sz="900" b="0" i="0" u="none" strike="noStrike">
                        <a:effectLst/>
                        <a:latin typeface="Geneva"/>
                      </a:endParaRPr>
                    </a:p>
                  </a:txBody>
                  <a:tcPr marL="0" marR="0" marT="0" marB="0" anchor="b"/>
                </a:tc>
                <a:tc>
                  <a:txBody>
                    <a:bodyPr/>
                    <a:lstStyle/>
                    <a:p>
                      <a:pPr algn="ctr" fontAlgn="b"/>
                      <a:r>
                        <a:rPr lang="en-US" sz="900" u="none" strike="noStrike">
                          <a:effectLst/>
                        </a:rPr>
                        <a:t>8,850</a:t>
                      </a:r>
                      <a:endParaRPr lang="en-US" sz="900" b="0" i="0" u="none" strike="noStrike">
                        <a:effectLst/>
                        <a:latin typeface="Geneva"/>
                      </a:endParaRPr>
                    </a:p>
                  </a:txBody>
                  <a:tcPr marL="0" marR="0" marT="0" marB="0" anchor="b"/>
                </a:tc>
                <a:tc>
                  <a:txBody>
                    <a:bodyPr/>
                    <a:lstStyle/>
                    <a:p>
                      <a:pPr algn="ctr" fontAlgn="b"/>
                      <a:r>
                        <a:rPr lang="en-US" sz="900" u="none" strike="noStrike">
                          <a:effectLst/>
                        </a:rPr>
                        <a:t>15,000</a:t>
                      </a:r>
                      <a:endParaRPr lang="en-US" sz="900" b="0" i="0" u="none" strike="noStrike">
                        <a:effectLst/>
                        <a:latin typeface="Geneva"/>
                      </a:endParaRPr>
                    </a:p>
                  </a:txBody>
                  <a:tcPr marL="0" marR="0" marT="0" marB="0" anchor="b"/>
                </a:tc>
                <a:tc>
                  <a:txBody>
                    <a:bodyPr/>
                    <a:lstStyle/>
                    <a:p>
                      <a:pPr algn="ctr" fontAlgn="b"/>
                      <a:r>
                        <a:rPr lang="en-US" sz="900" u="none" strike="noStrike">
                          <a:effectLst/>
                        </a:rPr>
                        <a:t>6,150</a:t>
                      </a:r>
                      <a:endParaRPr lang="en-US" sz="900" b="0" i="0" u="none" strike="noStrike">
                        <a:effectLst/>
                        <a:latin typeface="Geneva"/>
                      </a:endParaRPr>
                    </a:p>
                  </a:txBody>
                  <a:tcPr marL="0" marR="0" marT="0" marB="0" anchor="b"/>
                </a:tc>
                <a:tc>
                  <a:txBody>
                    <a:bodyPr/>
                    <a:lstStyle/>
                    <a:p>
                      <a:pPr algn="ctr" fontAlgn="b"/>
                      <a:r>
                        <a:rPr lang="en-US" sz="900" u="none" strike="noStrike">
                          <a:effectLst/>
                        </a:rPr>
                        <a:t>69.49%</a:t>
                      </a:r>
                      <a:endParaRPr lang="en-US" sz="900" b="0" i="0" u="none" strike="noStrike">
                        <a:effectLst/>
                        <a:latin typeface="Geneva"/>
                      </a:endParaRPr>
                    </a:p>
                  </a:txBody>
                  <a:tcPr marL="0" marR="0" marT="0" marB="0" anchor="b"/>
                </a:tc>
              </a:tr>
              <a:tr h="777240">
                <a:tc>
                  <a:txBody>
                    <a:bodyPr/>
                    <a:lstStyle/>
                    <a:p>
                      <a:pPr algn="l" fontAlgn="b"/>
                      <a:r>
                        <a:rPr lang="en-US" sz="900" u="none" strike="noStrike">
                          <a:effectLst/>
                        </a:rPr>
                        <a:t>Offset</a:t>
                      </a:r>
                      <a:endParaRPr lang="en-US" sz="900" b="0" i="0" u="none" strike="noStrike">
                        <a:effectLst/>
                        <a:latin typeface="Geneva"/>
                      </a:endParaRPr>
                    </a:p>
                  </a:txBody>
                  <a:tcPr marL="0" marR="0" marT="0" marB="0" anchor="b"/>
                </a:tc>
                <a:tc>
                  <a:txBody>
                    <a:bodyPr/>
                    <a:lstStyle/>
                    <a:p>
                      <a:pPr algn="ctr" fontAlgn="b"/>
                      <a:r>
                        <a:rPr lang="en-US" sz="900" u="sng" strike="noStrike">
                          <a:effectLst/>
                        </a:rPr>
                        <a:t>-8,850</a:t>
                      </a:r>
                      <a:endParaRPr lang="en-US" sz="900" b="0" i="0" u="sng" strike="noStrike">
                        <a:effectLst/>
                        <a:latin typeface="Geneva"/>
                      </a:endParaRPr>
                    </a:p>
                  </a:txBody>
                  <a:tcPr marL="0" marR="0" marT="0" marB="0" anchor="b"/>
                </a:tc>
                <a:tc>
                  <a:txBody>
                    <a:bodyPr/>
                    <a:lstStyle/>
                    <a:p>
                      <a:pPr algn="ctr" fontAlgn="b"/>
                      <a:r>
                        <a:rPr lang="en-US" sz="900" u="sng" strike="noStrike">
                          <a:effectLst/>
                        </a:rPr>
                        <a:t>-15,000</a:t>
                      </a:r>
                      <a:endParaRPr lang="en-US" sz="900" b="0" i="0" u="sng" strike="noStrike">
                        <a:effectLst/>
                        <a:latin typeface="Geneva"/>
                      </a:endParaRPr>
                    </a:p>
                  </a:txBody>
                  <a:tcPr marL="0" marR="0" marT="0" marB="0" anchor="b"/>
                </a:tc>
                <a:tc>
                  <a:txBody>
                    <a:bodyPr/>
                    <a:lstStyle/>
                    <a:p>
                      <a:pPr algn="ctr" fontAlgn="b"/>
                      <a:r>
                        <a:rPr lang="en-US" sz="900" u="sng" strike="noStrike">
                          <a:effectLst/>
                        </a:rPr>
                        <a:t>-6,150</a:t>
                      </a:r>
                      <a:endParaRPr lang="en-US" sz="900" b="0" i="0" u="sng" strike="noStrike">
                        <a:effectLst/>
                        <a:latin typeface="Geneva"/>
                      </a:endParaRPr>
                    </a:p>
                  </a:txBody>
                  <a:tcPr marL="0" marR="0" marT="0" marB="0" anchor="b"/>
                </a:tc>
                <a:tc>
                  <a:txBody>
                    <a:bodyPr/>
                    <a:lstStyle/>
                    <a:p>
                      <a:pPr algn="ctr" fontAlgn="b"/>
                      <a:r>
                        <a:rPr lang="en-US" sz="900" u="sng" strike="noStrike">
                          <a:effectLst/>
                        </a:rPr>
                        <a:t>69.49%</a:t>
                      </a:r>
                      <a:endParaRPr lang="en-US" sz="900" b="0" i="0" u="sng" strike="noStrike">
                        <a:effectLst/>
                        <a:latin typeface="Geneva"/>
                      </a:endParaRPr>
                    </a:p>
                  </a:txBody>
                  <a:tcPr marL="0" marR="0" marT="0" marB="0" anchor="b"/>
                </a:tc>
              </a:tr>
              <a:tr h="777240">
                <a:tc>
                  <a:txBody>
                    <a:bodyPr/>
                    <a:lstStyle/>
                    <a:p>
                      <a:pPr algn="l" fontAlgn="b"/>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a:effectLst/>
                        </a:rPr>
                        <a:t>0</a:t>
                      </a:r>
                      <a:endParaRPr lang="en-US" sz="900" b="0" i="0" u="none" strike="noStrike">
                        <a:effectLst/>
                        <a:latin typeface="Geneva"/>
                      </a:endParaRPr>
                    </a:p>
                  </a:txBody>
                  <a:tcPr marL="0" marR="0" marT="0" marB="0" anchor="b"/>
                </a:tc>
                <a:tc>
                  <a:txBody>
                    <a:bodyPr/>
                    <a:lstStyle/>
                    <a:p>
                      <a:pPr algn="ctr" fontAlgn="b"/>
                      <a:r>
                        <a:rPr lang="en-US" sz="900" u="none" strike="noStrike" dirty="0">
                          <a:effectLst/>
                        </a:rPr>
                        <a:t>0</a:t>
                      </a:r>
                      <a:endParaRPr lang="en-US" sz="900" b="0" i="0" u="none" strike="noStrike" dirty="0">
                        <a:effectLst/>
                        <a:latin typeface="Geneva"/>
                      </a:endParaRPr>
                    </a:p>
                  </a:txBody>
                  <a:tcPr marL="0" marR="0" marT="0" marB="0" anchor="b"/>
                </a:tc>
              </a:tr>
            </a:tbl>
          </a:graphicData>
        </a:graphic>
      </p:graphicFrame>
    </p:spTree>
    <p:extLst>
      <p:ext uri="{BB962C8B-B14F-4D97-AF65-F5344CB8AC3E}">
        <p14:creationId xmlns:p14="http://schemas.microsoft.com/office/powerpoint/2010/main" val="181549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3558</TotalTime>
  <Words>2021</Words>
  <Application>Microsoft Office PowerPoint</Application>
  <PresentationFormat>On-screen Show (4:3)</PresentationFormat>
  <Paragraphs>1003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HINGHAM PUBLIC SCHOOLS January 17, 2013</vt:lpstr>
      <vt:lpstr>Regular Education</vt:lpstr>
      <vt:lpstr>Special Education</vt:lpstr>
      <vt:lpstr>Vocational Education</vt:lpstr>
      <vt:lpstr>FY 14 Athletics (3510)</vt:lpstr>
      <vt:lpstr>FY 14 Student Activities (3520)</vt:lpstr>
      <vt:lpstr>FY 14 Transportation (3300)</vt:lpstr>
      <vt:lpstr>Instructional Equipment (2410)</vt:lpstr>
      <vt:lpstr>Non-Instructional Equipment (7000)</vt:lpstr>
      <vt:lpstr>Custodial (4110)</vt:lpstr>
      <vt:lpstr>Heating of Buildings (4120)</vt:lpstr>
      <vt:lpstr>PowerPoint Presentation</vt:lpstr>
      <vt:lpstr>PowerPoint Presentation</vt:lpstr>
      <vt:lpstr>Utilities (4130)</vt:lpstr>
      <vt:lpstr>PowerPoint Presentation</vt:lpstr>
      <vt:lpstr>Grounds Maintenance (4210)</vt:lpstr>
      <vt:lpstr>Plant Maintenance (4220)</vt:lpstr>
      <vt:lpstr>Repair of Equipment (4230)</vt:lpstr>
      <vt:lpstr>Administration’s Capital Request  By School and Type FY 2014</vt:lpstr>
      <vt:lpstr>PowerPoint Presentation</vt:lpstr>
      <vt:lpstr>PowerPoint Presentation</vt:lpstr>
      <vt:lpstr>2014 Capital Breakdown By Type (page 1 of 3)</vt:lpstr>
      <vt:lpstr>2014 Capital Breakdown By Type (page 2 of 3)</vt:lpstr>
      <vt:lpstr>2014 Capital Breakdown By Type (page 3 of 3)</vt:lpstr>
      <vt:lpstr>Next Steps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HPS</dc:creator>
  <cp:lastModifiedBy>HPS</cp:lastModifiedBy>
  <cp:revision>116</cp:revision>
  <cp:lastPrinted>2013-01-17T23:02:16Z</cp:lastPrinted>
  <dcterms:created xsi:type="dcterms:W3CDTF">2011-12-15T21:22:34Z</dcterms:created>
  <dcterms:modified xsi:type="dcterms:W3CDTF">2013-01-18T18:51:02Z</dcterms:modified>
</cp:coreProperties>
</file>