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8"/>
  </p:notesMasterIdLst>
  <p:sldIdLst>
    <p:sldId id="256" r:id="rId3"/>
    <p:sldId id="279" r:id="rId4"/>
    <p:sldId id="261" r:id="rId5"/>
    <p:sldId id="277" r:id="rId6"/>
    <p:sldId id="276" r:id="rId7"/>
    <p:sldId id="281" r:id="rId8"/>
    <p:sldId id="285" r:id="rId9"/>
    <p:sldId id="286" r:id="rId10"/>
    <p:sldId id="275" r:id="rId11"/>
    <p:sldId id="260" r:id="rId12"/>
    <p:sldId id="284" r:id="rId13"/>
    <p:sldId id="289" r:id="rId14"/>
    <p:sldId id="290" r:id="rId15"/>
    <p:sldId id="282" r:id="rId16"/>
    <p:sldId id="273" r:id="rId17"/>
    <p:sldId id="267" r:id="rId18"/>
    <p:sldId id="257" r:id="rId19"/>
    <p:sldId id="262" r:id="rId20"/>
    <p:sldId id="263" r:id="rId21"/>
    <p:sldId id="265" r:id="rId22"/>
    <p:sldId id="269" r:id="rId23"/>
    <p:sldId id="266" r:id="rId24"/>
    <p:sldId id="287" r:id="rId25"/>
    <p:sldId id="288" r:id="rId26"/>
    <p:sldId id="27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vinness\Downloads\Copy%20of%20Student%20Services%20Trends_Budget%202022%20(002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3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/>
              <a:t>Enrollment Trends</a:t>
            </a:r>
          </a:p>
        </c:rich>
      </c:tx>
      <c:layout>
        <c:manualLayout>
          <c:xMode val="edge"/>
          <c:yMode val="edge"/>
          <c:x val="0.23911861228316925"/>
          <c:y val="2.66134397870924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3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395690517588257E-2"/>
          <c:y val="0.16251507483720223"/>
          <c:w val="0.90547725838067705"/>
          <c:h val="0.654918614215139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'In-District Enrollment Chart'!$B$2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'In-District Enrollment Chart'!$A$3:$A$18</c:f>
              <c:strCache>
                <c:ptCount val="16"/>
                <c:pt idx="0">
                  <c:v>2021-2022</c:v>
                </c:pt>
                <c:pt idx="1">
                  <c:v>2020-2021</c:v>
                </c:pt>
                <c:pt idx="2">
                  <c:v>2019-2020</c:v>
                </c:pt>
                <c:pt idx="3">
                  <c:v>2018-2019</c:v>
                </c:pt>
                <c:pt idx="4">
                  <c:v>2017-2018</c:v>
                </c:pt>
                <c:pt idx="5">
                  <c:v>2016-2017</c:v>
                </c:pt>
                <c:pt idx="6">
                  <c:v>2015-2016</c:v>
                </c:pt>
                <c:pt idx="7">
                  <c:v>2014-2015</c:v>
                </c:pt>
                <c:pt idx="8">
                  <c:v>2013-2014</c:v>
                </c:pt>
                <c:pt idx="9">
                  <c:v>2012-2013</c:v>
                </c:pt>
                <c:pt idx="10">
                  <c:v>2011-2012</c:v>
                </c:pt>
                <c:pt idx="11">
                  <c:v>2010-2011</c:v>
                </c:pt>
                <c:pt idx="12">
                  <c:v>2009-2010</c:v>
                </c:pt>
                <c:pt idx="13">
                  <c:v>2008-2009</c:v>
                </c:pt>
                <c:pt idx="14">
                  <c:v>2007-2008</c:v>
                </c:pt>
                <c:pt idx="15">
                  <c:v>2006-2007</c:v>
                </c:pt>
              </c:strCache>
            </c:strRef>
          </c:cat>
          <c:val>
            <c:numRef>
              <c:f>'In-District Enrollment Chart'!$B$3:$B$18</c:f>
              <c:numCache>
                <c:formatCode>_(* #,##0_);_(* \(#,##0\);_(* "-"??_);_(@_)</c:formatCode>
                <c:ptCount val="16"/>
                <c:pt idx="0">
                  <c:v>492</c:v>
                </c:pt>
                <c:pt idx="1">
                  <c:v>397</c:v>
                </c:pt>
                <c:pt idx="2">
                  <c:v>525</c:v>
                </c:pt>
                <c:pt idx="3">
                  <c:v>520</c:v>
                </c:pt>
                <c:pt idx="4">
                  <c:v>527</c:v>
                </c:pt>
                <c:pt idx="5">
                  <c:v>543</c:v>
                </c:pt>
                <c:pt idx="6">
                  <c:v>579</c:v>
                </c:pt>
                <c:pt idx="7">
                  <c:v>595</c:v>
                </c:pt>
                <c:pt idx="8">
                  <c:v>614</c:v>
                </c:pt>
                <c:pt idx="9">
                  <c:v>626</c:v>
                </c:pt>
                <c:pt idx="10">
                  <c:v>606</c:v>
                </c:pt>
                <c:pt idx="11">
                  <c:v>611</c:v>
                </c:pt>
                <c:pt idx="12">
                  <c:v>618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69-470D-886C-D5A396A2F345}"/>
            </c:ext>
          </c:extLst>
        </c:ser>
        <c:ser>
          <c:idx val="1"/>
          <c:order val="1"/>
          <c:tx>
            <c:strRef>
              <c:f>'In-District Enrollment Chart'!$C$2</c:f>
              <c:strCache>
                <c:ptCount val="1"/>
                <c:pt idx="0">
                  <c:v>Foster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'In-District Enrollment Chart'!$A$3:$A$18</c:f>
              <c:strCache>
                <c:ptCount val="16"/>
                <c:pt idx="0">
                  <c:v>2021-2022</c:v>
                </c:pt>
                <c:pt idx="1">
                  <c:v>2020-2021</c:v>
                </c:pt>
                <c:pt idx="2">
                  <c:v>2019-2020</c:v>
                </c:pt>
                <c:pt idx="3">
                  <c:v>2018-2019</c:v>
                </c:pt>
                <c:pt idx="4">
                  <c:v>2017-2018</c:v>
                </c:pt>
                <c:pt idx="5">
                  <c:v>2016-2017</c:v>
                </c:pt>
                <c:pt idx="6">
                  <c:v>2015-2016</c:v>
                </c:pt>
                <c:pt idx="7">
                  <c:v>2014-2015</c:v>
                </c:pt>
                <c:pt idx="8">
                  <c:v>2013-2014</c:v>
                </c:pt>
                <c:pt idx="9">
                  <c:v>2012-2013</c:v>
                </c:pt>
                <c:pt idx="10">
                  <c:v>2011-2012</c:v>
                </c:pt>
                <c:pt idx="11">
                  <c:v>2010-2011</c:v>
                </c:pt>
                <c:pt idx="12">
                  <c:v>2009-2010</c:v>
                </c:pt>
                <c:pt idx="13">
                  <c:v>2008-2009</c:v>
                </c:pt>
                <c:pt idx="14">
                  <c:v>2007-2008</c:v>
                </c:pt>
                <c:pt idx="15">
                  <c:v>2006-2007</c:v>
                </c:pt>
              </c:strCache>
            </c:strRef>
          </c:cat>
          <c:val>
            <c:numRef>
              <c:f>'In-District Enrollment Chart'!$C$3:$C$18</c:f>
              <c:numCache>
                <c:formatCode>_(* #,##0_);_(* \(#,##0\);_(* "-"??_);_(@_)</c:formatCode>
                <c:ptCount val="16"/>
                <c:pt idx="0">
                  <c:v>419</c:v>
                </c:pt>
                <c:pt idx="1">
                  <c:v>445</c:v>
                </c:pt>
                <c:pt idx="2">
                  <c:v>495</c:v>
                </c:pt>
                <c:pt idx="3">
                  <c:v>480</c:v>
                </c:pt>
                <c:pt idx="4">
                  <c:v>446</c:v>
                </c:pt>
                <c:pt idx="5">
                  <c:v>470</c:v>
                </c:pt>
                <c:pt idx="6">
                  <c:v>470</c:v>
                </c:pt>
                <c:pt idx="7">
                  <c:v>475</c:v>
                </c:pt>
                <c:pt idx="8">
                  <c:v>486</c:v>
                </c:pt>
                <c:pt idx="9">
                  <c:v>478</c:v>
                </c:pt>
                <c:pt idx="10">
                  <c:v>474</c:v>
                </c:pt>
                <c:pt idx="11">
                  <c:v>487</c:v>
                </c:pt>
                <c:pt idx="12">
                  <c:v>482</c:v>
                </c:pt>
                <c:pt idx="13">
                  <c:v>619</c:v>
                </c:pt>
                <c:pt idx="14">
                  <c:v>608</c:v>
                </c:pt>
                <c:pt idx="15">
                  <c:v>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69-470D-886C-D5A396A2F345}"/>
            </c:ext>
          </c:extLst>
        </c:ser>
        <c:ser>
          <c:idx val="2"/>
          <c:order val="2"/>
          <c:tx>
            <c:strRef>
              <c:f>'In-District Enrollment Chart'!$D$2</c:f>
              <c:strCache>
                <c:ptCount val="1"/>
                <c:pt idx="0">
                  <c:v>PRS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'In-District Enrollment Chart'!$A$3:$A$18</c:f>
              <c:strCache>
                <c:ptCount val="16"/>
                <c:pt idx="0">
                  <c:v>2021-2022</c:v>
                </c:pt>
                <c:pt idx="1">
                  <c:v>2020-2021</c:v>
                </c:pt>
                <c:pt idx="2">
                  <c:v>2019-2020</c:v>
                </c:pt>
                <c:pt idx="3">
                  <c:v>2018-2019</c:v>
                </c:pt>
                <c:pt idx="4">
                  <c:v>2017-2018</c:v>
                </c:pt>
                <c:pt idx="5">
                  <c:v>2016-2017</c:v>
                </c:pt>
                <c:pt idx="6">
                  <c:v>2015-2016</c:v>
                </c:pt>
                <c:pt idx="7">
                  <c:v>2014-2015</c:v>
                </c:pt>
                <c:pt idx="8">
                  <c:v>2013-2014</c:v>
                </c:pt>
                <c:pt idx="9">
                  <c:v>2012-2013</c:v>
                </c:pt>
                <c:pt idx="10">
                  <c:v>2011-2012</c:v>
                </c:pt>
                <c:pt idx="11">
                  <c:v>2010-2011</c:v>
                </c:pt>
                <c:pt idx="12">
                  <c:v>2009-2010</c:v>
                </c:pt>
                <c:pt idx="13">
                  <c:v>2008-2009</c:v>
                </c:pt>
                <c:pt idx="14">
                  <c:v>2007-2008</c:v>
                </c:pt>
                <c:pt idx="15">
                  <c:v>2006-2007</c:v>
                </c:pt>
              </c:strCache>
            </c:strRef>
          </c:cat>
          <c:val>
            <c:numRef>
              <c:f>'In-District Enrollment Chart'!$D$3:$D$18</c:f>
              <c:numCache>
                <c:formatCode>_(* #,##0_);_(* \(#,##0\);_(* "-"??_);_(@_)</c:formatCode>
                <c:ptCount val="16"/>
                <c:pt idx="0">
                  <c:v>375</c:v>
                </c:pt>
                <c:pt idx="1">
                  <c:v>363</c:v>
                </c:pt>
                <c:pt idx="2">
                  <c:v>428</c:v>
                </c:pt>
                <c:pt idx="3">
                  <c:v>452</c:v>
                </c:pt>
                <c:pt idx="4">
                  <c:v>468</c:v>
                </c:pt>
                <c:pt idx="5">
                  <c:v>470</c:v>
                </c:pt>
                <c:pt idx="6">
                  <c:v>485</c:v>
                </c:pt>
                <c:pt idx="7">
                  <c:v>465</c:v>
                </c:pt>
                <c:pt idx="8">
                  <c:v>482</c:v>
                </c:pt>
                <c:pt idx="9">
                  <c:v>470</c:v>
                </c:pt>
                <c:pt idx="10">
                  <c:v>466</c:v>
                </c:pt>
                <c:pt idx="11">
                  <c:v>455</c:v>
                </c:pt>
                <c:pt idx="12">
                  <c:v>441</c:v>
                </c:pt>
                <c:pt idx="13">
                  <c:v>720</c:v>
                </c:pt>
                <c:pt idx="14">
                  <c:v>677</c:v>
                </c:pt>
                <c:pt idx="15">
                  <c:v>676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69-470D-886C-D5A396A2F345}"/>
            </c:ext>
          </c:extLst>
        </c:ser>
        <c:ser>
          <c:idx val="3"/>
          <c:order val="3"/>
          <c:tx>
            <c:strRef>
              <c:f>'In-District Enrollment Chart'!$E$2</c:f>
              <c:strCache>
                <c:ptCount val="1"/>
                <c:pt idx="0">
                  <c:v>South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'In-District Enrollment Chart'!$A$3:$A$18</c:f>
              <c:strCache>
                <c:ptCount val="16"/>
                <c:pt idx="0">
                  <c:v>2021-2022</c:v>
                </c:pt>
                <c:pt idx="1">
                  <c:v>2020-2021</c:v>
                </c:pt>
                <c:pt idx="2">
                  <c:v>2019-2020</c:v>
                </c:pt>
                <c:pt idx="3">
                  <c:v>2018-2019</c:v>
                </c:pt>
                <c:pt idx="4">
                  <c:v>2017-2018</c:v>
                </c:pt>
                <c:pt idx="5">
                  <c:v>2016-2017</c:v>
                </c:pt>
                <c:pt idx="6">
                  <c:v>2015-2016</c:v>
                </c:pt>
                <c:pt idx="7">
                  <c:v>2014-2015</c:v>
                </c:pt>
                <c:pt idx="8">
                  <c:v>2013-2014</c:v>
                </c:pt>
                <c:pt idx="9">
                  <c:v>2012-2013</c:v>
                </c:pt>
                <c:pt idx="10">
                  <c:v>2011-2012</c:v>
                </c:pt>
                <c:pt idx="11">
                  <c:v>2010-2011</c:v>
                </c:pt>
                <c:pt idx="12">
                  <c:v>2009-2010</c:v>
                </c:pt>
                <c:pt idx="13">
                  <c:v>2008-2009</c:v>
                </c:pt>
                <c:pt idx="14">
                  <c:v>2007-2008</c:v>
                </c:pt>
                <c:pt idx="15">
                  <c:v>2006-2007</c:v>
                </c:pt>
              </c:strCache>
            </c:strRef>
          </c:cat>
          <c:val>
            <c:numRef>
              <c:f>'In-District Enrollment Chart'!$E$3:$E$18</c:f>
              <c:numCache>
                <c:formatCode>_(* #,##0_);_(* \(#,##0\);_(* "-"??_);_(@_)</c:formatCode>
                <c:ptCount val="16"/>
                <c:pt idx="0">
                  <c:v>500</c:v>
                </c:pt>
                <c:pt idx="1">
                  <c:v>478</c:v>
                </c:pt>
                <c:pt idx="2">
                  <c:v>513</c:v>
                </c:pt>
                <c:pt idx="3">
                  <c:v>518</c:v>
                </c:pt>
                <c:pt idx="4">
                  <c:v>527</c:v>
                </c:pt>
                <c:pt idx="5">
                  <c:v>512</c:v>
                </c:pt>
                <c:pt idx="6">
                  <c:v>530</c:v>
                </c:pt>
                <c:pt idx="7">
                  <c:v>530</c:v>
                </c:pt>
                <c:pt idx="8">
                  <c:v>546</c:v>
                </c:pt>
                <c:pt idx="9">
                  <c:v>528</c:v>
                </c:pt>
                <c:pt idx="10">
                  <c:v>516</c:v>
                </c:pt>
                <c:pt idx="11">
                  <c:v>519</c:v>
                </c:pt>
                <c:pt idx="12">
                  <c:v>524</c:v>
                </c:pt>
                <c:pt idx="13">
                  <c:v>693</c:v>
                </c:pt>
                <c:pt idx="14">
                  <c:v>574</c:v>
                </c:pt>
                <c:pt idx="15">
                  <c:v>576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369-470D-886C-D5A396A2F345}"/>
            </c:ext>
          </c:extLst>
        </c:ser>
        <c:ser>
          <c:idx val="4"/>
          <c:order val="4"/>
          <c:tx>
            <c:strRef>
              <c:f>'In-District Enrollment Chart'!$F$2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'In-District Enrollment Chart'!$A$3:$A$18</c:f>
              <c:strCache>
                <c:ptCount val="16"/>
                <c:pt idx="0">
                  <c:v>2021-2022</c:v>
                </c:pt>
                <c:pt idx="1">
                  <c:v>2020-2021</c:v>
                </c:pt>
                <c:pt idx="2">
                  <c:v>2019-2020</c:v>
                </c:pt>
                <c:pt idx="3">
                  <c:v>2018-2019</c:v>
                </c:pt>
                <c:pt idx="4">
                  <c:v>2017-2018</c:v>
                </c:pt>
                <c:pt idx="5">
                  <c:v>2016-2017</c:v>
                </c:pt>
                <c:pt idx="6">
                  <c:v>2015-2016</c:v>
                </c:pt>
                <c:pt idx="7">
                  <c:v>2014-2015</c:v>
                </c:pt>
                <c:pt idx="8">
                  <c:v>2013-2014</c:v>
                </c:pt>
                <c:pt idx="9">
                  <c:v>2012-2013</c:v>
                </c:pt>
                <c:pt idx="10">
                  <c:v>2011-2012</c:v>
                </c:pt>
                <c:pt idx="11">
                  <c:v>2010-2011</c:v>
                </c:pt>
                <c:pt idx="12">
                  <c:v>2009-2010</c:v>
                </c:pt>
                <c:pt idx="13">
                  <c:v>2008-2009</c:v>
                </c:pt>
                <c:pt idx="14">
                  <c:v>2007-2008</c:v>
                </c:pt>
                <c:pt idx="15">
                  <c:v>2006-2007</c:v>
                </c:pt>
              </c:strCache>
            </c:strRef>
          </c:cat>
          <c:val>
            <c:numRef>
              <c:f>'In-District Enrollment Chart'!$F$3:$F$18</c:f>
              <c:numCache>
                <c:formatCode>_(* #,##0_);_(* \(#,##0\);_(* "-"??_);_(@_)</c:formatCode>
                <c:ptCount val="16"/>
                <c:pt idx="0">
                  <c:v>1786</c:v>
                </c:pt>
                <c:pt idx="1">
                  <c:v>1683</c:v>
                </c:pt>
                <c:pt idx="2">
                  <c:v>1961</c:v>
                </c:pt>
                <c:pt idx="3">
                  <c:v>1970</c:v>
                </c:pt>
                <c:pt idx="4">
                  <c:v>1968</c:v>
                </c:pt>
                <c:pt idx="5">
                  <c:v>1995</c:v>
                </c:pt>
                <c:pt idx="6">
                  <c:v>2064</c:v>
                </c:pt>
                <c:pt idx="7">
                  <c:v>2065</c:v>
                </c:pt>
                <c:pt idx="8">
                  <c:v>2128</c:v>
                </c:pt>
                <c:pt idx="9">
                  <c:v>2102</c:v>
                </c:pt>
                <c:pt idx="10">
                  <c:v>2062</c:v>
                </c:pt>
                <c:pt idx="11">
                  <c:v>2072</c:v>
                </c:pt>
                <c:pt idx="12">
                  <c:v>2065</c:v>
                </c:pt>
                <c:pt idx="13">
                  <c:v>2032</c:v>
                </c:pt>
                <c:pt idx="14">
                  <c:v>1859</c:v>
                </c:pt>
                <c:pt idx="15">
                  <c:v>1807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69-470D-886C-D5A396A2F345}"/>
            </c:ext>
          </c:extLst>
        </c:ser>
        <c:ser>
          <c:idx val="5"/>
          <c:order val="5"/>
          <c:tx>
            <c:strRef>
              <c:f>'In-District Enrollment Chart'!$G$2</c:f>
              <c:strCache>
                <c:ptCount val="1"/>
                <c:pt idx="0">
                  <c:v>Middle School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'In-District Enrollment Chart'!$A$3:$A$18</c:f>
              <c:strCache>
                <c:ptCount val="16"/>
                <c:pt idx="0">
                  <c:v>2021-2022</c:v>
                </c:pt>
                <c:pt idx="1">
                  <c:v>2020-2021</c:v>
                </c:pt>
                <c:pt idx="2">
                  <c:v>2019-2020</c:v>
                </c:pt>
                <c:pt idx="3">
                  <c:v>2018-2019</c:v>
                </c:pt>
                <c:pt idx="4">
                  <c:v>2017-2018</c:v>
                </c:pt>
                <c:pt idx="5">
                  <c:v>2016-2017</c:v>
                </c:pt>
                <c:pt idx="6">
                  <c:v>2015-2016</c:v>
                </c:pt>
                <c:pt idx="7">
                  <c:v>2014-2015</c:v>
                </c:pt>
                <c:pt idx="8">
                  <c:v>2013-2014</c:v>
                </c:pt>
                <c:pt idx="9">
                  <c:v>2012-2013</c:v>
                </c:pt>
                <c:pt idx="10">
                  <c:v>2011-2012</c:v>
                </c:pt>
                <c:pt idx="11">
                  <c:v>2010-2011</c:v>
                </c:pt>
                <c:pt idx="12">
                  <c:v>2009-2010</c:v>
                </c:pt>
                <c:pt idx="13">
                  <c:v>2008-2009</c:v>
                </c:pt>
                <c:pt idx="14">
                  <c:v>2007-2008</c:v>
                </c:pt>
                <c:pt idx="15">
                  <c:v>2006-2007</c:v>
                </c:pt>
              </c:strCache>
            </c:strRef>
          </c:cat>
          <c:val>
            <c:numRef>
              <c:f>'In-District Enrollment Chart'!$G$3:$G$18</c:f>
              <c:numCache>
                <c:formatCode>_(* #,##0_);_(* \(#,##0\);_(* "-"??_);_(@_)</c:formatCode>
                <c:ptCount val="16"/>
                <c:pt idx="0">
                  <c:v>878</c:v>
                </c:pt>
                <c:pt idx="1">
                  <c:v>925</c:v>
                </c:pt>
                <c:pt idx="2">
                  <c:v>999</c:v>
                </c:pt>
                <c:pt idx="3">
                  <c:v>1019</c:v>
                </c:pt>
                <c:pt idx="4">
                  <c:v>1075</c:v>
                </c:pt>
                <c:pt idx="5">
                  <c:v>1097</c:v>
                </c:pt>
                <c:pt idx="6">
                  <c:v>1068</c:v>
                </c:pt>
                <c:pt idx="7">
                  <c:v>1022</c:v>
                </c:pt>
                <c:pt idx="8">
                  <c:v>977</c:v>
                </c:pt>
                <c:pt idx="9">
                  <c:v>973</c:v>
                </c:pt>
                <c:pt idx="10">
                  <c:v>940</c:v>
                </c:pt>
                <c:pt idx="11">
                  <c:v>931</c:v>
                </c:pt>
                <c:pt idx="12">
                  <c:v>895</c:v>
                </c:pt>
                <c:pt idx="13">
                  <c:v>894</c:v>
                </c:pt>
                <c:pt idx="14">
                  <c:v>877</c:v>
                </c:pt>
                <c:pt idx="15">
                  <c:v>860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369-470D-886C-D5A396A2F345}"/>
            </c:ext>
          </c:extLst>
        </c:ser>
        <c:ser>
          <c:idx val="6"/>
          <c:order val="6"/>
          <c:tx>
            <c:strRef>
              <c:f>'In-District Enrollment Chart'!$H$2</c:f>
              <c:strCache>
                <c:ptCount val="1"/>
                <c:pt idx="0">
                  <c:v>High School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'In-District Enrollment Chart'!$A$3:$A$18</c:f>
              <c:strCache>
                <c:ptCount val="16"/>
                <c:pt idx="0">
                  <c:v>2021-2022</c:v>
                </c:pt>
                <c:pt idx="1">
                  <c:v>2020-2021</c:v>
                </c:pt>
                <c:pt idx="2">
                  <c:v>2019-2020</c:v>
                </c:pt>
                <c:pt idx="3">
                  <c:v>2018-2019</c:v>
                </c:pt>
                <c:pt idx="4">
                  <c:v>2017-2018</c:v>
                </c:pt>
                <c:pt idx="5">
                  <c:v>2016-2017</c:v>
                </c:pt>
                <c:pt idx="6">
                  <c:v>2015-2016</c:v>
                </c:pt>
                <c:pt idx="7">
                  <c:v>2014-2015</c:v>
                </c:pt>
                <c:pt idx="8">
                  <c:v>2013-2014</c:v>
                </c:pt>
                <c:pt idx="9">
                  <c:v>2012-2013</c:v>
                </c:pt>
                <c:pt idx="10">
                  <c:v>2011-2012</c:v>
                </c:pt>
                <c:pt idx="11">
                  <c:v>2010-2011</c:v>
                </c:pt>
                <c:pt idx="12">
                  <c:v>2009-2010</c:v>
                </c:pt>
                <c:pt idx="13">
                  <c:v>2008-2009</c:v>
                </c:pt>
                <c:pt idx="14">
                  <c:v>2007-2008</c:v>
                </c:pt>
                <c:pt idx="15">
                  <c:v>2006-2007</c:v>
                </c:pt>
              </c:strCache>
            </c:strRef>
          </c:cat>
          <c:val>
            <c:numRef>
              <c:f>'In-District Enrollment Chart'!$H$3:$H$18</c:f>
              <c:numCache>
                <c:formatCode>_(* #,##0_);_(* \(#,##0\);_(* "-"??_);_(@_)</c:formatCode>
                <c:ptCount val="16"/>
                <c:pt idx="0">
                  <c:v>1207</c:v>
                </c:pt>
                <c:pt idx="1">
                  <c:v>1286</c:v>
                </c:pt>
                <c:pt idx="2">
                  <c:v>1302</c:v>
                </c:pt>
                <c:pt idx="3">
                  <c:v>1253</c:v>
                </c:pt>
                <c:pt idx="4">
                  <c:v>1256</c:v>
                </c:pt>
                <c:pt idx="5">
                  <c:v>1225</c:v>
                </c:pt>
                <c:pt idx="6">
                  <c:v>1195</c:v>
                </c:pt>
                <c:pt idx="7">
                  <c:v>1205</c:v>
                </c:pt>
                <c:pt idx="8">
                  <c:v>1132</c:v>
                </c:pt>
                <c:pt idx="9">
                  <c:v>1127</c:v>
                </c:pt>
                <c:pt idx="10">
                  <c:v>1133</c:v>
                </c:pt>
                <c:pt idx="11">
                  <c:v>1097</c:v>
                </c:pt>
                <c:pt idx="12">
                  <c:v>1098</c:v>
                </c:pt>
                <c:pt idx="13">
                  <c:v>1038</c:v>
                </c:pt>
                <c:pt idx="14">
                  <c:v>1038</c:v>
                </c:pt>
                <c:pt idx="15">
                  <c:v>1056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369-470D-886C-D5A396A2F3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36475432"/>
        <c:axId val="936482648"/>
      </c:barChart>
      <c:lineChart>
        <c:grouping val="standard"/>
        <c:varyColors val="0"/>
        <c:ser>
          <c:idx val="7"/>
          <c:order val="7"/>
          <c:tx>
            <c:strRef>
              <c:f>'In-District Enrollment Chart'!$I$2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3.7258815701929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369-470D-886C-D5A396A2F345}"/>
                </c:ext>
              </c:extLst>
            </c:dLbl>
            <c:dLbl>
              <c:idx val="2"/>
              <c:layout>
                <c:manualLayout>
                  <c:x val="1.875293014533521E-3"/>
                  <c:y val="-3.99201596806387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3369-470D-886C-D5A396A2F345}"/>
                </c:ext>
              </c:extLst>
            </c:dLbl>
            <c:dLbl>
              <c:idx val="3"/>
              <c:layout>
                <c:manualLayout>
                  <c:x val="3.7505860290670419E-3"/>
                  <c:y val="-3.9920159680638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3369-470D-886C-D5A396A2F345}"/>
                </c:ext>
              </c:extLst>
            </c:dLbl>
            <c:dLbl>
              <c:idx val="4"/>
              <c:layout>
                <c:manualLayout>
                  <c:x val="3.750586029066973E-3"/>
                  <c:y val="-3.7258815701929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3369-470D-886C-D5A396A2F345}"/>
                </c:ext>
              </c:extLst>
            </c:dLbl>
            <c:dLbl>
              <c:idx val="5"/>
              <c:layout>
                <c:manualLayout>
                  <c:x val="3.7505860290670419E-3"/>
                  <c:y val="-3.7258815701929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3369-470D-886C-D5A396A2F345}"/>
                </c:ext>
              </c:extLst>
            </c:dLbl>
            <c:dLbl>
              <c:idx val="6"/>
              <c:layout>
                <c:manualLayout>
                  <c:x val="0"/>
                  <c:y val="-3.4597471723220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3369-470D-886C-D5A396A2F345}"/>
                </c:ext>
              </c:extLst>
            </c:dLbl>
            <c:dLbl>
              <c:idx val="7"/>
              <c:layout>
                <c:manualLayout>
                  <c:x val="0"/>
                  <c:y val="-3.1936127744510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3369-470D-886C-D5A396A2F345}"/>
                </c:ext>
              </c:extLst>
            </c:dLbl>
            <c:dLbl>
              <c:idx val="8"/>
              <c:layout>
                <c:manualLayout>
                  <c:x val="0"/>
                  <c:y val="-3.1936127744510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3369-470D-886C-D5A396A2F345}"/>
                </c:ext>
              </c:extLst>
            </c:dLbl>
            <c:dLbl>
              <c:idx val="9"/>
              <c:layout>
                <c:manualLayout>
                  <c:x val="0"/>
                  <c:y val="-3.1936127744511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3369-470D-886C-D5A396A2F345}"/>
                </c:ext>
              </c:extLst>
            </c:dLbl>
            <c:dLbl>
              <c:idx val="10"/>
              <c:layout>
                <c:manualLayout>
                  <c:x val="0"/>
                  <c:y val="3.1936127744510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3369-470D-886C-D5A396A2F345}"/>
                </c:ext>
              </c:extLst>
            </c:dLbl>
            <c:dLbl>
              <c:idx val="11"/>
              <c:layout>
                <c:manualLayout>
                  <c:x val="-1.3751989909084886E-16"/>
                  <c:y val="3.4597471723220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3369-470D-886C-D5A396A2F345}"/>
                </c:ext>
              </c:extLst>
            </c:dLbl>
            <c:dLbl>
              <c:idx val="12"/>
              <c:layout>
                <c:manualLayout>
                  <c:x val="0"/>
                  <c:y val="-3.19361277445110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111579934364749E-2"/>
                      <c:h val="6.915512806408180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2-3369-470D-886C-D5A396A2F345}"/>
                </c:ext>
              </c:extLst>
            </c:dLbl>
            <c:dLbl>
              <c:idx val="13"/>
              <c:layout>
                <c:manualLayout>
                  <c:x val="-6.5635255508673281E-3"/>
                  <c:y val="3.99201596806386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1612751992498817E-2"/>
                      <c:h val="3.72190003195708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3369-470D-886C-D5A396A2F345}"/>
                </c:ext>
              </c:extLst>
            </c:dLbl>
            <c:dLbl>
              <c:idx val="14"/>
              <c:layout>
                <c:manualLayout>
                  <c:x val="0"/>
                  <c:y val="-1.5968063872255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3369-470D-886C-D5A396A2F345}"/>
                </c:ext>
              </c:extLst>
            </c:dLbl>
            <c:dLbl>
              <c:idx val="15"/>
              <c:layout>
                <c:manualLayout>
                  <c:x val="-1.3751989909084886E-16"/>
                  <c:y val="3.4597471723220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3369-470D-886C-D5A396A2F3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'In-District Enrollment Chart'!$A$3:$A$18</c:f>
              <c:strCache>
                <c:ptCount val="16"/>
                <c:pt idx="0">
                  <c:v>2021-2022</c:v>
                </c:pt>
                <c:pt idx="1">
                  <c:v>2020-2021</c:v>
                </c:pt>
                <c:pt idx="2">
                  <c:v>2019-2020</c:v>
                </c:pt>
                <c:pt idx="3">
                  <c:v>2018-2019</c:v>
                </c:pt>
                <c:pt idx="4">
                  <c:v>2017-2018</c:v>
                </c:pt>
                <c:pt idx="5">
                  <c:v>2016-2017</c:v>
                </c:pt>
                <c:pt idx="6">
                  <c:v>2015-2016</c:v>
                </c:pt>
                <c:pt idx="7">
                  <c:v>2014-2015</c:v>
                </c:pt>
                <c:pt idx="8">
                  <c:v>2013-2014</c:v>
                </c:pt>
                <c:pt idx="9">
                  <c:v>2012-2013</c:v>
                </c:pt>
                <c:pt idx="10">
                  <c:v>2011-2012</c:v>
                </c:pt>
                <c:pt idx="11">
                  <c:v>2010-2011</c:v>
                </c:pt>
                <c:pt idx="12">
                  <c:v>2009-2010</c:v>
                </c:pt>
                <c:pt idx="13">
                  <c:v>2008-2009</c:v>
                </c:pt>
                <c:pt idx="14">
                  <c:v>2007-2008</c:v>
                </c:pt>
                <c:pt idx="15">
                  <c:v>2006-2007</c:v>
                </c:pt>
              </c:strCache>
            </c:strRef>
          </c:cat>
          <c:val>
            <c:numRef>
              <c:f>'In-District Enrollment Chart'!$I$3:$I$18</c:f>
              <c:numCache>
                <c:formatCode>_(* #,##0_);_(* \(#,##0\);_(* "-"??_);_(@_)</c:formatCode>
                <c:ptCount val="16"/>
                <c:pt idx="0">
                  <c:v>3871</c:v>
                </c:pt>
                <c:pt idx="1">
                  <c:v>3894</c:v>
                </c:pt>
                <c:pt idx="2">
                  <c:v>4262</c:v>
                </c:pt>
                <c:pt idx="3">
                  <c:v>4242</c:v>
                </c:pt>
                <c:pt idx="4">
                  <c:v>4299</c:v>
                </c:pt>
                <c:pt idx="5">
                  <c:v>4317</c:v>
                </c:pt>
                <c:pt idx="6">
                  <c:v>4327</c:v>
                </c:pt>
                <c:pt idx="7">
                  <c:v>4292</c:v>
                </c:pt>
                <c:pt idx="8">
                  <c:v>4237</c:v>
                </c:pt>
                <c:pt idx="9">
                  <c:v>4202</c:v>
                </c:pt>
                <c:pt idx="10">
                  <c:v>4135</c:v>
                </c:pt>
                <c:pt idx="11">
                  <c:v>4100</c:v>
                </c:pt>
                <c:pt idx="12">
                  <c:v>4058</c:v>
                </c:pt>
                <c:pt idx="13">
                  <c:v>3964</c:v>
                </c:pt>
                <c:pt idx="14">
                  <c:v>3774</c:v>
                </c:pt>
                <c:pt idx="15">
                  <c:v>3723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3369-470D-886C-D5A396A2F3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6475432"/>
        <c:axId val="936482648"/>
      </c:lineChart>
      <c:catAx>
        <c:axId val="936475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6482648"/>
        <c:crosses val="autoZero"/>
        <c:auto val="1"/>
        <c:lblAlgn val="ctr"/>
        <c:lblOffset val="100"/>
        <c:noMultiLvlLbl val="0"/>
      </c:catAx>
      <c:valAx>
        <c:axId val="936482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6475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Special Education Enrollment</a:t>
            </a:r>
          </a:p>
          <a:p>
            <a:pPr>
              <a:defRPr/>
            </a:pPr>
            <a:r>
              <a:rPr lang="en-US"/>
              <a:t>2016-Present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Sheet1!$A$72</c:f>
              <c:strCache>
                <c:ptCount val="1"/>
                <c:pt idx="0">
                  <c:v>Active IEP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Sheet1!$B$71:$H$71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Sheet1!$B$72:$H$72</c:f>
              <c:numCache>
                <c:formatCode>General</c:formatCode>
                <c:ptCount val="7"/>
                <c:pt idx="0">
                  <c:v>494</c:v>
                </c:pt>
                <c:pt idx="1">
                  <c:v>515</c:v>
                </c:pt>
                <c:pt idx="2">
                  <c:v>525</c:v>
                </c:pt>
                <c:pt idx="3">
                  <c:v>570</c:v>
                </c:pt>
                <c:pt idx="4">
                  <c:v>576</c:v>
                </c:pt>
                <c:pt idx="5">
                  <c:v>564</c:v>
                </c:pt>
                <c:pt idx="6">
                  <c:v>654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9B8-9E44-8E92-6C8454DF6998}"/>
            </c:ext>
          </c:extLst>
        </c:ser>
        <c:ser>
          <c:idx val="1"/>
          <c:order val="1"/>
          <c:tx>
            <c:strRef>
              <c:f>Sheet1!$A$73</c:f>
              <c:strCache>
                <c:ptCount val="1"/>
                <c:pt idx="0">
                  <c:v>#OOD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Sheet1!$B$71:$H$71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Sheet1!$B$73:$H$73</c:f>
              <c:numCache>
                <c:formatCode>General</c:formatCode>
                <c:ptCount val="7"/>
                <c:pt idx="0">
                  <c:v>41</c:v>
                </c:pt>
                <c:pt idx="1">
                  <c:v>50</c:v>
                </c:pt>
                <c:pt idx="2">
                  <c:v>49</c:v>
                </c:pt>
                <c:pt idx="3">
                  <c:v>53</c:v>
                </c:pt>
                <c:pt idx="4">
                  <c:v>45</c:v>
                </c:pt>
                <c:pt idx="5">
                  <c:v>41</c:v>
                </c:pt>
                <c:pt idx="6">
                  <c:v>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9B8-9E44-8E92-6C8454DF699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73968464"/>
        <c:axId val="759255872"/>
      </c:lineChart>
      <c:catAx>
        <c:axId val="77396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9255872"/>
        <c:crosses val="autoZero"/>
        <c:auto val="1"/>
        <c:lblAlgn val="ctr"/>
        <c:lblOffset val="100"/>
        <c:noMultiLvlLbl val="0"/>
      </c:catAx>
      <c:valAx>
        <c:axId val="75925587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73968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GROSS</a:t>
            </a:r>
            <a:r>
              <a:rPr lang="en-US" sz="1800" b="1" baseline="0"/>
              <a:t> and NET TUITIONS</a:t>
            </a:r>
          </a:p>
          <a:p>
            <a:pPr>
              <a:defRPr sz="1800" b="1"/>
            </a:pPr>
            <a:r>
              <a:rPr lang="en-US" sz="1800" b="1" baseline="0"/>
              <a:t>With OFFSETS</a:t>
            </a:r>
            <a:endParaRPr lang="en-US" sz="18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0346970891286595E-2"/>
          <c:y val="0.17352937349095182"/>
          <c:w val="0.90668926879296174"/>
          <c:h val="0.72598012175387161"/>
        </c:manualLayout>
      </c:layout>
      <c:lineChart>
        <c:grouping val="standard"/>
        <c:varyColors val="0"/>
        <c:ser>
          <c:idx val="0"/>
          <c:order val="0"/>
          <c:tx>
            <c:strRef>
              <c:f>'Other Charts'!$C$205</c:f>
              <c:strCache>
                <c:ptCount val="1"/>
                <c:pt idx="0">
                  <c:v>GROSS Special Ed Tuitions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'Other Charts'!$D$204:$N$204</c:f>
              <c:strCache>
                <c:ptCount val="11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  <c:pt idx="3">
                  <c:v>2015-2016</c:v>
                </c:pt>
                <c:pt idx="4">
                  <c:v>2016-2017</c:v>
                </c:pt>
                <c:pt idx="5">
                  <c:v>2017-2018</c:v>
                </c:pt>
                <c:pt idx="6">
                  <c:v>2018-2019</c:v>
                </c:pt>
                <c:pt idx="7">
                  <c:v>2019-2020</c:v>
                </c:pt>
                <c:pt idx="8">
                  <c:v>2020-2021</c:v>
                </c:pt>
                <c:pt idx="9">
                  <c:v>2020-2022</c:v>
                </c:pt>
                <c:pt idx="10">
                  <c:v>2020-2023</c:v>
                </c:pt>
              </c:strCache>
            </c:strRef>
          </c:cat>
          <c:val>
            <c:numRef>
              <c:f>'Other Charts'!$D$205:$N$205</c:f>
              <c:numCache>
                <c:formatCode>#,##0</c:formatCode>
                <c:ptCount val="11"/>
                <c:pt idx="0">
                  <c:v>4315724</c:v>
                </c:pt>
                <c:pt idx="1">
                  <c:v>4075746</c:v>
                </c:pt>
                <c:pt idx="2">
                  <c:v>3661141</c:v>
                </c:pt>
                <c:pt idx="3">
                  <c:v>3828958</c:v>
                </c:pt>
                <c:pt idx="4">
                  <c:v>4162983</c:v>
                </c:pt>
                <c:pt idx="5">
                  <c:v>4310229</c:v>
                </c:pt>
                <c:pt idx="6">
                  <c:v>4313933</c:v>
                </c:pt>
                <c:pt idx="7">
                  <c:v>4676690</c:v>
                </c:pt>
                <c:pt idx="8">
                  <c:v>5107153</c:v>
                </c:pt>
                <c:pt idx="9">
                  <c:v>4910986</c:v>
                </c:pt>
                <c:pt idx="10">
                  <c:v>3668981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9E-423A-82CB-DFCA8F223534}"/>
            </c:ext>
          </c:extLst>
        </c:ser>
        <c:ser>
          <c:idx val="1"/>
          <c:order val="1"/>
          <c:tx>
            <c:strRef>
              <c:f>'Other Charts'!$C$206</c:f>
              <c:strCache>
                <c:ptCount val="1"/>
                <c:pt idx="0">
                  <c:v>Circuit Breaker Reimbursement OFFSET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'Other Charts'!$D$204:$N$204</c:f>
              <c:strCache>
                <c:ptCount val="11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  <c:pt idx="3">
                  <c:v>2015-2016</c:v>
                </c:pt>
                <c:pt idx="4">
                  <c:v>2016-2017</c:v>
                </c:pt>
                <c:pt idx="5">
                  <c:v>2017-2018</c:v>
                </c:pt>
                <c:pt idx="6">
                  <c:v>2018-2019</c:v>
                </c:pt>
                <c:pt idx="7">
                  <c:v>2019-2020</c:v>
                </c:pt>
                <c:pt idx="8">
                  <c:v>2020-2021</c:v>
                </c:pt>
                <c:pt idx="9">
                  <c:v>2020-2022</c:v>
                </c:pt>
                <c:pt idx="10">
                  <c:v>2020-2023</c:v>
                </c:pt>
              </c:strCache>
            </c:strRef>
          </c:cat>
          <c:val>
            <c:numRef>
              <c:f>'Other Charts'!$D$206:$N$206</c:f>
              <c:numCache>
                <c:formatCode>#,##0</c:formatCode>
                <c:ptCount val="11"/>
                <c:pt idx="0">
                  <c:v>-767625</c:v>
                </c:pt>
                <c:pt idx="1">
                  <c:v>-777118</c:v>
                </c:pt>
                <c:pt idx="2">
                  <c:v>-1160184</c:v>
                </c:pt>
                <c:pt idx="3">
                  <c:v>-942740</c:v>
                </c:pt>
                <c:pt idx="4">
                  <c:v>-1013537</c:v>
                </c:pt>
                <c:pt idx="5">
                  <c:v>-1196599</c:v>
                </c:pt>
                <c:pt idx="6">
                  <c:v>-1432632</c:v>
                </c:pt>
                <c:pt idx="7">
                  <c:v>-1781419</c:v>
                </c:pt>
                <c:pt idx="8">
                  <c:v>-1652110</c:v>
                </c:pt>
                <c:pt idx="9">
                  <c:v>-1796301</c:v>
                </c:pt>
                <c:pt idx="10">
                  <c:v>-1881131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C9E-423A-82CB-DFCA8F223534}"/>
            </c:ext>
          </c:extLst>
        </c:ser>
        <c:ser>
          <c:idx val="2"/>
          <c:order val="2"/>
          <c:tx>
            <c:strRef>
              <c:f>'Other Charts'!$C$207</c:f>
              <c:strCache>
                <c:ptCount val="1"/>
                <c:pt idx="0">
                  <c:v>IDEA Grant Funding/SSEC Credits OFFSET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9"/>
              <c:layout>
                <c:manualLayout>
                  <c:x val="1.0524935226436334E-16"/>
                  <c:y val="-5.04201569465235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C9E-423A-82CB-DFCA8F223534}"/>
                </c:ext>
              </c:extLst>
            </c:dLbl>
            <c:dLbl>
              <c:idx val="10"/>
              <c:layout>
                <c:manualLayout>
                  <c:x val="-1.0046645138141371E-2"/>
                  <c:y val="-5.04201569465235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9E-423A-82CB-DFCA8F2235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'Other Charts'!$D$204:$N$204</c:f>
              <c:strCache>
                <c:ptCount val="11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  <c:pt idx="3">
                  <c:v>2015-2016</c:v>
                </c:pt>
                <c:pt idx="4">
                  <c:v>2016-2017</c:v>
                </c:pt>
                <c:pt idx="5">
                  <c:v>2017-2018</c:v>
                </c:pt>
                <c:pt idx="6">
                  <c:v>2018-2019</c:v>
                </c:pt>
                <c:pt idx="7">
                  <c:v>2019-2020</c:v>
                </c:pt>
                <c:pt idx="8">
                  <c:v>2020-2021</c:v>
                </c:pt>
                <c:pt idx="9">
                  <c:v>2020-2022</c:v>
                </c:pt>
                <c:pt idx="10">
                  <c:v>2020-2023</c:v>
                </c:pt>
              </c:strCache>
            </c:strRef>
          </c:cat>
          <c:val>
            <c:numRef>
              <c:f>'Other Charts'!$D$207:$N$207</c:f>
              <c:numCache>
                <c:formatCode>#,##0</c:formatCode>
                <c:ptCount val="11"/>
                <c:pt idx="0">
                  <c:v>-4500</c:v>
                </c:pt>
                <c:pt idx="1">
                  <c:v>-43000</c:v>
                </c:pt>
                <c:pt idx="2">
                  <c:v>-4500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-445000</c:v>
                </c:pt>
                <c:pt idx="10">
                  <c:v>-445000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C9E-423A-82CB-DFCA8F223534}"/>
            </c:ext>
          </c:extLst>
        </c:ser>
        <c:ser>
          <c:idx val="3"/>
          <c:order val="3"/>
          <c:tx>
            <c:strRef>
              <c:f>'Other Charts'!$C$208</c:f>
              <c:strCache>
                <c:ptCount val="1"/>
                <c:pt idx="0">
                  <c:v>NET Sped Programs w/ other Districts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'Other Charts'!$D$204:$N$204</c:f>
              <c:strCache>
                <c:ptCount val="11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  <c:pt idx="3">
                  <c:v>2015-2016</c:v>
                </c:pt>
                <c:pt idx="4">
                  <c:v>2016-2017</c:v>
                </c:pt>
                <c:pt idx="5">
                  <c:v>2017-2018</c:v>
                </c:pt>
                <c:pt idx="6">
                  <c:v>2018-2019</c:v>
                </c:pt>
                <c:pt idx="7">
                  <c:v>2019-2020</c:v>
                </c:pt>
                <c:pt idx="8">
                  <c:v>2020-2021</c:v>
                </c:pt>
                <c:pt idx="9">
                  <c:v>2020-2022</c:v>
                </c:pt>
                <c:pt idx="10">
                  <c:v>2020-2023</c:v>
                </c:pt>
              </c:strCache>
            </c:strRef>
          </c:cat>
          <c:val>
            <c:numRef>
              <c:f>'Other Charts'!$D$208:$N$208</c:f>
              <c:numCache>
                <c:formatCode>#,##0</c:formatCode>
                <c:ptCount val="11"/>
                <c:pt idx="0">
                  <c:v>3543599</c:v>
                </c:pt>
                <c:pt idx="1">
                  <c:v>3255628</c:v>
                </c:pt>
                <c:pt idx="2">
                  <c:v>2496457</c:v>
                </c:pt>
                <c:pt idx="3">
                  <c:v>2886218</c:v>
                </c:pt>
                <c:pt idx="4">
                  <c:v>3149446</c:v>
                </c:pt>
                <c:pt idx="5">
                  <c:v>3113630</c:v>
                </c:pt>
                <c:pt idx="6">
                  <c:v>2881301</c:v>
                </c:pt>
                <c:pt idx="7">
                  <c:v>2895271</c:v>
                </c:pt>
                <c:pt idx="8">
                  <c:v>3455043</c:v>
                </c:pt>
                <c:pt idx="9">
                  <c:v>2669685</c:v>
                </c:pt>
                <c:pt idx="10">
                  <c:v>1342850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C9E-423A-82CB-DFCA8F2235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12917376"/>
        <c:axId val="712915736"/>
      </c:lineChart>
      <c:catAx>
        <c:axId val="71291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2915736"/>
        <c:crosses val="autoZero"/>
        <c:auto val="1"/>
        <c:lblAlgn val="ctr"/>
        <c:lblOffset val="100"/>
        <c:noMultiLvlLbl val="0"/>
      </c:catAx>
      <c:valAx>
        <c:axId val="712915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2917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29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958105502936119"/>
          <c:y val="2.6078234704112337E-2"/>
          <c:w val="0.82073227853406239"/>
          <c:h val="0.9739217652958877"/>
        </c:manualLayout>
      </c:layout>
      <c:pie3D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FDB-4665-99FF-79A15C4ED53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FDB-4665-99FF-79A15C4ED53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FDB-4665-99FF-79A15C4ED53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FDB-4665-99FF-79A15C4ED53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FDB-4665-99FF-79A15C4ED53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AFDB-4665-99FF-79A15C4ED530}"/>
              </c:ext>
            </c:extLst>
          </c:dPt>
          <c:dLbls>
            <c:dLbl>
              <c:idx val="2"/>
              <c:layout>
                <c:manualLayout>
                  <c:x val="-3.3048798586547347E-3"/>
                  <c:y val="-4.955899664065148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FDB-4665-99FF-79A15C4ED530}"/>
                </c:ext>
              </c:extLst>
            </c:dLbl>
            <c:dLbl>
              <c:idx val="4"/>
              <c:layout>
                <c:manualLayout>
                  <c:x val="0"/>
                  <c:y val="-0.1773590461815006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FDB-4665-99FF-79A15C4ED530}"/>
                </c:ext>
              </c:extLst>
            </c:dLbl>
            <c:dLbl>
              <c:idx val="5"/>
              <c:layout>
                <c:manualLayout>
                  <c:x val="7.8801081006836485E-2"/>
                  <c:y val="-0.2272259893389888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FDB-4665-99FF-79A15C4ED530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'Line Item Budget'!$D$5:$D$10</c:f>
              <c:strCache>
                <c:ptCount val="6"/>
                <c:pt idx="0">
                  <c:v>Personnel Costs (FTE and all other )</c:v>
                </c:pt>
                <c:pt idx="1">
                  <c:v>Tuitions (Net of CB)</c:v>
                </c:pt>
                <c:pt idx="2">
                  <c:v>Contracted Services</c:v>
                </c:pt>
                <c:pt idx="3">
                  <c:v>Heating, Electric, Utilities</c:v>
                </c:pt>
                <c:pt idx="4">
                  <c:v>Texts</c:v>
                </c:pt>
                <c:pt idx="5">
                  <c:v>Other</c:v>
                </c:pt>
              </c:strCache>
            </c:strRef>
          </c:cat>
          <c:val>
            <c:numRef>
              <c:f>'Line Item Budget'!$P$5:$P$10</c:f>
              <c:numCache>
                <c:formatCode>#,##0</c:formatCode>
                <c:ptCount val="6"/>
                <c:pt idx="0">
                  <c:v>54429422.437435165</c:v>
                </c:pt>
                <c:pt idx="1">
                  <c:v>1508357.61</c:v>
                </c:pt>
                <c:pt idx="2">
                  <c:v>3276968.5009999992</c:v>
                </c:pt>
                <c:pt idx="3">
                  <c:v>1517269.8</c:v>
                </c:pt>
                <c:pt idx="4">
                  <c:v>507764</c:v>
                </c:pt>
                <c:pt idx="5">
                  <c:v>1437329.6582500115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FDB-4665-99FF-79A15C4ED5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9619053321756835"/>
          <c:y val="0.84969939879759515"/>
          <c:w val="0.60444457750765945"/>
          <c:h val="0.1412825651302605"/>
        </c:manualLayout>
      </c:layout>
      <c:overlay val="0"/>
      <c:spPr>
        <a:noFill/>
        <a:ln w="25400">
          <a:noFill/>
        </a:ln>
      </c:spPr>
      <c:txPr>
        <a:bodyPr/>
        <a:lstStyle/>
        <a:p>
          <a:pPr rtl="0">
            <a:defRPr sz="1550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8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Proposed FY 23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8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 School Budget By Program Area</a:t>
            </a:r>
          </a:p>
        </c:rich>
      </c:tx>
      <c:layout>
        <c:manualLayout>
          <c:xMode val="edge"/>
          <c:yMode val="edge"/>
          <c:x val="0.31816545372221178"/>
          <c:y val="3.0317037293415242E-2"/>
        </c:manualLayout>
      </c:layout>
      <c:overlay val="0"/>
    </c:title>
    <c:autoTitleDeleted val="0"/>
    <c:view3D>
      <c:rotX val="30"/>
      <c:rotY val="2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164095371669002E-2"/>
          <c:y val="0.15599965388941767"/>
          <c:w val="0.78541374474053294"/>
          <c:h val="0.70810296789824345"/>
        </c:manualLayout>
      </c:layout>
      <c:pie3DChart>
        <c:varyColors val="1"/>
        <c:ser>
          <c:idx val="0"/>
          <c:order val="0"/>
          <c:explosion val="18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4037-40EF-BE0B-AA76A3CD1734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4037-40EF-BE0B-AA76A3CD1734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4037-40EF-BE0B-AA76A3CD1734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4037-40EF-BE0B-AA76A3CD1734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4037-40EF-BE0B-AA76A3CD1734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4037-40EF-BE0B-AA76A3CD1734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4037-40EF-BE0B-AA76A3CD1734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4037-40EF-BE0B-AA76A3CD1734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4037-40EF-BE0B-AA76A3CD1734}"/>
              </c:ext>
            </c:extLst>
          </c:dPt>
          <c:dLbls>
            <c:dLbl>
              <c:idx val="5"/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037-40EF-BE0B-AA76A3CD1734}"/>
                </c:ext>
              </c:extLst>
            </c:dLbl>
            <c:dLbl>
              <c:idx val="6"/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037-40EF-BE0B-AA76A3CD1734}"/>
                </c:ext>
              </c:extLst>
            </c:dLbl>
            <c:dLbl>
              <c:idx val="8"/>
              <c:layout>
                <c:manualLayout>
                  <c:x val="-0.18133337664170945"/>
                  <c:y val="-0.11220303712035995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037-40EF-BE0B-AA76A3CD1734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'Other Charts'!$C$110:$C$118</c:f>
              <c:strCache>
                <c:ptCount val="9"/>
                <c:pt idx="0">
                  <c:v>Regular Instruction</c:v>
                </c:pt>
                <c:pt idx="1">
                  <c:v>Special Education</c:v>
                </c:pt>
                <c:pt idx="2">
                  <c:v>Custodial, Main't &amp; Utilities</c:v>
                </c:pt>
                <c:pt idx="3">
                  <c:v>Principals Offices</c:v>
                </c:pt>
                <c:pt idx="4">
                  <c:v>Counseling &amp; Health Services</c:v>
                </c:pt>
                <c:pt idx="5">
                  <c:v>Regular Transportation</c:v>
                </c:pt>
                <c:pt idx="6">
                  <c:v>School Committee and   Central Office</c:v>
                </c:pt>
                <c:pt idx="7">
                  <c:v>Athletics and Student Activities</c:v>
                </c:pt>
                <c:pt idx="8">
                  <c:v>Vocational Education</c:v>
                </c:pt>
              </c:strCache>
            </c:strRef>
          </c:cat>
          <c:val>
            <c:numRef>
              <c:f>'Other Charts'!$N$110:$N$118</c:f>
              <c:numCache>
                <c:formatCode>#,##0</c:formatCode>
                <c:ptCount val="9"/>
                <c:pt idx="0">
                  <c:v>32504206.888939027</c:v>
                </c:pt>
                <c:pt idx="1">
                  <c:v>14734203.528918922</c:v>
                </c:pt>
                <c:pt idx="2">
                  <c:v>5065267.3325999994</c:v>
                </c:pt>
                <c:pt idx="3">
                  <c:v>2495633.2044285713</c:v>
                </c:pt>
                <c:pt idx="4">
                  <c:v>3533433.9376486489</c:v>
                </c:pt>
                <c:pt idx="5">
                  <c:v>1428106.3411500002</c:v>
                </c:pt>
                <c:pt idx="6">
                  <c:v>1829868.8319999997</c:v>
                </c:pt>
                <c:pt idx="7">
                  <c:v>910484.33100000001</c:v>
                </c:pt>
                <c:pt idx="8">
                  <c:v>175907.61000000002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037-40EF-BE0B-AA76A3CD17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Special Education FY 23 Budget Breakdown</a:t>
            </a:r>
          </a:p>
        </c:rich>
      </c:tx>
      <c:overlay val="0"/>
    </c:title>
    <c:autoTitleDeleted val="0"/>
    <c:view3D>
      <c:rotX val="40"/>
      <c:rotY val="4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233216131002493"/>
          <c:y val="0.3430959747917689"/>
          <c:w val="0.82887865431915353"/>
          <c:h val="0.58083121723605691"/>
        </c:manualLayout>
      </c:layout>
      <c:pie3DChart>
        <c:varyColors val="1"/>
        <c:ser>
          <c:idx val="0"/>
          <c:order val="0"/>
          <c:explosion val="27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DFD2-4FCC-BE5C-C12599089FB9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DFD2-4FCC-BE5C-C12599089FB9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DFD2-4FCC-BE5C-C12599089FB9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DFD2-4FCC-BE5C-C12599089FB9}"/>
              </c:ext>
            </c:extLst>
          </c:dPt>
          <c:dLbls>
            <c:dLbl>
              <c:idx val="1"/>
              <c:layout>
                <c:manualLayout>
                  <c:x val="-0.15974387036815102"/>
                  <c:y val="0.12117131155057845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FD2-4FCC-BE5C-C12599089FB9}"/>
                </c:ext>
              </c:extLst>
            </c:dLbl>
            <c:dLbl>
              <c:idx val="2"/>
              <c:layout>
                <c:manualLayout>
                  <c:x val="-7.4753875105234485E-2"/>
                  <c:y val="-6.940030870124974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FD2-4FCC-BE5C-C12599089FB9}"/>
                </c:ext>
              </c:extLst>
            </c:dLbl>
            <c:dLbl>
              <c:idx val="3"/>
              <c:layout>
                <c:manualLayout>
                  <c:x val="-8.5134205906380905E-2"/>
                  <c:y val="-4.173493125208828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FD2-4FCC-BE5C-C12599089FB9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'Other Charts'!$C$93:$C$96</c:f>
              <c:strCache>
                <c:ptCount val="4"/>
                <c:pt idx="0">
                  <c:v>Teaching Services</c:v>
                </c:pt>
                <c:pt idx="1">
                  <c:v>Counseling and Psychological Services</c:v>
                </c:pt>
                <c:pt idx="2">
                  <c:v>Transportation (Includes Votech)</c:v>
                </c:pt>
                <c:pt idx="3">
                  <c:v>Tuitions (Net of CB - Includes Votech)</c:v>
                </c:pt>
              </c:strCache>
            </c:strRef>
          </c:cat>
          <c:val>
            <c:numRef>
              <c:f>'Other Charts'!$N$93:$N$96</c:f>
              <c:numCache>
                <c:formatCode>#,##0</c:formatCode>
                <c:ptCount val="4"/>
                <c:pt idx="0">
                  <c:v>11295297.100000001</c:v>
                </c:pt>
                <c:pt idx="1">
                  <c:v>999199.71891891886</c:v>
                </c:pt>
                <c:pt idx="2">
                  <c:v>1107256.71</c:v>
                </c:pt>
                <c:pt idx="3">
                  <c:v>1508357.61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D2-4FCC-BE5C-C12599089F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7613112930420125"/>
          <c:y val="0.12365974669499377"/>
          <c:w val="0.17150475395873527"/>
          <c:h val="0.6479655535451983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2022-2023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137885436076217E-2"/>
          <c:y val="0.22551887409422661"/>
          <c:w val="0.82701757700134815"/>
          <c:h val="0.61487508828838255"/>
        </c:manualLayout>
      </c:layout>
      <c:pie3DChart>
        <c:varyColors val="1"/>
        <c:ser>
          <c:idx val="0"/>
          <c:order val="0"/>
          <c:tx>
            <c:strRef>
              <c:f>'Other Charts'!$N$68</c:f>
              <c:strCache>
                <c:ptCount val="1"/>
                <c:pt idx="0">
                  <c:v>2022-2023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36E-49F9-BC18-73FE36856F6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36E-49F9-BC18-73FE36856F6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36E-49F9-BC18-73FE36856F6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36E-49F9-BC18-73FE36856F6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36E-49F9-BC18-73FE36856F6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836E-49F9-BC18-73FE36856F6F}"/>
              </c:ext>
            </c:extLst>
          </c:dPt>
          <c:dLbls>
            <c:dLbl>
              <c:idx val="3"/>
              <c:layout>
                <c:manualLayout>
                  <c:x val="-7.3703852356731589E-2"/>
                  <c:y val="7.408335189382525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36E-49F9-BC18-73FE36856F6F}"/>
                </c:ext>
              </c:extLst>
            </c:dLbl>
            <c:dLbl>
              <c:idx val="4"/>
              <c:layout>
                <c:manualLayout>
                  <c:x val="-6.4211978136653219E-2"/>
                  <c:y val="-1.454635974163795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36E-49F9-BC18-73FE36856F6F}"/>
                </c:ext>
              </c:extLst>
            </c:dLbl>
            <c:dLbl>
              <c:idx val="5"/>
              <c:layout>
                <c:manualLayout>
                  <c:x val="3.1514867893421721E-2"/>
                  <c:y val="-9.7004734873257122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836E-49F9-BC18-73FE36856F6F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'Other Charts'!$C$69:$C$74</c:f>
              <c:strCache>
                <c:ptCount val="6"/>
                <c:pt idx="0">
                  <c:v>Sch Committee and Admin</c:v>
                </c:pt>
                <c:pt idx="1">
                  <c:v>Regular Ed</c:v>
                </c:pt>
                <c:pt idx="2">
                  <c:v>Special Ed and VoTech</c:v>
                </c:pt>
                <c:pt idx="3">
                  <c:v>Health and Student Activities</c:v>
                </c:pt>
                <c:pt idx="4">
                  <c:v>Facilities and Operations</c:v>
                </c:pt>
                <c:pt idx="5">
                  <c:v>Regular Transportation</c:v>
                </c:pt>
              </c:strCache>
            </c:strRef>
          </c:cat>
          <c:val>
            <c:numRef>
              <c:f>'Other Charts'!$N$69:$N$74</c:f>
              <c:numCache>
                <c:formatCode>#,##0</c:formatCode>
                <c:ptCount val="6"/>
                <c:pt idx="0">
                  <c:v>1829868.8319999997</c:v>
                </c:pt>
                <c:pt idx="1">
                  <c:v>37631022.862016246</c:v>
                </c:pt>
                <c:pt idx="2">
                  <c:v>14910111.138918921</c:v>
                </c:pt>
                <c:pt idx="3">
                  <c:v>1751534.5</c:v>
                </c:pt>
                <c:pt idx="4">
                  <c:v>5126468.3325999994</c:v>
                </c:pt>
                <c:pt idx="5">
                  <c:v>1428106.3411500002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36E-49F9-BC18-73FE36856F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5.6706652126499453E-2"/>
          <c:y val="0.82695769517994944"/>
          <c:w val="0.83969465648854957"/>
          <c:h val="0.15141483354514129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Budget Trend</a:t>
            </a:r>
          </a:p>
        </c:rich>
      </c:tx>
      <c:layout>
        <c:manualLayout>
          <c:xMode val="edge"/>
          <c:yMode val="edge"/>
          <c:x val="0.83511358204825026"/>
          <c:y val="7.717291334492802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9.209726380049138E-2"/>
          <c:y val="3.1548264163301323E-2"/>
          <c:w val="0.67518741666876303"/>
          <c:h val="0.885530171970371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'Other Charts'!$C$69</c:f>
              <c:strCache>
                <c:ptCount val="1"/>
                <c:pt idx="0">
                  <c:v>Sch Committee and Admin</c:v>
                </c:pt>
              </c:strCache>
            </c:strRef>
          </c:tx>
          <c:invertIfNegative val="0"/>
          <c:dLbls>
            <c:numFmt formatCode="&quot;$&quot;#,##0.0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'Other Charts'!$I$68:$N$68</c:f>
              <c:strCache>
                <c:ptCount val="6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  <c:pt idx="4">
                  <c:v>2021-2022</c:v>
                </c:pt>
                <c:pt idx="5">
                  <c:v>2022-2023</c:v>
                </c:pt>
              </c:strCache>
            </c:strRef>
          </c:cat>
          <c:val>
            <c:numRef>
              <c:f>'Other Charts'!$I$69:$N$69</c:f>
              <c:numCache>
                <c:formatCode>#,##0</c:formatCode>
                <c:ptCount val="6"/>
                <c:pt idx="0">
                  <c:v>1090076.5079999999</c:v>
                </c:pt>
                <c:pt idx="1">
                  <c:v>1195150.19</c:v>
                </c:pt>
                <c:pt idx="2">
                  <c:v>1347064.6875</c:v>
                </c:pt>
                <c:pt idx="3">
                  <c:v>1456179.1315384614</c:v>
                </c:pt>
                <c:pt idx="4">
                  <c:v>1628546.7775000001</c:v>
                </c:pt>
                <c:pt idx="5">
                  <c:v>1829868.8319999997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35-4102-A8DD-EB2DAC584C1D}"/>
            </c:ext>
          </c:extLst>
        </c:ser>
        <c:ser>
          <c:idx val="1"/>
          <c:order val="1"/>
          <c:tx>
            <c:strRef>
              <c:f>'Other Charts'!$C$72</c:f>
              <c:strCache>
                <c:ptCount val="1"/>
                <c:pt idx="0">
                  <c:v>Health and Student Activities</c:v>
                </c:pt>
              </c:strCache>
            </c:strRef>
          </c:tx>
          <c:invertIfNegative val="0"/>
          <c:cat>
            <c:strRef>
              <c:f>'Other Charts'!$I$68:$N$68</c:f>
              <c:strCache>
                <c:ptCount val="6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  <c:pt idx="4">
                  <c:v>2021-2022</c:v>
                </c:pt>
                <c:pt idx="5">
                  <c:v>2022-2023</c:v>
                </c:pt>
              </c:strCache>
            </c:strRef>
          </c:cat>
          <c:val>
            <c:numRef>
              <c:f>'Other Charts'!$I$72:$N$72</c:f>
              <c:numCache>
                <c:formatCode>#,##0</c:formatCode>
                <c:ptCount val="6"/>
                <c:pt idx="0">
                  <c:v>1496263.0879924842</c:v>
                </c:pt>
                <c:pt idx="1">
                  <c:v>1585323.2908000001</c:v>
                </c:pt>
                <c:pt idx="2">
                  <c:v>1629625.2552459999</c:v>
                </c:pt>
                <c:pt idx="3">
                  <c:v>1693200.9655000002</c:v>
                </c:pt>
                <c:pt idx="4">
                  <c:v>1731191.7878919998</c:v>
                </c:pt>
                <c:pt idx="5">
                  <c:v>1751534.5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35-4102-A8DD-EB2DAC584C1D}"/>
            </c:ext>
          </c:extLst>
        </c:ser>
        <c:ser>
          <c:idx val="2"/>
          <c:order val="2"/>
          <c:tx>
            <c:strRef>
              <c:f>'Other Charts'!$C$73</c:f>
              <c:strCache>
                <c:ptCount val="1"/>
                <c:pt idx="0">
                  <c:v>Facilities and Operations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3809523809523812E-3"/>
                  <c:y val="0.1909722222222222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735-4102-A8DD-EB2DAC584C1D}"/>
                </c:ext>
              </c:extLst>
            </c:dLbl>
            <c:dLbl>
              <c:idx val="1"/>
              <c:layout>
                <c:manualLayout>
                  <c:x val="0"/>
                  <c:y val="0.1458333333333333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735-4102-A8DD-EB2DAC584C1D}"/>
                </c:ext>
              </c:extLst>
            </c:dLbl>
            <c:dLbl>
              <c:idx val="2"/>
              <c:layout>
                <c:manualLayout>
                  <c:x val="0"/>
                  <c:y val="7.63888888888889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735-4102-A8DD-EB2DAC584C1D}"/>
                </c:ext>
              </c:extLst>
            </c:dLbl>
            <c:dLbl>
              <c:idx val="3"/>
              <c:layout>
                <c:manualLayout>
                  <c:x val="-4.1666185335338155E-17"/>
                  <c:y val="6.26441980219600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735-4102-A8DD-EB2DAC584C1D}"/>
                </c:ext>
              </c:extLst>
            </c:dLbl>
            <c:dLbl>
              <c:idx val="4"/>
              <c:layout>
                <c:manualLayout>
                  <c:x val="-4.7619047619047623E-3"/>
                  <c:y val="2.43055555555555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735-4102-A8DD-EB2DAC584C1D}"/>
                </c:ext>
              </c:extLst>
            </c:dLbl>
            <c:dLbl>
              <c:idx val="5"/>
              <c:layout>
                <c:manualLayout>
                  <c:x val="-8.3332370670676311E-17"/>
                  <c:y val="6.5743944636678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735-4102-A8DD-EB2DAC584C1D}"/>
                </c:ext>
              </c:extLst>
            </c:dLbl>
            <c:numFmt formatCode="\$#,##0" sourceLinked="0"/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'Other Charts'!$I$68:$N$68</c:f>
              <c:strCache>
                <c:ptCount val="6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  <c:pt idx="4">
                  <c:v>2021-2022</c:v>
                </c:pt>
                <c:pt idx="5">
                  <c:v>2022-2023</c:v>
                </c:pt>
              </c:strCache>
            </c:strRef>
          </c:cat>
          <c:val>
            <c:numRef>
              <c:f>'Other Charts'!$I$73:$N$73</c:f>
              <c:numCache>
                <c:formatCode>#,##0</c:formatCode>
                <c:ptCount val="6"/>
                <c:pt idx="0">
                  <c:v>4058171.7815189613</c:v>
                </c:pt>
                <c:pt idx="1">
                  <c:v>4290007.6688406942</c:v>
                </c:pt>
                <c:pt idx="2">
                  <c:v>4518945.3242747486</c:v>
                </c:pt>
                <c:pt idx="3">
                  <c:v>4562837.0199999996</c:v>
                </c:pt>
                <c:pt idx="4">
                  <c:v>4868596.0586999999</c:v>
                </c:pt>
                <c:pt idx="5">
                  <c:v>5126468.3325999994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735-4102-A8DD-EB2DAC584C1D}"/>
            </c:ext>
          </c:extLst>
        </c:ser>
        <c:ser>
          <c:idx val="3"/>
          <c:order val="3"/>
          <c:tx>
            <c:strRef>
              <c:f>'Other Charts'!$C$74</c:f>
              <c:strCache>
                <c:ptCount val="1"/>
                <c:pt idx="0">
                  <c:v>Regular Transportation</c:v>
                </c:pt>
              </c:strCache>
            </c:strRef>
          </c:tx>
          <c:invertIfNegative val="0"/>
          <c:cat>
            <c:strRef>
              <c:f>'Other Charts'!$I$68:$N$68</c:f>
              <c:strCache>
                <c:ptCount val="6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  <c:pt idx="4">
                  <c:v>2021-2022</c:v>
                </c:pt>
                <c:pt idx="5">
                  <c:v>2022-2023</c:v>
                </c:pt>
              </c:strCache>
            </c:strRef>
          </c:cat>
          <c:val>
            <c:numRef>
              <c:f>'Other Charts'!$I$74:$N$74</c:f>
              <c:numCache>
                <c:formatCode>#,##0</c:formatCode>
                <c:ptCount val="6"/>
                <c:pt idx="0">
                  <c:v>1199803.2400000002</c:v>
                </c:pt>
                <c:pt idx="1">
                  <c:v>1256305.56</c:v>
                </c:pt>
                <c:pt idx="2">
                  <c:v>1280852.0000000002</c:v>
                </c:pt>
                <c:pt idx="3">
                  <c:v>1263278.6352500001</c:v>
                </c:pt>
                <c:pt idx="4">
                  <c:v>1372320.7802500001</c:v>
                </c:pt>
                <c:pt idx="5">
                  <c:v>1428106.3411500002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735-4102-A8DD-EB2DAC584C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9703800"/>
        <c:axId val="1"/>
      </c:barChart>
      <c:catAx>
        <c:axId val="609703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609703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837876195986697"/>
          <c:y val="0.41868570249110376"/>
          <c:w val="0.25000053686471013"/>
          <c:h val="0.4446372231152765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Facilities Breakdown  FY 23</a:t>
            </a:r>
          </a:p>
        </c:rich>
      </c:tx>
      <c:overlay val="0"/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E45C-434D-AF87-1949E598AB74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E45C-434D-AF87-1949E598AB74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E45C-434D-AF87-1949E598AB74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E45C-434D-AF87-1949E598AB74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E45C-434D-AF87-1949E598AB74}"/>
              </c:ext>
            </c:extLst>
          </c:dPt>
          <c:dLbls>
            <c:dLbl>
              <c:idx val="0"/>
              <c:layout>
                <c:manualLayout>
                  <c:x val="3.0527667010563871E-2"/>
                  <c:y val="6.0238441871680419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45C-434D-AF87-1949E598AB74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'Other Charts'!$C$83:$C$87</c:f>
              <c:strCache>
                <c:ptCount val="5"/>
                <c:pt idx="0">
                  <c:v>Electricity</c:v>
                </c:pt>
                <c:pt idx="1">
                  <c:v>Heat</c:v>
                </c:pt>
                <c:pt idx="2">
                  <c:v>Utilities</c:v>
                </c:pt>
                <c:pt idx="3">
                  <c:v>Maintenance</c:v>
                </c:pt>
                <c:pt idx="4">
                  <c:v>Custodial Services</c:v>
                </c:pt>
              </c:strCache>
            </c:strRef>
          </c:cat>
          <c:val>
            <c:numRef>
              <c:f>'Other Charts'!$N$83:$N$87</c:f>
              <c:numCache>
                <c:formatCode>#,##0</c:formatCode>
                <c:ptCount val="5"/>
                <c:pt idx="0">
                  <c:v>677726</c:v>
                </c:pt>
                <c:pt idx="1">
                  <c:v>546535</c:v>
                </c:pt>
                <c:pt idx="2">
                  <c:v>293008.80000000005</c:v>
                </c:pt>
                <c:pt idx="3">
                  <c:v>1669846.9576000001</c:v>
                </c:pt>
                <c:pt idx="4">
                  <c:v>1878150.5749999997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45C-434D-AF87-1949E598AB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6929163487677854"/>
          <c:y val="0.1160347519851158"/>
          <c:w val="0.21926341286360843"/>
          <c:h val="0.51266022126980959"/>
        </c:manualLayout>
      </c:layout>
      <c:overlay val="0"/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0.72228</cdr:x>
      <cdr:y>0.46218</cdr:y>
    </cdr:from>
    <cdr:to>
      <cdr:x>0.87406</cdr:x>
      <cdr:y>0.59874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391275" y="2095500"/>
          <a:ext cx="1343025" cy="6191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>
              <a:solidFill>
                <a:schemeClr val="accent4">
                  <a:lumMod val="60000"/>
                  <a:lumOff val="40000"/>
                </a:schemeClr>
              </a:solidFill>
            </a:rPr>
            <a:t>Net Tuitions</a:t>
          </a:r>
        </a:p>
      </cdr:txBody>
    </cdr:sp>
  </cdr:relSizeAnchor>
  <cdr:relSizeAnchor xmlns:cdr="http://schemas.openxmlformats.org/drawingml/2006/chartDrawing">
    <cdr:from>
      <cdr:x>0.41227</cdr:x>
      <cdr:y>0.80672</cdr:y>
    </cdr:from>
    <cdr:to>
      <cdr:x>0.61787</cdr:x>
      <cdr:y>0.86345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648075" y="3657601"/>
          <a:ext cx="181927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>
              <a:solidFill>
                <a:schemeClr val="accent2"/>
              </a:solidFill>
            </a:rPr>
            <a:t>Circuit Breaker</a:t>
          </a:r>
        </a:p>
      </cdr:txBody>
    </cdr:sp>
  </cdr:relSizeAnchor>
  <cdr:relSizeAnchor xmlns:cdr="http://schemas.openxmlformats.org/drawingml/2006/chartDrawing">
    <cdr:from>
      <cdr:x>0.7477</cdr:x>
      <cdr:y>0.13973</cdr:y>
    </cdr:from>
    <cdr:to>
      <cdr:x>0.85103</cdr:x>
      <cdr:y>0.21123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616152" y="633500"/>
          <a:ext cx="914400" cy="3241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 smtClean="0">
              <a:solidFill>
                <a:srgbClr val="0070C0"/>
              </a:solidFill>
            </a:rPr>
            <a:t>Gross Tuitions</a:t>
          </a:r>
          <a:endParaRPr lang="en-US" sz="1600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0.78715</cdr:x>
      <cdr:y>0.56692</cdr:y>
    </cdr:from>
    <cdr:to>
      <cdr:x>0.94122</cdr:x>
      <cdr:y>0.62009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965286" y="2570366"/>
          <a:ext cx="1363288" cy="2410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>
              <a:solidFill>
                <a:srgbClr val="00B050"/>
              </a:solidFill>
            </a:rPr>
            <a:t>IDEA GRANT</a:t>
          </a:r>
          <a:endParaRPr lang="en-US" sz="1100" dirty="0">
            <a:solidFill>
              <a:srgbClr val="00B05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0.11571</cdr:x>
      <cdr:y>0.89451</cdr:y>
    </cdr:from>
    <cdr:to>
      <cdr:x>0.84572</cdr:x>
      <cdr:y>0.97257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81050" y="2692400"/>
          <a:ext cx="4927600" cy="234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200" dirty="0"/>
            <a:t>Equipment repair</a:t>
          </a:r>
          <a:r>
            <a:rPr lang="en-US" sz="1200" baseline="0" dirty="0"/>
            <a:t> not included on this chart</a:t>
          </a:r>
          <a:endParaRPr lang="en-US" sz="12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A247D-C6B6-4CEF-94D6-AB77A704E9F8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B9AB6-9614-442B-87F6-155227E6A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48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eaLnBrk="1" hangingPunct="1"/>
            <a:endParaRPr dirty="0"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0447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07CF-E41B-4096-B2B9-964D0549E2D2}" type="datetime1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34B12A17-C271-46A8-9699-56EA33BAA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33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631E1-653F-47E1-8DFE-90FE70D8C8EB}" type="datetime1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2A17-C271-46A8-9699-56EA33BAA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4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CAF0-676B-4FBB-A13E-DBAA849B953B}" type="datetime1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2A17-C271-46A8-9699-56EA33BAA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33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spcBef>
                <a:spcPts val="40"/>
              </a:spcBef>
            </a:pPr>
            <a:fld id="{81D60167-4931-47E6-BA6A-407CBD079E47}" type="slidenum">
              <a:rPr lang="en-US" spc="-60" smtClean="0"/>
              <a:pPr marL="25400">
                <a:spcBef>
                  <a:spcPts val="40"/>
                </a:spcBef>
              </a:pPr>
              <a:t>‹#›</a:t>
            </a:fld>
            <a:endParaRPr lang="en-US" spc="-60" dirty="0"/>
          </a:p>
        </p:txBody>
      </p:sp>
    </p:spTree>
    <p:extLst>
      <p:ext uri="{BB962C8B-B14F-4D97-AF65-F5344CB8AC3E}">
        <p14:creationId xmlns:p14="http://schemas.microsoft.com/office/powerpoint/2010/main" val="1711488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spcBef>
                <a:spcPts val="40"/>
              </a:spcBef>
            </a:pPr>
            <a:fld id="{81D60167-4931-47E6-BA6A-407CBD079E47}" type="slidenum">
              <a:rPr lang="en-US" spc="-60" smtClean="0"/>
              <a:pPr marL="25400">
                <a:spcBef>
                  <a:spcPts val="40"/>
                </a:spcBef>
              </a:pPr>
              <a:t>‹#›</a:t>
            </a:fld>
            <a:endParaRPr lang="en-US" spc="-60" dirty="0"/>
          </a:p>
        </p:txBody>
      </p:sp>
    </p:spTree>
    <p:extLst>
      <p:ext uri="{BB962C8B-B14F-4D97-AF65-F5344CB8AC3E}">
        <p14:creationId xmlns:p14="http://schemas.microsoft.com/office/powerpoint/2010/main" val="3813220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spcBef>
                <a:spcPts val="40"/>
              </a:spcBef>
            </a:pPr>
            <a:fld id="{81D60167-4931-47E6-BA6A-407CBD079E47}" type="slidenum">
              <a:rPr lang="en-US" spc="-60" smtClean="0"/>
              <a:pPr marL="25400">
                <a:spcBef>
                  <a:spcPts val="40"/>
                </a:spcBef>
              </a:pPr>
              <a:t>‹#›</a:t>
            </a:fld>
            <a:endParaRPr lang="en-US" spc="-60" dirty="0"/>
          </a:p>
        </p:txBody>
      </p:sp>
    </p:spTree>
    <p:extLst>
      <p:ext uri="{BB962C8B-B14F-4D97-AF65-F5344CB8AC3E}">
        <p14:creationId xmlns:p14="http://schemas.microsoft.com/office/powerpoint/2010/main" val="960644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spcBef>
                <a:spcPts val="40"/>
              </a:spcBef>
            </a:pPr>
            <a:fld id="{81D60167-4931-47E6-BA6A-407CBD079E47}" type="slidenum">
              <a:rPr lang="en-US" spc="-60" smtClean="0"/>
              <a:pPr marL="25400">
                <a:spcBef>
                  <a:spcPts val="40"/>
                </a:spcBef>
              </a:pPr>
              <a:t>‹#›</a:t>
            </a:fld>
            <a:endParaRPr lang="en-US" spc="-60" dirty="0"/>
          </a:p>
        </p:txBody>
      </p:sp>
    </p:spTree>
    <p:extLst>
      <p:ext uri="{BB962C8B-B14F-4D97-AF65-F5344CB8AC3E}">
        <p14:creationId xmlns:p14="http://schemas.microsoft.com/office/powerpoint/2010/main" val="4006068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spcBef>
                <a:spcPts val="40"/>
              </a:spcBef>
            </a:pPr>
            <a:fld id="{81D60167-4931-47E6-BA6A-407CBD079E47}" type="slidenum">
              <a:rPr lang="en-US" spc="-60" smtClean="0"/>
              <a:pPr marL="25400">
                <a:spcBef>
                  <a:spcPts val="40"/>
                </a:spcBef>
              </a:pPr>
              <a:t>‹#›</a:t>
            </a:fld>
            <a:endParaRPr lang="en-US" spc="-60" dirty="0"/>
          </a:p>
        </p:txBody>
      </p:sp>
    </p:spTree>
    <p:extLst>
      <p:ext uri="{BB962C8B-B14F-4D97-AF65-F5344CB8AC3E}">
        <p14:creationId xmlns:p14="http://schemas.microsoft.com/office/powerpoint/2010/main" val="1378749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8C6E-D75C-4404-9165-A3CFCC1A4A54}" type="datetime1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2A17-C271-46A8-9699-56EA33BAA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59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858D080-BF19-4383-AE74-F629EB955637}" type="datetime1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r>
              <a:rPr lang="en-US"/>
              <a:t>January 2022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34B12A17-C271-46A8-9699-56EA33BAA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9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C262-A385-4F38-909F-48750CCB59EF}" type="datetime1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2A17-C271-46A8-9699-56EA33BAA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63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DCA42-212B-495F-9C36-C464A1FB6FFE}" type="datetime1">
              <a:rPr lang="en-US" smtClean="0"/>
              <a:t>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2022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2A17-C271-46A8-9699-56EA33BAA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51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B602-F0F1-424E-A93D-65257B82AA73}" type="datetime1">
              <a:rPr lang="en-US" smtClean="0"/>
              <a:t>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2A17-C271-46A8-9699-56EA33BAA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59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F120-DFE5-4F35-A890-672BA5012F08}" type="datetime1">
              <a:rPr lang="en-US" smtClean="0"/>
              <a:t>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2A17-C271-46A8-9699-56EA33BAA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77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717BF-6553-441F-BEB6-B31F4F042D71}" type="datetime1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2022</a:t>
            </a: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2A17-C271-46A8-9699-56EA33BAA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81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9D62B-5A52-45EC-860E-09EAF70621DB}" type="datetime1">
              <a:rPr lang="en-US" smtClean="0"/>
              <a:t>2/8/2022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2A17-C271-46A8-9699-56EA33BAA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48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705E725-150A-4D68-9E28-D12BD9047C13}" type="datetime1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/>
              <a:t>January 2022</a:t>
            </a: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34B12A17-C271-46A8-9699-56EA33BAA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36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3165" y="238252"/>
            <a:ext cx="1030566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90749" y="1346708"/>
            <a:ext cx="750993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988866" y="6428920"/>
            <a:ext cx="27516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spcBef>
                <a:spcPts val="40"/>
              </a:spcBef>
            </a:pPr>
            <a:fld id="{81D60167-4931-47E6-BA6A-407CBD079E47}" type="slidenum">
              <a:rPr lang="en-US" spc="-60" smtClean="0"/>
              <a:pPr marL="25400">
                <a:spcBef>
                  <a:spcPts val="40"/>
                </a:spcBef>
              </a:pPr>
              <a:t>‹#›</a:t>
            </a:fld>
            <a:endParaRPr lang="en-US" spc="-60" dirty="0"/>
          </a:p>
        </p:txBody>
      </p:sp>
    </p:spTree>
    <p:extLst>
      <p:ext uri="{BB962C8B-B14F-4D97-AF65-F5344CB8AC3E}">
        <p14:creationId xmlns:p14="http://schemas.microsoft.com/office/powerpoint/2010/main" val="341389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2189017"/>
            <a:ext cx="9966960" cy="2279013"/>
          </a:xfrm>
        </p:spPr>
        <p:txBody>
          <a:bodyPr/>
          <a:lstStyle/>
          <a:p>
            <a:r>
              <a:rPr lang="en-US" dirty="0"/>
              <a:t>Hingham Public Schools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3480" y="3814619"/>
            <a:ext cx="9144000" cy="1057102"/>
          </a:xfrm>
        </p:spPr>
        <p:txBody>
          <a:bodyPr/>
          <a:lstStyle/>
          <a:p>
            <a:r>
              <a:rPr lang="en-US" dirty="0" smtClean="0"/>
              <a:t>FY 2023 Budget Presentation for February 8, 2022</a:t>
            </a:r>
            <a:endParaRPr lang="en-US" dirty="0"/>
          </a:p>
        </p:txBody>
      </p:sp>
      <p:pic>
        <p:nvPicPr>
          <p:cNvPr id="5" name="Google Shape;187;p28">
            <a:extLst>
              <a:ext uri="{FF2B5EF4-FFF2-40B4-BE49-F238E27FC236}">
                <a16:creationId xmlns:a16="http://schemas.microsoft.com/office/drawing/2014/main" id="{2452717D-4277-44E0-9683-5528D9F39E5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29772" t="10425" r="29357"/>
          <a:stretch/>
        </p:blipFill>
        <p:spPr>
          <a:xfrm>
            <a:off x="120071" y="6003636"/>
            <a:ext cx="1291245" cy="74692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BFD1D9-B84F-4D4F-BCD3-554DF09C5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2176" y="6011972"/>
            <a:ext cx="6327648" cy="365125"/>
          </a:xfrm>
        </p:spPr>
        <p:txBody>
          <a:bodyPr/>
          <a:lstStyle/>
          <a:p>
            <a:pPr algn="ctr"/>
            <a:r>
              <a:rPr lang="en-US" dirty="0" smtClean="0"/>
              <a:t>February 8,  </a:t>
            </a:r>
            <a:r>
              <a:rPr lang="en-US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1819786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62;p14">
            <a:extLst>
              <a:ext uri="{FF2B5EF4-FFF2-40B4-BE49-F238E27FC236}">
                <a16:creationId xmlns:a16="http://schemas.microsoft.com/office/drawing/2014/main" id="{7C847C3D-4EE5-489A-A032-4FB68092699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202566"/>
            <a:ext cx="1318399" cy="6554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554C4-054D-4547-8BCF-058BEF72A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0939" y="6324870"/>
            <a:ext cx="6327648" cy="365125"/>
          </a:xfrm>
        </p:spPr>
        <p:txBody>
          <a:bodyPr/>
          <a:lstStyle/>
          <a:p>
            <a:pPr algn="ctr"/>
            <a:r>
              <a:rPr lang="en-US" dirty="0"/>
              <a:t>February 8, 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CAF60-ECD3-440B-A57F-7799137D3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2A17-C271-46A8-9699-56EA33BAA085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06335" y="515389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SPECIAL ED &amp; </a:t>
            </a:r>
            <a:r>
              <a:rPr lang="en-US" dirty="0" err="1" smtClean="0"/>
              <a:t>VoTECH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081772"/>
              </p:ext>
            </p:extLst>
          </p:nvPr>
        </p:nvGraphicFramePr>
        <p:xfrm>
          <a:off x="903591" y="334073"/>
          <a:ext cx="10407537" cy="5724092"/>
        </p:xfrm>
        <a:graphic>
          <a:graphicData uri="http://schemas.openxmlformats.org/drawingml/2006/table">
            <a:tbl>
              <a:tblPr/>
              <a:tblGrid>
                <a:gridCol w="867609">
                  <a:extLst>
                    <a:ext uri="{9D8B030D-6E8A-4147-A177-3AD203B41FA5}">
                      <a16:colId xmlns:a16="http://schemas.microsoft.com/office/drawing/2014/main" val="1737239388"/>
                    </a:ext>
                  </a:extLst>
                </a:gridCol>
                <a:gridCol w="1641139">
                  <a:extLst>
                    <a:ext uri="{9D8B030D-6E8A-4147-A177-3AD203B41FA5}">
                      <a16:colId xmlns:a16="http://schemas.microsoft.com/office/drawing/2014/main" val="785316731"/>
                    </a:ext>
                  </a:extLst>
                </a:gridCol>
                <a:gridCol w="982593">
                  <a:extLst>
                    <a:ext uri="{9D8B030D-6E8A-4147-A177-3AD203B41FA5}">
                      <a16:colId xmlns:a16="http://schemas.microsoft.com/office/drawing/2014/main" val="3257639083"/>
                    </a:ext>
                  </a:extLst>
                </a:gridCol>
                <a:gridCol w="951232">
                  <a:extLst>
                    <a:ext uri="{9D8B030D-6E8A-4147-A177-3AD203B41FA5}">
                      <a16:colId xmlns:a16="http://schemas.microsoft.com/office/drawing/2014/main" val="1794628935"/>
                    </a:ext>
                  </a:extLst>
                </a:gridCol>
                <a:gridCol w="982593">
                  <a:extLst>
                    <a:ext uri="{9D8B030D-6E8A-4147-A177-3AD203B41FA5}">
                      <a16:colId xmlns:a16="http://schemas.microsoft.com/office/drawing/2014/main" val="4267792580"/>
                    </a:ext>
                  </a:extLst>
                </a:gridCol>
                <a:gridCol w="982593">
                  <a:extLst>
                    <a:ext uri="{9D8B030D-6E8A-4147-A177-3AD203B41FA5}">
                      <a16:colId xmlns:a16="http://schemas.microsoft.com/office/drawing/2014/main" val="1563959766"/>
                    </a:ext>
                  </a:extLst>
                </a:gridCol>
                <a:gridCol w="982593">
                  <a:extLst>
                    <a:ext uri="{9D8B030D-6E8A-4147-A177-3AD203B41FA5}">
                      <a16:colId xmlns:a16="http://schemas.microsoft.com/office/drawing/2014/main" val="901921004"/>
                    </a:ext>
                  </a:extLst>
                </a:gridCol>
                <a:gridCol w="982593">
                  <a:extLst>
                    <a:ext uri="{9D8B030D-6E8A-4147-A177-3AD203B41FA5}">
                      <a16:colId xmlns:a16="http://schemas.microsoft.com/office/drawing/2014/main" val="94163305"/>
                    </a:ext>
                  </a:extLst>
                </a:gridCol>
                <a:gridCol w="995660">
                  <a:extLst>
                    <a:ext uri="{9D8B030D-6E8A-4147-A177-3AD203B41FA5}">
                      <a16:colId xmlns:a16="http://schemas.microsoft.com/office/drawing/2014/main" val="3135350550"/>
                    </a:ext>
                  </a:extLst>
                </a:gridCol>
                <a:gridCol w="836249">
                  <a:extLst>
                    <a:ext uri="{9D8B030D-6E8A-4147-A177-3AD203B41FA5}">
                      <a16:colId xmlns:a16="http://schemas.microsoft.com/office/drawing/2014/main" val="2884253483"/>
                    </a:ext>
                  </a:extLst>
                </a:gridCol>
                <a:gridCol w="202683">
                  <a:extLst>
                    <a:ext uri="{9D8B030D-6E8A-4147-A177-3AD203B41FA5}">
                      <a16:colId xmlns:a16="http://schemas.microsoft.com/office/drawing/2014/main" val="3400244909"/>
                    </a:ext>
                  </a:extLst>
                </a:gridCol>
              </a:tblGrid>
              <a:tr h="15682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39206" marR="39206" marT="19603" marB="19603"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49116607"/>
                  </a:ext>
                </a:extLst>
              </a:tr>
              <a:tr h="163359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Cambria" panose="02040503050406030204" pitchFamily="18" charset="0"/>
                        </a:rPr>
                        <a:t>      HINGHAM PUBLIC SCHOOLS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39206" marR="39206" marT="19603" marB="19603"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23130142"/>
                  </a:ext>
                </a:extLst>
              </a:tr>
              <a:tr h="156825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mbria" panose="02040503050406030204" pitchFamily="18" charset="0"/>
                        </a:rPr>
                        <a:t>Preliminary School Committee FY 2023 Budget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39206" marR="39206" marT="19603" marB="19603"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40368016"/>
                  </a:ext>
                </a:extLst>
              </a:tr>
              <a:tr h="156825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 Regular Education, Special Education, Vo-Tech Budget Breakdown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39206" marR="39206" marT="19603" marB="19603"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76713940"/>
                  </a:ext>
                </a:extLst>
              </a:tr>
              <a:tr h="15682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Preliminary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39206" marR="39206" marT="19603" marB="19603"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8699489"/>
                  </a:ext>
                </a:extLst>
              </a:tr>
              <a:tr h="156825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dbl" strike="noStrike"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dbl" strike="noStrike"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dbl" strike="noStrike"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dbl" strike="noStrike"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dbl" strike="noStrike"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dbl" strike="noStrike"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dbl" strike="noStrike">
                          <a:effectLst/>
                          <a:latin typeface="Arial" panose="020B0604020202020204" pitchFamily="34" charset="0"/>
                        </a:rPr>
                        <a:t>Increase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4F81BD"/>
                          </a:solidFill>
                          <a:effectLst/>
                          <a:latin typeface="Cambria" panose="02040503050406030204" pitchFamily="18" charset="0"/>
                        </a:rPr>
                        <a:t>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39206" marR="39206" marT="19603" marB="19603"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49326442"/>
                  </a:ext>
                </a:extLst>
              </a:tr>
              <a:tr h="156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ACCOUNT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ACCOUNT TITLE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dbl" strike="noStrike">
                          <a:effectLst/>
                          <a:latin typeface="Arial" panose="020B0604020202020204" pitchFamily="34" charset="0"/>
                        </a:rPr>
                        <a:t>2017-2018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dbl" strike="noStrike">
                          <a:effectLst/>
                          <a:latin typeface="Arial" panose="020B0604020202020204" pitchFamily="34" charset="0"/>
                        </a:rPr>
                        <a:t>2018-2019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dbl" strike="noStrike">
                          <a:effectLst/>
                          <a:latin typeface="Arial" panose="020B0604020202020204" pitchFamily="34" charset="0"/>
                        </a:rPr>
                        <a:t>2019-2020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dbl" strike="noStrike">
                          <a:effectLst/>
                          <a:latin typeface="Arial" panose="020B0604020202020204" pitchFamily="34" charset="0"/>
                        </a:rPr>
                        <a:t>2020-2021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dbl" strike="noStrike">
                          <a:effectLst/>
                          <a:latin typeface="Arial" panose="020B0604020202020204" pitchFamily="34" charset="0"/>
                        </a:rPr>
                        <a:t>2021-2022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dbl" strike="noStrike">
                          <a:effectLst/>
                          <a:latin typeface="Arial" panose="020B0604020202020204" pitchFamily="34" charset="0"/>
                        </a:rPr>
                        <a:t>2022-2023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dbl" strike="noStrike">
                          <a:effectLst/>
                          <a:latin typeface="Arial" panose="020B0604020202020204" pitchFamily="34" charset="0"/>
                        </a:rPr>
                        <a:t>(Decrease)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4F81BD"/>
                          </a:solidFill>
                          <a:effectLst/>
                          <a:latin typeface="Cambria" panose="02040503050406030204" pitchFamily="18" charset="0"/>
                        </a:rPr>
                        <a:t>Change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39206" marR="39206" marT="19603" marB="19603"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62226740"/>
                  </a:ext>
                </a:extLst>
              </a:tr>
              <a:tr h="1568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2100B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Sped Supervision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$353,354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$431,771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$440,872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$426,119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$661,034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$714,437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$53,403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9BBB59"/>
                          </a:solidFill>
                          <a:effectLst/>
                          <a:latin typeface="Cambria" panose="02040503050406030204" pitchFamily="18" charset="0"/>
                        </a:rPr>
                        <a:t>8.08%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39206" marR="39206" marT="19603" marB="19603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18903568"/>
                  </a:ext>
                </a:extLst>
              </a:tr>
              <a:tr h="1568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2300B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Sped Instruction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$6,876,169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$7,685,648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$8,060,103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$8,524,503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$10,031,503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$10,568,840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$537,337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9BBB59"/>
                          </a:solidFill>
                          <a:effectLst/>
                          <a:latin typeface="Cambria" panose="02040503050406030204" pitchFamily="18" charset="0"/>
                        </a:rPr>
                        <a:t>5.36%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39206" marR="39206" marT="19603" marB="19603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82044638"/>
                  </a:ext>
                </a:extLst>
              </a:tr>
              <a:tr h="1568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2350B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Sped Prof. Development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$9,900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$9,900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$9,900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$9,900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$10,340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$10,520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$180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9BBB59"/>
                          </a:solidFill>
                          <a:effectLst/>
                          <a:latin typeface="Cambria" panose="02040503050406030204" pitchFamily="18" charset="0"/>
                        </a:rPr>
                        <a:t>1.74%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39206" marR="39206" marT="19603" marB="19603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41970826"/>
                  </a:ext>
                </a:extLst>
              </a:tr>
              <a:tr h="1568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2400B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Sped Textbooks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$900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$1,550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$1,550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$1,550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$1,550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$1,500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-$50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9BBB59"/>
                          </a:solidFill>
                          <a:effectLst/>
                          <a:latin typeface="Cambria" panose="02040503050406030204" pitchFamily="18" charset="0"/>
                        </a:rPr>
                        <a:t>-3.23%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39206" marR="39206" marT="19603" marB="19603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23062458"/>
                  </a:ext>
                </a:extLst>
              </a:tr>
              <a:tr h="1568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2700B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Sped Counseling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$481,442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$494,421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$507,757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$562,241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$584,266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$634,160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$49,894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9BBB59"/>
                          </a:solidFill>
                          <a:effectLst/>
                          <a:latin typeface="Cambria" panose="02040503050406030204" pitchFamily="18" charset="0"/>
                        </a:rPr>
                        <a:t>8.54%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39206" marR="39206" marT="19603" marB="19603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04783824"/>
                  </a:ext>
                </a:extLst>
              </a:tr>
              <a:tr h="1568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2800B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Sped Psychological Services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$307,856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$287,861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$315,174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$328,061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$351,346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$365,039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$13,694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9BBB59"/>
                          </a:solidFill>
                          <a:effectLst/>
                          <a:latin typeface="Cambria" panose="02040503050406030204" pitchFamily="18" charset="0"/>
                        </a:rPr>
                        <a:t>3.90%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39206" marR="39206" marT="19603" marB="19603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40465052"/>
                  </a:ext>
                </a:extLst>
              </a:tr>
              <a:tr h="1568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3300B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Sped Transportation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$680,156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$819,621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$867,937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$936,916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$1,066,750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$1,096,857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$30,107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9BBB59"/>
                          </a:solidFill>
                          <a:effectLst/>
                          <a:latin typeface="Cambria" panose="02040503050406030204" pitchFamily="18" charset="0"/>
                        </a:rPr>
                        <a:t>2.82%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39206" marR="39206" marT="19603" marB="19603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95856941"/>
                  </a:ext>
                </a:extLst>
              </a:tr>
              <a:tr h="1568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9100B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Sped Prog w/other Districts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$3,113,630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$2,881,301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$2,895,271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$3,455,043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$2,669,685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$1,342,850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-$1,326,835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9BBB59"/>
                          </a:solidFill>
                          <a:effectLst/>
                          <a:latin typeface="Cambria" panose="02040503050406030204" pitchFamily="18" charset="0"/>
                        </a:rPr>
                        <a:t>-49.70%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39206" marR="39206" marT="19603" marB="19603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82949106"/>
                  </a:ext>
                </a:extLst>
              </a:tr>
              <a:tr h="1568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Total Special Education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$11,823,407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$12,612,073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$13,098,565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$14,244,334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$15,376,474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$14,734,204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-$642,271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76933C"/>
                          </a:solidFill>
                          <a:effectLst/>
                          <a:latin typeface="Cambria" panose="02040503050406030204" pitchFamily="18" charset="0"/>
                        </a:rPr>
                        <a:t>(4.18%)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39206" marR="39206" marT="19603" marB="19603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89783282"/>
                  </a:ext>
                </a:extLst>
              </a:tr>
              <a:tr h="156825"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4F81BD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39206" marR="39206" marT="19603" marB="19603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3204149"/>
                  </a:ext>
                </a:extLst>
              </a:tr>
              <a:tr h="156825"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4F81BD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39206" marR="39206" marT="19603" marB="19603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67322310"/>
                  </a:ext>
                </a:extLst>
              </a:tr>
              <a:tr h="1568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</a:rPr>
                        <a:t>3300E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Vocational Transportation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$10,400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$10,400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$10,400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$10,400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$10,400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$10,400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C0504D"/>
                          </a:solidFill>
                          <a:effectLst/>
                          <a:latin typeface="Cambria" panose="02040503050406030204" pitchFamily="18" charset="0"/>
                        </a:rPr>
                        <a:t>0.00%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39206" marR="39206" marT="19603" marB="19603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66598268"/>
                  </a:ext>
                </a:extLst>
              </a:tr>
              <a:tr h="1568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</a:rPr>
                        <a:t>9100E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Vocational Tuition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$70,659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$116,286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$178,502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$163,075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$201,785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$165,508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-$36,277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C0504D"/>
                          </a:solidFill>
                          <a:effectLst/>
                          <a:latin typeface="Cambria" panose="02040503050406030204" pitchFamily="18" charset="0"/>
                        </a:rPr>
                        <a:t>-20.32%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39206" marR="39206" marT="19603" marB="19603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35453390"/>
                  </a:ext>
                </a:extLst>
              </a:tr>
              <a:tr h="156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Total Votech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$81,058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$126,685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$188,902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$173,474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$212,185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$175,908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-$36,277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-17.10%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39206" marR="39206" marT="19603" marB="19603"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37514331"/>
                  </a:ext>
                </a:extLst>
              </a:tr>
              <a:tr h="156825"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Total Proposed Budget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dbl" strike="noStrike">
                          <a:effectLst/>
                          <a:latin typeface="Arial" panose="020B0604020202020204" pitchFamily="34" charset="0"/>
                        </a:rPr>
                        <a:t>$49,762,697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dbl" strike="noStrike">
                          <a:effectLst/>
                          <a:latin typeface="Arial" panose="020B0604020202020204" pitchFamily="34" charset="0"/>
                        </a:rPr>
                        <a:t>$52,006,697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dbl" strike="noStrike">
                          <a:effectLst/>
                          <a:latin typeface="Arial" panose="020B0604020202020204" pitchFamily="34" charset="0"/>
                        </a:rPr>
                        <a:t>$54,319,826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dbl" strike="noStrike">
                          <a:effectLst/>
                          <a:latin typeface="Arial" panose="020B0604020202020204" pitchFamily="34" charset="0"/>
                        </a:rPr>
                        <a:t>$56,730,585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dbl" strike="noStrike">
                          <a:effectLst/>
                          <a:latin typeface="Arial" panose="020B0604020202020204" pitchFamily="34" charset="0"/>
                        </a:rPr>
                        <a:t>$61,792,058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dbl" strike="noStrike">
                          <a:effectLst/>
                          <a:latin typeface="Arial" panose="020B0604020202020204" pitchFamily="34" charset="0"/>
                        </a:rPr>
                        <a:t>$62,677,112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dbl" strike="noStrike">
                          <a:effectLst/>
                          <a:latin typeface="Arial" panose="020B0604020202020204" pitchFamily="34" charset="0"/>
                        </a:rPr>
                        <a:t>$885,054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dbl" strike="noStrike">
                          <a:effectLst/>
                          <a:latin typeface="Cambria" panose="02040503050406030204" pitchFamily="18" charset="0"/>
                        </a:rPr>
                        <a:t>1.43%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39206" marR="39206" marT="19603" marB="19603"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853839"/>
                  </a:ext>
                </a:extLst>
              </a:tr>
              <a:tr h="182962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0" u="dbl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FY 22/FY 21 Dollar Change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39206" marR="39206" marT="19603" marB="19603"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33494444"/>
                  </a:ext>
                </a:extLst>
              </a:tr>
              <a:tr h="98015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ESSER II &amp; III FUNDING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dbl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dbl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dbl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dbl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dbl" strike="noStrike">
                          <a:effectLst/>
                          <a:latin typeface="Arial" panose="020B0604020202020204" pitchFamily="34" charset="0"/>
                        </a:rPr>
                        <a:t>-$1,376,192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dbl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dbl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dbl" strike="noStrike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9313568"/>
                  </a:ext>
                </a:extLst>
              </a:tr>
              <a:tr h="156825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dbl" strike="noStrike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dbl" strike="noStrike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dbl" strike="noStrike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dbl" strike="noStrike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dbl" strike="noStrike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dbl" strike="noStrike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dbl" strike="noStrike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dbl" strike="noStrike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39206" marR="39206" marT="19603" marB="19603">
                    <a:lnL>
                      <a:noFill/>
                    </a:lnL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62746501"/>
                  </a:ext>
                </a:extLst>
              </a:tr>
              <a:tr h="156825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TAX PAYER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dbl" strike="noStrike">
                          <a:effectLst/>
                          <a:latin typeface="Arial" panose="020B0604020202020204" pitchFamily="34" charset="0"/>
                        </a:rPr>
                        <a:t>$49,762,697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dbl" strike="noStrike">
                          <a:effectLst/>
                          <a:latin typeface="Arial" panose="020B0604020202020204" pitchFamily="34" charset="0"/>
                        </a:rPr>
                        <a:t>$52,006,697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dbl" strike="noStrike">
                          <a:effectLst/>
                          <a:latin typeface="Arial" panose="020B0604020202020204" pitchFamily="34" charset="0"/>
                        </a:rPr>
                        <a:t>$54,319,826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dbl" strike="noStrike">
                          <a:effectLst/>
                          <a:latin typeface="Arial" panose="020B0604020202020204" pitchFamily="34" charset="0"/>
                        </a:rPr>
                        <a:t>$56,730,985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dbl" strike="noStrike">
                          <a:effectLst/>
                          <a:latin typeface="Arial" panose="020B0604020202020204" pitchFamily="34" charset="0"/>
                        </a:rPr>
                        <a:t>$60,415,866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dbl" strike="noStrike">
                          <a:effectLst/>
                          <a:latin typeface="Arial" panose="020B0604020202020204" pitchFamily="34" charset="0"/>
                        </a:rPr>
                        <a:t>$62,677,112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dbl" strike="noStrike">
                          <a:effectLst/>
                          <a:latin typeface="Arial" panose="020B0604020202020204" pitchFamily="34" charset="0"/>
                        </a:rPr>
                        <a:t>$2,261,246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dbl" strike="noStrike">
                          <a:effectLst/>
                          <a:latin typeface="Cambria" panose="02040503050406030204" pitchFamily="18" charset="0"/>
                        </a:rPr>
                        <a:t>3.74%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39206" marR="39206" marT="19603" marB="19603"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9199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35204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862" y="1957274"/>
            <a:ext cx="10058400" cy="3046988"/>
          </a:xfrm>
        </p:spPr>
        <p:txBody>
          <a:bodyPr/>
          <a:lstStyle/>
          <a:p>
            <a:r>
              <a:rPr lang="en-US" dirty="0" smtClean="0"/>
              <a:t>Regular Ed Teachers			11.05 FTE</a:t>
            </a:r>
          </a:p>
          <a:p>
            <a:r>
              <a:rPr lang="en-US" dirty="0" smtClean="0"/>
              <a:t>Tutors					  6.00</a:t>
            </a:r>
          </a:p>
          <a:p>
            <a:r>
              <a:rPr lang="en-US" dirty="0" smtClean="0"/>
              <a:t>PARAs					  4.00</a:t>
            </a:r>
          </a:p>
          <a:p>
            <a:r>
              <a:rPr lang="en-US" dirty="0" smtClean="0"/>
              <a:t>SPED Teachers				  4.00</a:t>
            </a:r>
          </a:p>
          <a:p>
            <a:r>
              <a:rPr lang="en-US" dirty="0" smtClean="0"/>
              <a:t>Speech Language Pathologists		  3.00</a:t>
            </a:r>
          </a:p>
          <a:p>
            <a:r>
              <a:rPr lang="en-US" dirty="0" smtClean="0"/>
              <a:t>Special Ed Directors			  2.00</a:t>
            </a:r>
          </a:p>
          <a:p>
            <a:r>
              <a:rPr lang="en-US" dirty="0" smtClean="0"/>
              <a:t>Central Office Communications and Media	  1.00</a:t>
            </a:r>
          </a:p>
          <a:p>
            <a:r>
              <a:rPr lang="en-US" dirty="0" smtClean="0"/>
              <a:t>Counselors				  </a:t>
            </a:r>
            <a:r>
              <a:rPr lang="en-US" u="sng" dirty="0" smtClean="0"/>
              <a:t>3.00</a:t>
            </a:r>
          </a:p>
          <a:p>
            <a:r>
              <a:rPr lang="en-US" dirty="0" smtClean="0"/>
              <a:t>Total					34.05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Contracted Counselors			</a:t>
            </a:r>
            <a:r>
              <a:rPr lang="en-US" u="sng" dirty="0" smtClean="0">
                <a:solidFill>
                  <a:srgbClr val="FF0000"/>
                </a:solidFill>
              </a:rPr>
              <a:t> -2.00 </a:t>
            </a:r>
            <a:endParaRPr lang="en-US" u="sng" dirty="0">
              <a:solidFill>
                <a:srgbClr val="FF0000"/>
              </a:solidFill>
            </a:endParaRPr>
          </a:p>
          <a:p>
            <a:r>
              <a:rPr lang="en-US" dirty="0" smtClean="0"/>
              <a:t>Budgeted New Permanent Positions (Net)	32.05	</a:t>
            </a:r>
            <a:endParaRPr lang="en-US" dirty="0"/>
          </a:p>
        </p:txBody>
      </p:sp>
      <p:pic>
        <p:nvPicPr>
          <p:cNvPr id="5" name="Google Shape;62;p14">
            <a:extLst>
              <a:ext uri="{FF2B5EF4-FFF2-40B4-BE49-F238E27FC236}">
                <a16:creationId xmlns:a16="http://schemas.microsoft.com/office/drawing/2014/main" id="{8CF23F06-14A5-4A19-9F46-2214AE99065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202566"/>
            <a:ext cx="1318399" cy="6554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E0663A2-84FF-48B6-BE2A-3A8A2C130E2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150939" y="6165158"/>
            <a:ext cx="6327648" cy="276999"/>
          </a:xfrm>
        </p:spPr>
        <p:txBody>
          <a:bodyPr/>
          <a:lstStyle/>
          <a:p>
            <a:r>
              <a:rPr lang="en-US" dirty="0"/>
              <a:t>February 8, 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206B9-4475-45EF-BEC4-290C2DA9BC0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34B12A17-C271-46A8-9699-56EA33BAA085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27316" y="5004262"/>
            <a:ext cx="6026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All of these positions except the contracted counselors are included in the FY 2023 proposed budget.</a:t>
            </a:r>
            <a:endParaRPr lang="en-US" dirty="0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93220" y="142608"/>
            <a:ext cx="10058400" cy="16093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800" b="1" i="0" u="heavy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914400"/>
            <a:r>
              <a:rPr lang="en-US" sz="3600" kern="0" dirty="0" smtClean="0"/>
              <a:t>Hingham Schools</a:t>
            </a:r>
            <a:br>
              <a:rPr lang="en-US" sz="3600" kern="0" dirty="0" smtClean="0"/>
            </a:br>
            <a:r>
              <a:rPr lang="en-US" sz="2400" kern="0" dirty="0" smtClean="0"/>
              <a:t>FY 2023 Preliminary Proposed Budget</a:t>
            </a:r>
          </a:p>
          <a:p>
            <a:pPr algn="ctr" defTabSz="914400"/>
            <a:r>
              <a:rPr lang="en-US" sz="2400" kern="0" dirty="0" smtClean="0"/>
              <a:t/>
            </a:r>
            <a:br>
              <a:rPr lang="en-US" sz="2400" kern="0" dirty="0" smtClean="0"/>
            </a:br>
            <a:r>
              <a:rPr lang="en-US" sz="2400" dirty="0"/>
              <a:t>Budgeted Adds FY 2022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kern="0" dirty="0" smtClean="0"/>
              <a:t/>
            </a:r>
            <a:br>
              <a:rPr lang="en-US" sz="2400" kern="0" dirty="0" smtClean="0"/>
            </a:b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350181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2119" y="30093"/>
            <a:ext cx="26853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Hingham Schools</a:t>
            </a:r>
          </a:p>
          <a:p>
            <a:pPr algn="ctr"/>
            <a:r>
              <a:rPr lang="en-US" dirty="0"/>
              <a:t>FY 23 and Outer Years</a:t>
            </a:r>
          </a:p>
          <a:p>
            <a:pPr algn="ctr"/>
            <a:r>
              <a:rPr lang="en-US" dirty="0"/>
              <a:t>Budget Proposal</a:t>
            </a:r>
          </a:p>
        </p:txBody>
      </p:sp>
      <p:pic>
        <p:nvPicPr>
          <p:cNvPr id="5" name="Google Shape;62;p14">
            <a:extLst>
              <a:ext uri="{FF2B5EF4-FFF2-40B4-BE49-F238E27FC236}">
                <a16:creationId xmlns:a16="http://schemas.microsoft.com/office/drawing/2014/main" id="{DF523807-C30C-4052-BA38-2540E24237F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202566"/>
            <a:ext cx="1318399" cy="6554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0E7A5B-4EE1-4103-9450-47BD6414E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2176" y="6272784"/>
            <a:ext cx="6327648" cy="365125"/>
          </a:xfrm>
        </p:spPr>
        <p:txBody>
          <a:bodyPr/>
          <a:lstStyle/>
          <a:p>
            <a:pPr algn="ctr"/>
            <a:r>
              <a:rPr lang="en-US" dirty="0"/>
              <a:t>February 8, 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0BF22-4434-4B19-A01F-1544A8368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2A17-C271-46A8-9699-56EA33BAA085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571222" y="1107311"/>
          <a:ext cx="9478850" cy="5120640"/>
        </p:xfrm>
        <a:graphic>
          <a:graphicData uri="http://schemas.openxmlformats.org/drawingml/2006/table">
            <a:tbl>
              <a:tblPr/>
              <a:tblGrid>
                <a:gridCol w="3442700">
                  <a:extLst>
                    <a:ext uri="{9D8B030D-6E8A-4147-A177-3AD203B41FA5}">
                      <a16:colId xmlns:a16="http://schemas.microsoft.com/office/drawing/2014/main" val="655133697"/>
                    </a:ext>
                  </a:extLst>
                </a:gridCol>
                <a:gridCol w="1386220">
                  <a:extLst>
                    <a:ext uri="{9D8B030D-6E8A-4147-A177-3AD203B41FA5}">
                      <a16:colId xmlns:a16="http://schemas.microsoft.com/office/drawing/2014/main" val="851178310"/>
                    </a:ext>
                  </a:extLst>
                </a:gridCol>
                <a:gridCol w="811166">
                  <a:extLst>
                    <a:ext uri="{9D8B030D-6E8A-4147-A177-3AD203B41FA5}">
                      <a16:colId xmlns:a16="http://schemas.microsoft.com/office/drawing/2014/main" val="3257973142"/>
                    </a:ext>
                  </a:extLst>
                </a:gridCol>
                <a:gridCol w="959691">
                  <a:extLst>
                    <a:ext uri="{9D8B030D-6E8A-4147-A177-3AD203B41FA5}">
                      <a16:colId xmlns:a16="http://schemas.microsoft.com/office/drawing/2014/main" val="4047348633"/>
                    </a:ext>
                  </a:extLst>
                </a:gridCol>
                <a:gridCol w="959691">
                  <a:extLst>
                    <a:ext uri="{9D8B030D-6E8A-4147-A177-3AD203B41FA5}">
                      <a16:colId xmlns:a16="http://schemas.microsoft.com/office/drawing/2014/main" val="901631259"/>
                    </a:ext>
                  </a:extLst>
                </a:gridCol>
                <a:gridCol w="959691">
                  <a:extLst>
                    <a:ext uri="{9D8B030D-6E8A-4147-A177-3AD203B41FA5}">
                      <a16:colId xmlns:a16="http://schemas.microsoft.com/office/drawing/2014/main" val="3042951334"/>
                    </a:ext>
                  </a:extLst>
                </a:gridCol>
                <a:gridCol w="959691">
                  <a:extLst>
                    <a:ext uri="{9D8B030D-6E8A-4147-A177-3AD203B41FA5}">
                      <a16:colId xmlns:a16="http://schemas.microsoft.com/office/drawing/2014/main" val="3057521234"/>
                    </a:ext>
                  </a:extLst>
                </a:gridCol>
              </a:tblGrid>
              <a:tr h="28937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Row Labels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of Report FTE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of Budget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of 2023 Priority Year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of 2024 Priority Year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of 2025 Priority Year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of 2026 Priority Year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397925"/>
                  </a:ext>
                </a:extLst>
              </a:tr>
              <a:tr h="144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$215,963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$215,963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2889271"/>
                  </a:ext>
                </a:extLst>
              </a:tr>
              <a:tr h="144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Central Office Media and Communications</a:t>
                      </a:r>
                    </a:p>
                  </a:txBody>
                  <a:tcPr marL="6511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7759886"/>
                  </a:ext>
                </a:extLst>
              </a:tr>
              <a:tr h="144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Analysis Lead</a:t>
                      </a:r>
                    </a:p>
                  </a:txBody>
                  <a:tcPr marL="6511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7196652"/>
                  </a:ext>
                </a:extLst>
              </a:tr>
              <a:tr h="144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 Clerical Support</a:t>
                      </a:r>
                    </a:p>
                  </a:txBody>
                  <a:tcPr marL="6511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$40,963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$40,963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9547448"/>
                  </a:ext>
                </a:extLst>
              </a:tr>
              <a:tr h="144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Payroll and Benefits Manager</a:t>
                      </a:r>
                    </a:p>
                  </a:txBody>
                  <a:tcPr marL="6511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$95,000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$95,000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8272006"/>
                  </a:ext>
                </a:extLst>
              </a:tr>
              <a:tr h="144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$896,054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$304,483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$476,000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$115,571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183276"/>
                  </a:ext>
                </a:extLst>
              </a:tr>
              <a:tr h="144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Assessment Tools PD</a:t>
                      </a:r>
                    </a:p>
                  </a:txBody>
                  <a:tcPr marL="6511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7945499"/>
                  </a:ext>
                </a:extLst>
              </a:tr>
              <a:tr h="144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Assessment Tools Teaching</a:t>
                      </a:r>
                    </a:p>
                  </a:txBody>
                  <a:tcPr marL="6511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9186134"/>
                  </a:ext>
                </a:extLst>
              </a:tr>
              <a:tr h="144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Director Of Equity and Inclusion</a:t>
                      </a:r>
                    </a:p>
                  </a:txBody>
                  <a:tcPr marL="6511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$115,571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$115,571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4265226"/>
                  </a:ext>
                </a:extLst>
              </a:tr>
              <a:tr h="144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Fine Arts Director </a:t>
                      </a:r>
                    </a:p>
                  </a:txBody>
                  <a:tcPr marL="6511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$120,240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$120,240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354028"/>
                  </a:ext>
                </a:extLst>
              </a:tr>
              <a:tr h="144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 Bus for High School</a:t>
                      </a:r>
                    </a:p>
                  </a:txBody>
                  <a:tcPr marL="6511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$8,326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$8,326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6495652"/>
                  </a:ext>
                </a:extLst>
              </a:tr>
              <a:tr h="144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 </a:t>
                      </a:r>
                    </a:p>
                  </a:txBody>
                  <a:tcPr marL="6511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$32,000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$32,000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3147099"/>
                  </a:ext>
                </a:extLst>
              </a:tr>
              <a:tr h="144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Technology Moved Into Operating Budget</a:t>
                      </a:r>
                    </a:p>
                  </a:txBody>
                  <a:tcPr marL="6511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$476,000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$476,000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4933804"/>
                  </a:ext>
                </a:extLst>
              </a:tr>
              <a:tr h="144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SPED Vans Two (2) Lease to Buy</a:t>
                      </a:r>
                    </a:p>
                  </a:txBody>
                  <a:tcPr marL="6511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$26,284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$26,284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9468071"/>
                  </a:ext>
                </a:extLst>
              </a:tr>
              <a:tr h="144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Two (2) New Drivers</a:t>
                      </a:r>
                    </a:p>
                  </a:txBody>
                  <a:tcPr marL="6511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$49,633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$49,633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4286746"/>
                  </a:ext>
                </a:extLst>
              </a:tr>
              <a:tr h="144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 School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$495,441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$31,951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$149,051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$312,982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4140789"/>
                  </a:ext>
                </a:extLst>
              </a:tr>
              <a:tr h="144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Assistant I</a:t>
                      </a:r>
                    </a:p>
                  </a:txBody>
                  <a:tcPr marL="6511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$30,722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$30,722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691932"/>
                  </a:ext>
                </a:extLst>
              </a:tr>
              <a:tr h="144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Clubs - Request for 2 New</a:t>
                      </a:r>
                    </a:p>
                  </a:txBody>
                  <a:tcPr marL="6511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$1,457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7922899"/>
                  </a:ext>
                </a:extLst>
              </a:tr>
              <a:tr h="144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HS Assistant Principal</a:t>
                      </a:r>
                    </a:p>
                  </a:txBody>
                  <a:tcPr marL="6511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$126,599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$126,599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6601139"/>
                  </a:ext>
                </a:extLst>
              </a:tr>
              <a:tr h="144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Library Para</a:t>
                      </a:r>
                    </a:p>
                  </a:txBody>
                  <a:tcPr marL="6511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$21,888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$21,888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8462251"/>
                  </a:ext>
                </a:extLst>
              </a:tr>
              <a:tr h="144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Transition Room</a:t>
                      </a:r>
                    </a:p>
                  </a:txBody>
                  <a:tcPr marL="6511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$21,888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$21,888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797498"/>
                  </a:ext>
                </a:extLst>
              </a:tr>
              <a:tr h="144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School Adjustment Counselor - HS</a:t>
                      </a:r>
                    </a:p>
                  </a:txBody>
                  <a:tcPr marL="6511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$74,553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$74,553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8289095"/>
                  </a:ext>
                </a:extLst>
              </a:tr>
              <a:tr h="144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Service Admin Assistant</a:t>
                      </a:r>
                    </a:p>
                  </a:txBody>
                  <a:tcPr marL="6511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$31,951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$31,951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8807525"/>
                  </a:ext>
                </a:extLst>
              </a:tr>
              <a:tr h="144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Teacher Directed Study</a:t>
                      </a:r>
                    </a:p>
                  </a:txBody>
                  <a:tcPr marL="6511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$37,277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$37,277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848497"/>
                  </a:ext>
                </a:extLst>
              </a:tr>
              <a:tr h="144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Teacher Social Studies</a:t>
                      </a:r>
                    </a:p>
                  </a:txBody>
                  <a:tcPr marL="6511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$74,553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$74,553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137729"/>
                  </a:ext>
                </a:extLst>
              </a:tr>
              <a:tr h="144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Special Education 504 Team Chair</a:t>
                      </a:r>
                    </a:p>
                  </a:txBody>
                  <a:tcPr marL="6511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$74,553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$74,553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9478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204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38255" y="274320"/>
            <a:ext cx="26853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Hingham Schools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FY 23 and Outer Years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Budget Proposal</a:t>
            </a:r>
          </a:p>
        </p:txBody>
      </p:sp>
      <p:pic>
        <p:nvPicPr>
          <p:cNvPr id="5" name="Google Shape;62;p14">
            <a:extLst>
              <a:ext uri="{FF2B5EF4-FFF2-40B4-BE49-F238E27FC236}">
                <a16:creationId xmlns:a16="http://schemas.microsoft.com/office/drawing/2014/main" id="{7348F61E-DDF5-4C78-9A9E-F8F043BC3DF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202566"/>
            <a:ext cx="1318399" cy="6554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D08A1D-BEB0-4AC7-8E45-D1536F97E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0939" y="6165158"/>
            <a:ext cx="6327648" cy="365125"/>
          </a:xfrm>
        </p:spPr>
        <p:txBody>
          <a:bodyPr/>
          <a:lstStyle/>
          <a:p>
            <a:pPr algn="ctr"/>
            <a:r>
              <a:rPr lang="en-US" dirty="0"/>
              <a:t>February 8, 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F09BB-D7FF-41DD-B4F3-E52B224A5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12A17-C271-46A8-9699-56EA33BAA085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493948" y="1351538"/>
          <a:ext cx="9388700" cy="4693920"/>
        </p:xfrm>
        <a:graphic>
          <a:graphicData uri="http://schemas.openxmlformats.org/drawingml/2006/table">
            <a:tbl>
              <a:tblPr/>
              <a:tblGrid>
                <a:gridCol w="3190828">
                  <a:extLst>
                    <a:ext uri="{9D8B030D-6E8A-4147-A177-3AD203B41FA5}">
                      <a16:colId xmlns:a16="http://schemas.microsoft.com/office/drawing/2014/main" val="1475278638"/>
                    </a:ext>
                  </a:extLst>
                </a:gridCol>
                <a:gridCol w="1423359">
                  <a:extLst>
                    <a:ext uri="{9D8B030D-6E8A-4147-A177-3AD203B41FA5}">
                      <a16:colId xmlns:a16="http://schemas.microsoft.com/office/drawing/2014/main" val="3252490348"/>
                    </a:ext>
                  </a:extLst>
                </a:gridCol>
                <a:gridCol w="832901">
                  <a:extLst>
                    <a:ext uri="{9D8B030D-6E8A-4147-A177-3AD203B41FA5}">
                      <a16:colId xmlns:a16="http://schemas.microsoft.com/office/drawing/2014/main" val="1568003226"/>
                    </a:ext>
                  </a:extLst>
                </a:gridCol>
                <a:gridCol w="985403">
                  <a:extLst>
                    <a:ext uri="{9D8B030D-6E8A-4147-A177-3AD203B41FA5}">
                      <a16:colId xmlns:a16="http://schemas.microsoft.com/office/drawing/2014/main" val="173192656"/>
                    </a:ext>
                  </a:extLst>
                </a:gridCol>
                <a:gridCol w="985403">
                  <a:extLst>
                    <a:ext uri="{9D8B030D-6E8A-4147-A177-3AD203B41FA5}">
                      <a16:colId xmlns:a16="http://schemas.microsoft.com/office/drawing/2014/main" val="291111954"/>
                    </a:ext>
                  </a:extLst>
                </a:gridCol>
                <a:gridCol w="985403">
                  <a:extLst>
                    <a:ext uri="{9D8B030D-6E8A-4147-A177-3AD203B41FA5}">
                      <a16:colId xmlns:a16="http://schemas.microsoft.com/office/drawing/2014/main" val="194973355"/>
                    </a:ext>
                  </a:extLst>
                </a:gridCol>
                <a:gridCol w="985403">
                  <a:extLst>
                    <a:ext uri="{9D8B030D-6E8A-4147-A177-3AD203B41FA5}">
                      <a16:colId xmlns:a16="http://schemas.microsoft.com/office/drawing/2014/main" val="2923957612"/>
                    </a:ext>
                  </a:extLst>
                </a:gridCol>
              </a:tblGrid>
              <a:tr h="2893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Row Labels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of Report FTE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of Budget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of 2023 Priority Year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of 2024 Priority Year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of 2025 Priority Year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of 2026 Priority Year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746043"/>
                  </a:ext>
                </a:extLst>
              </a:tr>
              <a:tr h="144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$215,963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$215,963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521869"/>
                  </a:ext>
                </a:extLst>
              </a:tr>
              <a:tr h="144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$896,054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$304,483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$476,000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$115,571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9603588"/>
                  </a:ext>
                </a:extLst>
              </a:tr>
              <a:tr h="144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 School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$495,441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$31,951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$149,051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$312,982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3810290"/>
                  </a:ext>
                </a:extLst>
              </a:tr>
              <a:tr h="144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Middle School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$223,659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$149,106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$74,553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2279361"/>
                  </a:ext>
                </a:extLst>
              </a:tr>
              <a:tr h="144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Music Teacher </a:t>
                      </a:r>
                    </a:p>
                  </a:txBody>
                  <a:tcPr marL="6511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$74,553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$74,553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0064322"/>
                  </a:ext>
                </a:extLst>
              </a:tr>
              <a:tr h="144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Special Education 504 Team Chair</a:t>
                      </a:r>
                    </a:p>
                  </a:txBody>
                  <a:tcPr marL="6511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$74,553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$74,553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346155"/>
                  </a:ext>
                </a:extLst>
              </a:tr>
              <a:tr h="144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Special Education Teacher</a:t>
                      </a:r>
                    </a:p>
                  </a:txBody>
                  <a:tcPr marL="6511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$74,553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$74,553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3084245"/>
                  </a:ext>
                </a:extLst>
              </a:tr>
              <a:tr h="144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$74,553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$74,553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2437774"/>
                  </a:ext>
                </a:extLst>
              </a:tr>
              <a:tr h="144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School Adjustment Counselor - East</a:t>
                      </a:r>
                    </a:p>
                  </a:txBody>
                  <a:tcPr marL="6511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$74,553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$74,553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364764"/>
                  </a:ext>
                </a:extLst>
              </a:tr>
              <a:tr h="144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Foster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$74,553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$74,553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9811856"/>
                  </a:ext>
                </a:extLst>
              </a:tr>
              <a:tr h="144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School Adjustment Counselor - Foster</a:t>
                      </a:r>
                    </a:p>
                  </a:txBody>
                  <a:tcPr marL="6511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$74,553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$74,553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5489966"/>
                  </a:ext>
                </a:extLst>
              </a:tr>
              <a:tr h="831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$92,957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$74,553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$18,404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1363368"/>
                  </a:ext>
                </a:extLst>
              </a:tr>
              <a:tr h="144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Music Teacher</a:t>
                      </a:r>
                    </a:p>
                  </a:txBody>
                  <a:tcPr marL="6511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$18,404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$18,404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740012"/>
                  </a:ext>
                </a:extLst>
              </a:tr>
              <a:tr h="144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School Adjustment Counselor - PRS</a:t>
                      </a:r>
                    </a:p>
                  </a:txBody>
                  <a:tcPr marL="6511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$74,553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$74,553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0478661"/>
                  </a:ext>
                </a:extLst>
              </a:tr>
              <a:tr h="144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$74,553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$74,553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2258594"/>
                  </a:ext>
                </a:extLst>
              </a:tr>
              <a:tr h="144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School Adjustment Counselor - South</a:t>
                      </a:r>
                    </a:p>
                  </a:txBody>
                  <a:tcPr marL="6511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$74,553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$74,553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4165263"/>
                  </a:ext>
                </a:extLst>
              </a:tr>
              <a:tr h="144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Athletics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$19,475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6633786"/>
                  </a:ext>
                </a:extLst>
              </a:tr>
              <a:tr h="144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Rugby Assistant</a:t>
                      </a:r>
                    </a:p>
                  </a:txBody>
                  <a:tcPr marL="6511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$4,137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0316409"/>
                  </a:ext>
                </a:extLst>
              </a:tr>
              <a:tr h="144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Rugby Head</a:t>
                      </a:r>
                    </a:p>
                  </a:txBody>
                  <a:tcPr marL="6511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$7,013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8588180"/>
                  </a:ext>
                </a:extLst>
              </a:tr>
              <a:tr h="144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Unified Track Stipend</a:t>
                      </a:r>
                    </a:p>
                  </a:txBody>
                  <a:tcPr marL="6511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$4,394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5151832"/>
                  </a:ext>
                </a:extLst>
              </a:tr>
              <a:tr h="144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Unified Basketball Stipend</a:t>
                      </a:r>
                    </a:p>
                  </a:txBody>
                  <a:tcPr marL="6511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$3,931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3562653"/>
                  </a:ext>
                </a:extLst>
              </a:tr>
              <a:tr h="144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Elementary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$74,553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$74,553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6656182"/>
                  </a:ext>
                </a:extLst>
              </a:tr>
              <a:tr h="144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Speech and Language Pathologist</a:t>
                      </a:r>
                    </a:p>
                  </a:txBody>
                  <a:tcPr marL="6511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$74,553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$74,553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0366543"/>
                  </a:ext>
                </a:extLst>
              </a:tr>
              <a:tr h="144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Secondary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$74,553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$74,553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1977794"/>
                  </a:ext>
                </a:extLst>
              </a:tr>
              <a:tr h="144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Special Education Academic Evaluator</a:t>
                      </a:r>
                    </a:p>
                  </a:txBody>
                  <a:tcPr marL="6511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$74,553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$74,553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6654807"/>
                  </a:ext>
                </a:extLst>
              </a:tr>
              <a:tr h="144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$2,316,313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$850,609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$867,114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$577,659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775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034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59084" y="6272784"/>
            <a:ext cx="4356700" cy="365125"/>
          </a:xfrm>
        </p:spPr>
        <p:txBody>
          <a:bodyPr/>
          <a:lstStyle/>
          <a:p>
            <a:pPr algn="ctr"/>
            <a:r>
              <a:rPr lang="en-US" dirty="0"/>
              <a:t>February 8, 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2A17-C271-46A8-9699-56EA33BAA085}" type="slidenum">
              <a:rPr lang="en-US" smtClean="0"/>
              <a:t>14</a:t>
            </a:fld>
            <a:endParaRPr lang="en-US"/>
          </a:p>
        </p:txBody>
      </p:sp>
      <p:pic>
        <p:nvPicPr>
          <p:cNvPr id="6" name="Google Shape;62;p14">
            <a:extLst>
              <a:ext uri="{FF2B5EF4-FFF2-40B4-BE49-F238E27FC236}">
                <a16:creationId xmlns:a16="http://schemas.microsoft.com/office/drawing/2014/main" id="{92EF91C4-35ED-4067-8587-35A87E4888D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9629" y="6127629"/>
            <a:ext cx="1318399" cy="65543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1671637" y="455467"/>
          <a:ext cx="8848725" cy="4533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330143" y="4989368"/>
          <a:ext cx="10058398" cy="823576"/>
        </p:xfrm>
        <a:graphic>
          <a:graphicData uri="http://schemas.openxmlformats.org/drawingml/2006/table">
            <a:tbl>
              <a:tblPr/>
              <a:tblGrid>
                <a:gridCol w="1977911">
                  <a:extLst>
                    <a:ext uri="{9D8B030D-6E8A-4147-A177-3AD203B41FA5}">
                      <a16:colId xmlns:a16="http://schemas.microsoft.com/office/drawing/2014/main" val="1502738521"/>
                    </a:ext>
                  </a:extLst>
                </a:gridCol>
                <a:gridCol w="781516">
                  <a:extLst>
                    <a:ext uri="{9D8B030D-6E8A-4147-A177-3AD203B41FA5}">
                      <a16:colId xmlns:a16="http://schemas.microsoft.com/office/drawing/2014/main" val="16602602"/>
                    </a:ext>
                  </a:extLst>
                </a:gridCol>
                <a:gridCol w="803225">
                  <a:extLst>
                    <a:ext uri="{9D8B030D-6E8A-4147-A177-3AD203B41FA5}">
                      <a16:colId xmlns:a16="http://schemas.microsoft.com/office/drawing/2014/main" val="1767489747"/>
                    </a:ext>
                  </a:extLst>
                </a:gridCol>
                <a:gridCol w="704329">
                  <a:extLst>
                    <a:ext uri="{9D8B030D-6E8A-4147-A177-3AD203B41FA5}">
                      <a16:colId xmlns:a16="http://schemas.microsoft.com/office/drawing/2014/main" val="2844802019"/>
                    </a:ext>
                  </a:extLst>
                </a:gridCol>
                <a:gridCol w="656087">
                  <a:extLst>
                    <a:ext uri="{9D8B030D-6E8A-4147-A177-3AD203B41FA5}">
                      <a16:colId xmlns:a16="http://schemas.microsoft.com/office/drawing/2014/main" val="2715622612"/>
                    </a:ext>
                  </a:extLst>
                </a:gridCol>
                <a:gridCol w="716390">
                  <a:extLst>
                    <a:ext uri="{9D8B030D-6E8A-4147-A177-3AD203B41FA5}">
                      <a16:colId xmlns:a16="http://schemas.microsoft.com/office/drawing/2014/main" val="622927949"/>
                    </a:ext>
                  </a:extLst>
                </a:gridCol>
                <a:gridCol w="742923">
                  <a:extLst>
                    <a:ext uri="{9D8B030D-6E8A-4147-A177-3AD203B41FA5}">
                      <a16:colId xmlns:a16="http://schemas.microsoft.com/office/drawing/2014/main" val="3306208666"/>
                    </a:ext>
                  </a:extLst>
                </a:gridCol>
                <a:gridCol w="694681">
                  <a:extLst>
                    <a:ext uri="{9D8B030D-6E8A-4147-A177-3AD203B41FA5}">
                      <a16:colId xmlns:a16="http://schemas.microsoft.com/office/drawing/2014/main" val="4160895698"/>
                    </a:ext>
                  </a:extLst>
                </a:gridCol>
                <a:gridCol w="745334">
                  <a:extLst>
                    <a:ext uri="{9D8B030D-6E8A-4147-A177-3AD203B41FA5}">
                      <a16:colId xmlns:a16="http://schemas.microsoft.com/office/drawing/2014/main" val="2993174824"/>
                    </a:ext>
                  </a:extLst>
                </a:gridCol>
                <a:gridCol w="745334">
                  <a:extLst>
                    <a:ext uri="{9D8B030D-6E8A-4147-A177-3AD203B41FA5}">
                      <a16:colId xmlns:a16="http://schemas.microsoft.com/office/drawing/2014/main" val="3540141684"/>
                    </a:ext>
                  </a:extLst>
                </a:gridCol>
                <a:gridCol w="745334">
                  <a:extLst>
                    <a:ext uri="{9D8B030D-6E8A-4147-A177-3AD203B41FA5}">
                      <a16:colId xmlns:a16="http://schemas.microsoft.com/office/drawing/2014/main" val="3520721181"/>
                    </a:ext>
                  </a:extLst>
                </a:gridCol>
                <a:gridCol w="745334">
                  <a:extLst>
                    <a:ext uri="{9D8B030D-6E8A-4147-A177-3AD203B41FA5}">
                      <a16:colId xmlns:a16="http://schemas.microsoft.com/office/drawing/2014/main" val="2949113311"/>
                    </a:ext>
                  </a:extLst>
                </a:gridCol>
              </a:tblGrid>
              <a:tr h="14493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Geneva"/>
                        </a:rPr>
                        <a:t>Fiscal Year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sng" strike="noStrike">
                          <a:effectLst/>
                          <a:latin typeface="Arial" panose="020B0604020202020204" pitchFamily="34" charset="0"/>
                        </a:rPr>
                        <a:t>2012-2013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sng" strike="noStrike">
                          <a:effectLst/>
                          <a:latin typeface="Arial" panose="020B0604020202020204" pitchFamily="34" charset="0"/>
                        </a:rPr>
                        <a:t>2013-2014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sng" strike="noStrike">
                          <a:effectLst/>
                          <a:latin typeface="Arial" panose="020B0604020202020204" pitchFamily="34" charset="0"/>
                        </a:rPr>
                        <a:t>2014-2015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sng" strike="noStrike">
                          <a:effectLst/>
                          <a:latin typeface="Arial" panose="020B0604020202020204" pitchFamily="34" charset="0"/>
                        </a:rPr>
                        <a:t>2015-2016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sng" strike="noStrike">
                          <a:effectLst/>
                          <a:latin typeface="Arial" panose="020B0604020202020204" pitchFamily="34" charset="0"/>
                        </a:rPr>
                        <a:t>2016-2017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sng" strike="noStrike">
                          <a:effectLst/>
                          <a:latin typeface="Arial" panose="020B0604020202020204" pitchFamily="34" charset="0"/>
                        </a:rPr>
                        <a:t>2017-2018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sng" strike="noStrike">
                          <a:effectLst/>
                          <a:latin typeface="Arial" panose="020B0604020202020204" pitchFamily="34" charset="0"/>
                        </a:rPr>
                        <a:t>2018-2019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sng" strike="noStrike">
                          <a:effectLst/>
                          <a:latin typeface="Arial" panose="020B0604020202020204" pitchFamily="34" charset="0"/>
                        </a:rPr>
                        <a:t>2019-2020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sng" strike="noStrike">
                          <a:effectLst/>
                          <a:latin typeface="Arial" panose="020B0604020202020204" pitchFamily="34" charset="0"/>
                        </a:rPr>
                        <a:t>2020-2021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sng" strike="noStrike">
                          <a:effectLst/>
                          <a:latin typeface="Arial" panose="020B0604020202020204" pitchFamily="34" charset="0"/>
                        </a:rPr>
                        <a:t>2020-2022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sng" strike="noStrike">
                          <a:effectLst/>
                          <a:latin typeface="Arial" panose="020B0604020202020204" pitchFamily="34" charset="0"/>
                        </a:rPr>
                        <a:t>2020-2023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1435097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effectLst/>
                          <a:latin typeface="Geneva"/>
                        </a:rPr>
                        <a:t>GROSS</a:t>
                      </a:r>
                      <a:r>
                        <a:rPr lang="en-US" sz="800" b="0" i="0" u="none" strike="noStrike">
                          <a:effectLst/>
                          <a:latin typeface="Geneva"/>
                        </a:rPr>
                        <a:t> Special Ed Tuitions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4,315,724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4,075,746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3,661,141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3,828,958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4,162,983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4,310,229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4,313,933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4,676,690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5,107,153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4,910,986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3,668,981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6677686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Geneva"/>
                        </a:rPr>
                        <a:t>Circuit Breaker Reimbursement OFFSET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-767,625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-777,118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-1,160,184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-942,740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-1,013,537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-1,196,599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-1,432,632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-1,781,419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-1,652,110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-1,796,301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-1,881,131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7640998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Geneva"/>
                        </a:rPr>
                        <a:t>IDEA Grant Funding/SSEC Credits OFFSET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-4,500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-43,000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-4,500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-445,000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-445,000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9388967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effectLst/>
                          <a:latin typeface="Geneva"/>
                        </a:rPr>
                        <a:t>NET</a:t>
                      </a:r>
                      <a:r>
                        <a:rPr lang="en-US" sz="800" b="0" i="0" u="none" strike="noStrike">
                          <a:effectLst/>
                          <a:latin typeface="Geneva"/>
                        </a:rPr>
                        <a:t> Sped Programs w/ other Districts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3,543,599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3,255,628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2,496,457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</a:rPr>
                        <a:t>2,886,218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3,149,446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3,113,630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2,881,301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2,895,271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3,455,043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2,669,685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</a:rPr>
                        <a:t>1,342,850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8735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6551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/>
              <a:t>Hingham Schools</a:t>
            </a:r>
            <a:br>
              <a:rPr lang="en-US" sz="3600" b="1" dirty="0"/>
            </a:br>
            <a:r>
              <a:rPr lang="en-US" sz="2400" dirty="0"/>
              <a:t>FY 2023 Preliminary Proposed Budget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51953"/>
            <a:ext cx="10058400" cy="4050792"/>
          </a:xfrm>
        </p:spPr>
        <p:txBody>
          <a:bodyPr/>
          <a:lstStyle/>
          <a:p>
            <a:r>
              <a:rPr lang="en-US" dirty="0"/>
              <a:t>Major Budget Drivers</a:t>
            </a:r>
          </a:p>
          <a:p>
            <a:pPr lvl="1"/>
            <a:r>
              <a:rPr lang="en-US" dirty="0"/>
              <a:t>Special Education Tuition “Age Outs”</a:t>
            </a:r>
          </a:p>
          <a:p>
            <a:pPr lvl="1"/>
            <a:r>
              <a:rPr lang="en-US" dirty="0"/>
              <a:t>Increased Circuit Breaker</a:t>
            </a:r>
          </a:p>
          <a:p>
            <a:pPr lvl="1"/>
            <a:r>
              <a:rPr lang="en-US" dirty="0"/>
              <a:t>Favorable Hiring for FY 2022 added positions</a:t>
            </a:r>
          </a:p>
          <a:p>
            <a:pPr lvl="1"/>
            <a:r>
              <a:rPr lang="en-US" dirty="0"/>
              <a:t>Retirements and Resignations</a:t>
            </a:r>
          </a:p>
          <a:p>
            <a:pPr lvl="1"/>
            <a:r>
              <a:rPr lang="en-US" dirty="0"/>
              <a:t>Zero </a:t>
            </a:r>
            <a:r>
              <a:rPr lang="en-US" dirty="0" smtClean="0"/>
              <a:t>Growth Athletics budget using </a:t>
            </a:r>
            <a:r>
              <a:rPr lang="en-US" dirty="0"/>
              <a:t>increased revolving </a:t>
            </a:r>
            <a:r>
              <a:rPr lang="en-US" dirty="0" smtClean="0"/>
              <a:t>account offset</a:t>
            </a:r>
            <a:endParaRPr lang="en-US" dirty="0"/>
          </a:p>
          <a:p>
            <a:pPr lvl="1"/>
            <a:r>
              <a:rPr lang="en-US" dirty="0" smtClean="0"/>
              <a:t>Increased </a:t>
            </a:r>
            <a:r>
              <a:rPr lang="en-US" dirty="0"/>
              <a:t>Energy and Electricity Costs</a:t>
            </a:r>
          </a:p>
          <a:p>
            <a:pPr lvl="1"/>
            <a:r>
              <a:rPr lang="en-US" dirty="0" smtClean="0"/>
              <a:t>General </a:t>
            </a:r>
            <a:r>
              <a:rPr lang="en-US" dirty="0"/>
              <a:t>Price Increases at 4.7% </a:t>
            </a:r>
            <a:r>
              <a:rPr lang="en-US" sz="1050" dirty="0"/>
              <a:t>(3r Quarter Government published Price Deflator Index (PDI) for state and local government purchases)</a:t>
            </a:r>
          </a:p>
          <a:p>
            <a:pPr lvl="1"/>
            <a:r>
              <a:rPr lang="en-US" dirty="0"/>
              <a:t>Trades Contract expenses increase assumed at 6.5% </a:t>
            </a:r>
            <a:r>
              <a:rPr lang="en-US" sz="1050" dirty="0"/>
              <a:t>(4</a:t>
            </a:r>
            <a:r>
              <a:rPr lang="en-US" sz="1050" baseline="30000" dirty="0"/>
              <a:t>th</a:t>
            </a:r>
            <a:r>
              <a:rPr lang="en-US" sz="1050" dirty="0"/>
              <a:t> Quarter PDI)</a:t>
            </a:r>
          </a:p>
        </p:txBody>
      </p:sp>
      <p:pic>
        <p:nvPicPr>
          <p:cNvPr id="5" name="Google Shape;62;p14">
            <a:extLst>
              <a:ext uri="{FF2B5EF4-FFF2-40B4-BE49-F238E27FC236}">
                <a16:creationId xmlns:a16="http://schemas.microsoft.com/office/drawing/2014/main" id="{8CF23F06-14A5-4A19-9F46-2214AE99065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202566"/>
            <a:ext cx="1318399" cy="6554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E0663A2-84FF-48B6-BE2A-3A8A2C130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0939" y="6165158"/>
            <a:ext cx="6327648" cy="365125"/>
          </a:xfrm>
        </p:spPr>
        <p:txBody>
          <a:bodyPr/>
          <a:lstStyle/>
          <a:p>
            <a:pPr algn="ctr"/>
            <a:r>
              <a:rPr lang="en-US" dirty="0" smtClean="0"/>
              <a:t>February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206B9-4475-45EF-BEC4-290C2DA9B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2A17-C271-46A8-9699-56EA33BAA0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6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9304" y="-2202"/>
            <a:ext cx="3783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Hingham Schools</a:t>
            </a:r>
          </a:p>
          <a:p>
            <a:pPr algn="ctr"/>
            <a:r>
              <a:rPr lang="en-US" dirty="0"/>
              <a:t>FY 23 “OFFSETS”*  to  Budget Proposal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005696"/>
              </p:ext>
            </p:extLst>
          </p:nvPr>
        </p:nvGraphicFramePr>
        <p:xfrm>
          <a:off x="628073" y="644129"/>
          <a:ext cx="10926618" cy="5675453"/>
        </p:xfrm>
        <a:graphic>
          <a:graphicData uri="http://schemas.openxmlformats.org/drawingml/2006/table">
            <a:tbl>
              <a:tblPr/>
              <a:tblGrid>
                <a:gridCol w="2531939">
                  <a:extLst>
                    <a:ext uri="{9D8B030D-6E8A-4147-A177-3AD203B41FA5}">
                      <a16:colId xmlns:a16="http://schemas.microsoft.com/office/drawing/2014/main" val="1649982069"/>
                    </a:ext>
                  </a:extLst>
                </a:gridCol>
                <a:gridCol w="1014956">
                  <a:extLst>
                    <a:ext uri="{9D8B030D-6E8A-4147-A177-3AD203B41FA5}">
                      <a16:colId xmlns:a16="http://schemas.microsoft.com/office/drawing/2014/main" val="624088741"/>
                    </a:ext>
                  </a:extLst>
                </a:gridCol>
                <a:gridCol w="846888">
                  <a:extLst>
                    <a:ext uri="{9D8B030D-6E8A-4147-A177-3AD203B41FA5}">
                      <a16:colId xmlns:a16="http://schemas.microsoft.com/office/drawing/2014/main" val="2999859075"/>
                    </a:ext>
                  </a:extLst>
                </a:gridCol>
                <a:gridCol w="925466">
                  <a:extLst>
                    <a:ext uri="{9D8B030D-6E8A-4147-A177-3AD203B41FA5}">
                      <a16:colId xmlns:a16="http://schemas.microsoft.com/office/drawing/2014/main" val="190499074"/>
                    </a:ext>
                  </a:extLst>
                </a:gridCol>
                <a:gridCol w="831613">
                  <a:extLst>
                    <a:ext uri="{9D8B030D-6E8A-4147-A177-3AD203B41FA5}">
                      <a16:colId xmlns:a16="http://schemas.microsoft.com/office/drawing/2014/main" val="2775920490"/>
                    </a:ext>
                  </a:extLst>
                </a:gridCol>
                <a:gridCol w="768312">
                  <a:extLst>
                    <a:ext uri="{9D8B030D-6E8A-4147-A177-3AD203B41FA5}">
                      <a16:colId xmlns:a16="http://schemas.microsoft.com/office/drawing/2014/main" val="3438044633"/>
                    </a:ext>
                  </a:extLst>
                </a:gridCol>
                <a:gridCol w="805417">
                  <a:extLst>
                    <a:ext uri="{9D8B030D-6E8A-4147-A177-3AD203B41FA5}">
                      <a16:colId xmlns:a16="http://schemas.microsoft.com/office/drawing/2014/main" val="3001112695"/>
                    </a:ext>
                  </a:extLst>
                </a:gridCol>
                <a:gridCol w="910188">
                  <a:extLst>
                    <a:ext uri="{9D8B030D-6E8A-4147-A177-3AD203B41FA5}">
                      <a16:colId xmlns:a16="http://schemas.microsoft.com/office/drawing/2014/main" val="702398430"/>
                    </a:ext>
                  </a:extLst>
                </a:gridCol>
                <a:gridCol w="910188">
                  <a:extLst>
                    <a:ext uri="{9D8B030D-6E8A-4147-A177-3AD203B41FA5}">
                      <a16:colId xmlns:a16="http://schemas.microsoft.com/office/drawing/2014/main" val="1479442115"/>
                    </a:ext>
                  </a:extLst>
                </a:gridCol>
                <a:gridCol w="962571">
                  <a:extLst>
                    <a:ext uri="{9D8B030D-6E8A-4147-A177-3AD203B41FA5}">
                      <a16:colId xmlns:a16="http://schemas.microsoft.com/office/drawing/2014/main" val="1933837241"/>
                    </a:ext>
                  </a:extLst>
                </a:gridCol>
                <a:gridCol w="419080">
                  <a:extLst>
                    <a:ext uri="{9D8B030D-6E8A-4147-A177-3AD203B41FA5}">
                      <a16:colId xmlns:a16="http://schemas.microsoft.com/office/drawing/2014/main" val="1959690218"/>
                    </a:ext>
                  </a:extLst>
                </a:gridCol>
              </a:tblGrid>
              <a:tr h="14399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Geneva"/>
                        </a:rPr>
                        <a:t>Preliminary Budget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261988"/>
                  </a:ext>
                </a:extLst>
              </a:tr>
              <a:tr h="14399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9899510"/>
                  </a:ext>
                </a:extLst>
              </a:tr>
              <a:tr h="14399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sng" strike="noStrike">
                          <a:effectLst/>
                          <a:latin typeface="Arial" panose="020B0604020202020204" pitchFamily="34" charset="0"/>
                        </a:rPr>
                        <a:t>2014-2015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sng" strike="noStrike">
                          <a:effectLst/>
                          <a:latin typeface="Arial" panose="020B0604020202020204" pitchFamily="34" charset="0"/>
                        </a:rPr>
                        <a:t>2015-2016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sng" strike="noStrike">
                          <a:effectLst/>
                          <a:latin typeface="Arial" panose="020B0604020202020204" pitchFamily="34" charset="0"/>
                        </a:rPr>
                        <a:t>2016-2017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sng" strike="noStrike">
                          <a:effectLst/>
                          <a:latin typeface="Geneva"/>
                        </a:rPr>
                        <a:t>2017-2018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sng" strike="noStrike">
                          <a:effectLst/>
                          <a:latin typeface="Geneva"/>
                        </a:rPr>
                        <a:t>2018-2019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sng" strike="noStrike">
                          <a:effectLst/>
                          <a:latin typeface="Geneva"/>
                        </a:rPr>
                        <a:t>2019-2020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sng" strike="noStrike">
                          <a:effectLst/>
                          <a:latin typeface="Geneva"/>
                        </a:rPr>
                        <a:t>2020-2021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sng" strike="noStrike">
                          <a:effectLst/>
                          <a:latin typeface="Geneva"/>
                        </a:rPr>
                        <a:t>2021-2022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sng" strike="noStrike">
                          <a:effectLst/>
                          <a:latin typeface="Geneva"/>
                        </a:rPr>
                        <a:t>2022-2023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205927"/>
                  </a:ext>
                </a:extLst>
              </a:tr>
              <a:tr h="14399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Geneva"/>
                        </a:rPr>
                        <a:t>Gross Special Ed Spending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effectLst/>
                          <a:latin typeface="Geneva"/>
                        </a:rPr>
                        <a:t>12,266,576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effectLst/>
                          <a:latin typeface="Geneva"/>
                        </a:rPr>
                        <a:t>13,009,162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effectLst/>
                          <a:latin typeface="Geneva"/>
                        </a:rPr>
                        <a:t>13,713,755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effectLst/>
                          <a:latin typeface="Geneva"/>
                        </a:rPr>
                        <a:t>14,271,313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effectLst/>
                          <a:latin typeface="Geneva"/>
                        </a:rPr>
                        <a:t>15,101,228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effectLst/>
                          <a:latin typeface="Geneva"/>
                        </a:rPr>
                        <a:t>15,885,316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effectLst/>
                          <a:latin typeface="Geneva"/>
                        </a:rPr>
                        <a:t>17,087,847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effectLst/>
                          <a:latin typeface="Geneva"/>
                        </a:rPr>
                        <a:t>18,236,265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effectLst/>
                          <a:latin typeface="Geneva"/>
                        </a:rPr>
                        <a:t>17,837,265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6596503"/>
                  </a:ext>
                </a:extLst>
              </a:tr>
              <a:tr h="14399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5660827"/>
                  </a:ext>
                </a:extLst>
              </a:tr>
              <a:tr h="14399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Grants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770374"/>
                  </a:ext>
                </a:extLst>
              </a:tr>
              <a:tr h="14399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  IDEA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-853,263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-915,085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-934,634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-947,817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-823,033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-771,842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-857,913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-830,000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-988,440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3012928"/>
                  </a:ext>
                </a:extLst>
              </a:tr>
              <a:tr h="14399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  ECC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-13,490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-13,490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-13,490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-13,490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-13,490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-13,490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-13,490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-13,490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-13,490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9029626"/>
                  </a:ext>
                </a:extLst>
              </a:tr>
              <a:tr h="14399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  CB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-1,160,184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-942,740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-1,013,537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-1,196,599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-1,432,632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-1,781,419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-1,652,110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-1,796,301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-1,881,131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699158"/>
                  </a:ext>
                </a:extLst>
              </a:tr>
              <a:tr h="14399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Tuition Revolving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-220,000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-370,000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-220,000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-220,000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-220,000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-220,000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-320,000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-220,000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-220,000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662335"/>
                  </a:ext>
                </a:extLst>
              </a:tr>
              <a:tr h="14399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Other Revolving SSEC/FDK SPED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sng" strike="noStrike">
                          <a:effectLst/>
                          <a:latin typeface="Geneva"/>
                        </a:rPr>
                        <a:t>-4,500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sng" strike="noStrike">
                          <a:effectLst/>
                          <a:latin typeface="Geneva"/>
                        </a:rPr>
                        <a:t>-79,025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sng" strike="noStrike">
                          <a:effectLst/>
                          <a:latin typeface="Geneva"/>
                        </a:rPr>
                        <a:t>-56,000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sng" strike="noStrike">
                          <a:effectLst/>
                          <a:latin typeface="Geneva"/>
                        </a:rPr>
                        <a:t>-70,000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sng" strike="noStrike">
                          <a:effectLst/>
                          <a:latin typeface="Geneva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sng" strike="noStrike">
                          <a:effectLst/>
                          <a:latin typeface="Geneva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sng" strike="noStrike">
                          <a:effectLst/>
                          <a:latin typeface="Geneva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sng" strike="noStrike">
                          <a:effectLst/>
                          <a:latin typeface="Geneva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sng" strike="noStrike">
                          <a:effectLst/>
                          <a:latin typeface="Geneva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6543702"/>
                  </a:ext>
                </a:extLst>
              </a:tr>
              <a:tr h="14399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Geneva"/>
                        </a:rPr>
                        <a:t>Total Offsets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effectLst/>
                          <a:latin typeface="Geneva"/>
                        </a:rPr>
                        <a:t>-2,251,437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effectLst/>
                          <a:latin typeface="Geneva"/>
                        </a:rPr>
                        <a:t>-2,320,340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effectLst/>
                          <a:latin typeface="Geneva"/>
                        </a:rPr>
                        <a:t>-2,237,661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effectLst/>
                          <a:latin typeface="Geneva"/>
                        </a:rPr>
                        <a:t>-2,447,906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effectLst/>
                          <a:latin typeface="Geneva"/>
                        </a:rPr>
                        <a:t>-2,489,155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effectLst/>
                          <a:latin typeface="Geneva"/>
                        </a:rPr>
                        <a:t>-2,786,751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effectLst/>
                          <a:latin typeface="Geneva"/>
                        </a:rPr>
                        <a:t>-2,843,513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effectLst/>
                          <a:latin typeface="Geneva"/>
                        </a:rPr>
                        <a:t>-2,859,791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effectLst/>
                          <a:latin typeface="Geneva"/>
                        </a:rPr>
                        <a:t>-3,103,061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2403461"/>
                  </a:ext>
                </a:extLst>
              </a:tr>
              <a:tr h="14399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9028751"/>
                  </a:ext>
                </a:extLst>
              </a:tr>
              <a:tr h="14399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Geneva"/>
                        </a:rPr>
                        <a:t>Net Spending - Special 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dbl" strike="noStrike">
                          <a:effectLst/>
                          <a:latin typeface="Geneva"/>
                        </a:rPr>
                        <a:t>10,015,139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dbl" strike="noStrike">
                          <a:effectLst/>
                          <a:latin typeface="Geneva"/>
                        </a:rPr>
                        <a:t>10,688,822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dbl" strike="noStrike">
                          <a:effectLst/>
                          <a:latin typeface="Geneva"/>
                        </a:rPr>
                        <a:t>11,476,094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dbl" strike="noStrike">
                          <a:effectLst/>
                          <a:latin typeface="Geneva"/>
                        </a:rPr>
                        <a:t>11,823,407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dbl" strike="noStrike">
                          <a:effectLst/>
                          <a:latin typeface="Geneva"/>
                        </a:rPr>
                        <a:t>12,612,073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dbl" strike="noStrike">
                          <a:effectLst/>
                          <a:latin typeface="Geneva"/>
                        </a:rPr>
                        <a:t>13,098,565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dbl" strike="noStrike">
                          <a:effectLst/>
                          <a:latin typeface="Geneva"/>
                        </a:rPr>
                        <a:t>14,244,334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dbl" strike="noStrike">
                          <a:effectLst/>
                          <a:latin typeface="Geneva"/>
                        </a:rPr>
                        <a:t>15,376,474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dbl" strike="noStrike">
                          <a:effectLst/>
                          <a:latin typeface="Geneva"/>
                        </a:rPr>
                        <a:t>14,734,204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6073263"/>
                  </a:ext>
                </a:extLst>
              </a:tr>
              <a:tr h="14399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0689641"/>
                  </a:ext>
                </a:extLst>
              </a:tr>
              <a:tr h="14399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2092030"/>
                  </a:ext>
                </a:extLst>
              </a:tr>
              <a:tr h="14399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5113306"/>
                  </a:ext>
                </a:extLst>
              </a:tr>
              <a:tr h="14399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Geneva"/>
                        </a:rPr>
                        <a:t>Gross Regular Ed Spending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effectLst/>
                          <a:latin typeface="Geneva"/>
                        </a:rPr>
                        <a:t>33,803,356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effectLst/>
                          <a:latin typeface="Geneva"/>
                        </a:rPr>
                        <a:t>36,031,679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effectLst/>
                          <a:latin typeface="Geneva"/>
                        </a:rPr>
                        <a:t>37,429,513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effectLst/>
                          <a:latin typeface="Geneva"/>
                        </a:rPr>
                        <a:t>39,363,885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effectLst/>
                          <a:latin typeface="Geneva"/>
                        </a:rPr>
                        <a:t>40,892,996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effectLst/>
                          <a:latin typeface="Geneva"/>
                        </a:rPr>
                        <a:t>42,784,979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effectLst/>
                          <a:latin typeface="Geneva"/>
                        </a:rPr>
                        <a:t>44,101,179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effectLst/>
                          <a:latin typeface="Geneva"/>
                        </a:rPr>
                        <a:t>47,662,630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effectLst/>
                          <a:latin typeface="Geneva"/>
                        </a:rPr>
                        <a:t>49,234,042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3149565"/>
                  </a:ext>
                </a:extLst>
              </a:tr>
              <a:tr h="14399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0710795"/>
                  </a:ext>
                </a:extLst>
              </a:tr>
              <a:tr h="14399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Revenue Offsets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9298745"/>
                  </a:ext>
                </a:extLst>
              </a:tr>
              <a:tr h="14399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  Athletics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-294,000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-312,661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-312,600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-323,600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-323,600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-323,600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-358,308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-378,308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-425,034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9252915"/>
                  </a:ext>
                </a:extLst>
              </a:tr>
              <a:tr h="14399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  Middle School Activity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-74,116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-78,139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-79,440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-81,240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-40,000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-50,000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-50,000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-50,000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-50,000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163437"/>
                  </a:ext>
                </a:extLst>
              </a:tr>
              <a:tr h="14399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  Field Revolving Account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-10,000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-50,000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-30,000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-30,000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-30,000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-30,000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-30,000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5272979"/>
                  </a:ext>
                </a:extLst>
              </a:tr>
              <a:tr h="14399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  Building Revolving Account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-7,500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-100,812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-55,000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-55,000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-55,000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-55,000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-28,957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-78,957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-55,000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3027945"/>
                  </a:ext>
                </a:extLst>
              </a:tr>
              <a:tr h="14399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  Kids In Action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-112,900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-167,000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-167,000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-167,000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-157,500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-50,000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-50,000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2924142"/>
                  </a:ext>
                </a:extLst>
              </a:tr>
              <a:tr h="14399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  Food Service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-18,003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-18,003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-38,714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-41,452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213440"/>
                  </a:ext>
                </a:extLst>
              </a:tr>
              <a:tr h="14399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  Drivers 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-5,000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-5,000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-5,000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-5,000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-5,000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-5,000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2033867"/>
                  </a:ext>
                </a:extLst>
              </a:tr>
              <a:tr h="14399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  Continuing 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-5,000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1648527"/>
                  </a:ext>
                </a:extLst>
              </a:tr>
              <a:tr h="14399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  Other (Drama, Student Parking)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-9,000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-9,000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-9,000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-9,000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-9,000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-9,000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-4,000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0531765"/>
                  </a:ext>
                </a:extLst>
              </a:tr>
              <a:tr h="14399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  Cable Grant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-18,104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-18,104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-18,466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-18,466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-18,466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-18,466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-18,466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-18,466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3701961"/>
                  </a:ext>
                </a:extLst>
              </a:tr>
              <a:tr h="14399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  METCO GRANT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-68,344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-119,719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-115,839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-119,719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-116,500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-117,292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9311067"/>
                  </a:ext>
                </a:extLst>
              </a:tr>
              <a:tr h="14399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  Other Offsets (Full Day K)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-780,975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-744,000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-730,000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-839,270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-940,000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-980,000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-767,000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Geneva"/>
                        </a:rPr>
                        <a:t>-769,715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3843209"/>
                  </a:ext>
                </a:extLst>
              </a:tr>
              <a:tr h="14399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Geneva"/>
                        </a:rPr>
                        <a:t>Total Offsets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effectLst/>
                          <a:latin typeface="Geneva"/>
                        </a:rPr>
                        <a:t>-422,720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effectLst/>
                          <a:latin typeface="Geneva"/>
                        </a:rPr>
                        <a:t>-1,354,691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effectLst/>
                          <a:latin typeface="Geneva"/>
                        </a:rPr>
                        <a:t>-1,366,406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effectLst/>
                          <a:latin typeface="Geneva"/>
                        </a:rPr>
                        <a:t>-1,505,653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effectLst/>
                          <a:latin typeface="Geneva"/>
                        </a:rPr>
                        <a:t>-1,625,058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effectLst/>
                          <a:latin typeface="Geneva"/>
                        </a:rPr>
                        <a:t>-1,752,619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effectLst/>
                          <a:latin typeface="Geneva"/>
                        </a:rPr>
                        <a:t>-1,788,402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effectLst/>
                          <a:latin typeface="Geneva"/>
                        </a:rPr>
                        <a:t>-1,459,231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effectLst/>
                          <a:latin typeface="Geneva"/>
                        </a:rPr>
                        <a:t>-1,467,041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2678974"/>
                  </a:ext>
                </a:extLst>
              </a:tr>
              <a:tr h="14399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0596710"/>
                  </a:ext>
                </a:extLst>
              </a:tr>
              <a:tr h="14399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Geneva"/>
                        </a:rPr>
                        <a:t>Net Spending Regular 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dbl" strike="noStrike">
                          <a:effectLst/>
                          <a:latin typeface="Geneva"/>
                        </a:rPr>
                        <a:t>33,380,636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dbl" strike="noStrike">
                          <a:effectLst/>
                          <a:latin typeface="Geneva"/>
                        </a:rPr>
                        <a:t>34,676,988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dbl" strike="noStrike">
                          <a:effectLst/>
                          <a:latin typeface="Geneva"/>
                        </a:rPr>
                        <a:t>36,063,107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dbl" strike="noStrike">
                          <a:effectLst/>
                          <a:latin typeface="Geneva"/>
                        </a:rPr>
                        <a:t>37,858,232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dbl" strike="noStrike">
                          <a:effectLst/>
                          <a:latin typeface="Geneva"/>
                        </a:rPr>
                        <a:t>39,267,938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dbl" strike="noStrike">
                          <a:effectLst/>
                          <a:latin typeface="Geneva"/>
                        </a:rPr>
                        <a:t>41,032,360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dbl" strike="noStrike">
                          <a:effectLst/>
                          <a:latin typeface="Geneva"/>
                        </a:rPr>
                        <a:t>42,312,777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dbl" strike="noStrike">
                          <a:effectLst/>
                          <a:latin typeface="Geneva"/>
                        </a:rPr>
                        <a:t>46,203,399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dbl" strike="noStrike">
                          <a:effectLst/>
                          <a:latin typeface="Geneva"/>
                        </a:rPr>
                        <a:t>47,767,001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9614788"/>
                  </a:ext>
                </a:extLst>
              </a:tr>
              <a:tr h="14399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3912996"/>
                  </a:ext>
                </a:extLst>
              </a:tr>
              <a:tr h="2036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Geneva"/>
                        </a:rPr>
                        <a:t>Total Offsets via Grants/Fees and Receipts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dbl" strike="noStrike">
                          <a:effectLst/>
                          <a:latin typeface="Geneva"/>
                        </a:rPr>
                        <a:t>-2,674,157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dbl" strike="noStrike">
                          <a:effectLst/>
                          <a:latin typeface="Geneva"/>
                        </a:rPr>
                        <a:t>-3,675,031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dbl" strike="noStrike">
                          <a:effectLst/>
                          <a:latin typeface="Geneva"/>
                        </a:rPr>
                        <a:t>-3,604,067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dbl" strike="noStrike">
                          <a:effectLst/>
                          <a:latin typeface="Geneva"/>
                        </a:rPr>
                        <a:t>-3,953,559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dbl" strike="noStrike">
                          <a:effectLst/>
                          <a:latin typeface="Geneva"/>
                        </a:rPr>
                        <a:t>-4,114,213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dbl" strike="noStrike">
                          <a:effectLst/>
                          <a:latin typeface="Geneva"/>
                        </a:rPr>
                        <a:t>-4,539,370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dbl" strike="noStrike">
                          <a:effectLst/>
                          <a:latin typeface="Geneva"/>
                        </a:rPr>
                        <a:t>-4,631,915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dbl" strike="noStrike">
                          <a:effectLst/>
                          <a:latin typeface="Geneva"/>
                        </a:rPr>
                        <a:t>-4,319,022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dbl" strike="noStrike">
                          <a:effectLst/>
                          <a:latin typeface="Geneva"/>
                        </a:rPr>
                        <a:t>-4,570,102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3676417"/>
                  </a:ext>
                </a:extLst>
              </a:tr>
              <a:tr h="143996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dbl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dbl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dbl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dbl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dbl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dbl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dbl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dbl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dbl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2608361"/>
                  </a:ext>
                </a:extLst>
              </a:tr>
              <a:tr h="1439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Geneva"/>
                        </a:rPr>
                        <a:t>Total School Spending Budget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dbl" strike="noStrike">
                          <a:effectLst/>
                          <a:latin typeface="Geneva"/>
                        </a:rPr>
                        <a:t>46,069,932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dbl" strike="noStrike">
                          <a:effectLst/>
                          <a:latin typeface="Geneva"/>
                        </a:rPr>
                        <a:t>49,040,841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dbl" strike="noStrike">
                          <a:effectLst/>
                          <a:latin typeface="Geneva"/>
                        </a:rPr>
                        <a:t>51,143,267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dbl" strike="noStrike">
                          <a:effectLst/>
                          <a:latin typeface="Geneva"/>
                        </a:rPr>
                        <a:t>53,635,198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dbl" strike="noStrike">
                          <a:effectLst/>
                          <a:latin typeface="Geneva"/>
                        </a:rPr>
                        <a:t>55,994,224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dbl" strike="noStrike">
                          <a:effectLst/>
                          <a:latin typeface="Geneva"/>
                        </a:rPr>
                        <a:t>58,670,294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dbl" strike="noStrike">
                          <a:effectLst/>
                          <a:latin typeface="Geneva"/>
                        </a:rPr>
                        <a:t>61,189,026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dbl" strike="noStrike">
                          <a:effectLst/>
                          <a:latin typeface="Geneva"/>
                        </a:rPr>
                        <a:t>65,898,895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dbl" strike="noStrike">
                          <a:effectLst/>
                          <a:latin typeface="Geneva"/>
                        </a:rPr>
                        <a:t>67,071,306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149438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04965" y="6451662"/>
            <a:ext cx="84429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*Data excludes ESSER and Other COVID Grants</a:t>
            </a:r>
          </a:p>
        </p:txBody>
      </p:sp>
      <p:pic>
        <p:nvPicPr>
          <p:cNvPr id="5" name="Google Shape;62;p14">
            <a:extLst>
              <a:ext uri="{FF2B5EF4-FFF2-40B4-BE49-F238E27FC236}">
                <a16:creationId xmlns:a16="http://schemas.microsoft.com/office/drawing/2014/main" id="{F03A040E-9DAF-4C6E-9356-F33F965CACE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202566"/>
            <a:ext cx="1318399" cy="65543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3ECBE0-6544-438E-AEFA-1F6C8E0AE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21808" y="6430317"/>
            <a:ext cx="1318399" cy="365125"/>
          </a:xfrm>
        </p:spPr>
        <p:txBody>
          <a:bodyPr/>
          <a:lstStyle/>
          <a:p>
            <a:pPr algn="ctr"/>
            <a:r>
              <a:rPr lang="en-US" dirty="0"/>
              <a:t>February 8, 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BDCB98-96EF-4D88-ABAE-AABB38B24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2A17-C271-46A8-9699-56EA33BAA0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1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25142" y="-31876"/>
            <a:ext cx="33417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Hingham Public Schools</a:t>
            </a:r>
          </a:p>
          <a:p>
            <a:pPr algn="ctr"/>
            <a:r>
              <a:rPr lang="en-US" sz="1400" dirty="0"/>
              <a:t>FY 2023 Budget Proposal</a:t>
            </a:r>
          </a:p>
          <a:p>
            <a:endParaRPr lang="en-US" dirty="0"/>
          </a:p>
        </p:txBody>
      </p:sp>
      <p:pic>
        <p:nvPicPr>
          <p:cNvPr id="6" name="Google Shape;62;p14">
            <a:extLst>
              <a:ext uri="{FF2B5EF4-FFF2-40B4-BE49-F238E27FC236}">
                <a16:creationId xmlns:a16="http://schemas.microsoft.com/office/drawing/2014/main" id="{2F997AD0-B16E-4ED5-81FD-34EE5D53CF2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202566"/>
            <a:ext cx="1318399" cy="6554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0709B20-9085-401D-B6FE-69B65EE89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30176" y="6272784"/>
            <a:ext cx="4336682" cy="365125"/>
          </a:xfrm>
        </p:spPr>
        <p:txBody>
          <a:bodyPr/>
          <a:lstStyle/>
          <a:p>
            <a:pPr algn="ctr"/>
            <a:r>
              <a:rPr lang="en-US" dirty="0"/>
              <a:t>February 8, 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10AB6C-2B55-4990-8602-8CCD098BE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2A17-C271-46A8-9699-56EA33BAA085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800-000086A1D7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1406995"/>
              </p:ext>
            </p:extLst>
          </p:nvPr>
        </p:nvGraphicFramePr>
        <p:xfrm>
          <a:off x="657753" y="723208"/>
          <a:ext cx="9857847" cy="5345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910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A00-0000BAE226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7868939"/>
              </p:ext>
            </p:extLst>
          </p:nvPr>
        </p:nvGraphicFramePr>
        <p:xfrm>
          <a:off x="647689" y="920651"/>
          <a:ext cx="10457267" cy="5452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738255" y="274320"/>
            <a:ext cx="2276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Hingham Schools</a:t>
            </a:r>
          </a:p>
          <a:p>
            <a:r>
              <a:rPr lang="en-US" dirty="0"/>
              <a:t>FY 23 Budget Proposal</a:t>
            </a:r>
          </a:p>
        </p:txBody>
      </p:sp>
      <p:pic>
        <p:nvPicPr>
          <p:cNvPr id="5" name="Google Shape;62;p14">
            <a:extLst>
              <a:ext uri="{FF2B5EF4-FFF2-40B4-BE49-F238E27FC236}">
                <a16:creationId xmlns:a16="http://schemas.microsoft.com/office/drawing/2014/main" id="{17E2DF89-9B5E-439F-821D-D9BD54D4466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202566"/>
            <a:ext cx="1318399" cy="6554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025359-72D4-4668-9DA1-1288745E7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7853" y="6275397"/>
            <a:ext cx="6327648" cy="365125"/>
          </a:xfrm>
        </p:spPr>
        <p:txBody>
          <a:bodyPr/>
          <a:lstStyle/>
          <a:p>
            <a:pPr algn="ctr"/>
            <a:r>
              <a:rPr lang="en-US" dirty="0"/>
              <a:t>February 8, 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2D5F0-A2FF-4BBD-A571-3C32CCDC6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2A17-C271-46A8-9699-56EA33BAA0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0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38255" y="274320"/>
            <a:ext cx="2276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Hingham Schools</a:t>
            </a:r>
          </a:p>
          <a:p>
            <a:r>
              <a:rPr lang="en-US" dirty="0"/>
              <a:t>FY 23 Budget Proposal</a:t>
            </a:r>
          </a:p>
        </p:txBody>
      </p:sp>
      <p:pic>
        <p:nvPicPr>
          <p:cNvPr id="4" name="Google Shape;62;p14">
            <a:extLst>
              <a:ext uri="{FF2B5EF4-FFF2-40B4-BE49-F238E27FC236}">
                <a16:creationId xmlns:a16="http://schemas.microsoft.com/office/drawing/2014/main" id="{7CF3BAE4-5783-4ED6-B82D-651ACE5D11D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202566"/>
            <a:ext cx="1318399" cy="6554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ADDD6-64FB-4F9A-A4F4-3514D277A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79403" y="6203837"/>
            <a:ext cx="2178766" cy="365125"/>
          </a:xfrm>
        </p:spPr>
        <p:txBody>
          <a:bodyPr/>
          <a:lstStyle/>
          <a:p>
            <a:pPr algn="ctr"/>
            <a:r>
              <a:rPr lang="en-US" dirty="0"/>
              <a:t>February 8, 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40007-C736-4413-A38F-777ABE4A5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2A17-C271-46A8-9699-56EA33BAA085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A00-0000BDE226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6831781"/>
              </p:ext>
            </p:extLst>
          </p:nvPr>
        </p:nvGraphicFramePr>
        <p:xfrm>
          <a:off x="1446416" y="1180407"/>
          <a:ext cx="8844740" cy="5092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842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Hingham Public Schools</a:t>
            </a:r>
            <a:br>
              <a:rPr lang="en-US" dirty="0" smtClean="0"/>
            </a:br>
            <a:r>
              <a:rPr lang="en-US" sz="2800" dirty="0" smtClean="0"/>
              <a:t>JOINT Meeting FEBRUARY 8, 2022</a:t>
            </a:r>
            <a:br>
              <a:rPr lang="en-US" sz="2800" dirty="0" smtClean="0"/>
            </a:br>
            <a:r>
              <a:rPr lang="en-US" sz="2800" dirty="0" smtClean="0"/>
              <a:t>What will we do Tonight?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the School Departments FY 2023 Budget Proposal </a:t>
            </a:r>
          </a:p>
          <a:p>
            <a:r>
              <a:rPr lang="en-US" dirty="0" smtClean="0"/>
              <a:t>Allow time to for questions and discussion</a:t>
            </a:r>
          </a:p>
          <a:p>
            <a:r>
              <a:rPr lang="en-US" dirty="0"/>
              <a:t>D</a:t>
            </a:r>
            <a:r>
              <a:rPr lang="en-US" dirty="0" smtClean="0"/>
              <a:t>iscuss the overall budget proposal and consider future time lines for</a:t>
            </a:r>
          </a:p>
          <a:p>
            <a:pPr lvl="1"/>
            <a:r>
              <a:rPr lang="en-US" dirty="0" smtClean="0"/>
              <a:t>Warrant hearing and votes</a:t>
            </a:r>
          </a:p>
          <a:p>
            <a:pPr lvl="1"/>
            <a:r>
              <a:rPr lang="en-US" dirty="0" smtClean="0"/>
              <a:t>Budget vote dates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21550" y="6187994"/>
            <a:ext cx="1463871" cy="365125"/>
          </a:xfrm>
        </p:spPr>
        <p:txBody>
          <a:bodyPr/>
          <a:lstStyle/>
          <a:p>
            <a:pPr algn="ctr"/>
            <a:r>
              <a:rPr lang="en-US" dirty="0"/>
              <a:t>February 8, 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2A17-C271-46A8-9699-56EA33BAA085}" type="slidenum">
              <a:rPr lang="en-US" smtClean="0"/>
              <a:t>2</a:t>
            </a:fld>
            <a:endParaRPr lang="en-US"/>
          </a:p>
        </p:txBody>
      </p:sp>
      <p:pic>
        <p:nvPicPr>
          <p:cNvPr id="6" name="Google Shape;62;p14">
            <a:extLst>
              <a:ext uri="{FF2B5EF4-FFF2-40B4-BE49-F238E27FC236}">
                <a16:creationId xmlns:a16="http://schemas.microsoft.com/office/drawing/2014/main" id="{7348F61E-DDF5-4C78-9A9E-F8F043BC3DF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1317" y="6127629"/>
            <a:ext cx="1318399" cy="655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6920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7932" y="202755"/>
            <a:ext cx="2276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Hingham Schools</a:t>
            </a:r>
          </a:p>
          <a:p>
            <a:r>
              <a:rPr lang="en-US" dirty="0"/>
              <a:t>FY 23 Budget Proposal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A00-0000C2E226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0653844"/>
              </p:ext>
            </p:extLst>
          </p:nvPr>
        </p:nvGraphicFramePr>
        <p:xfrm>
          <a:off x="1539552" y="1110343"/>
          <a:ext cx="9339942" cy="4898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Google Shape;62;p14">
            <a:extLst>
              <a:ext uri="{FF2B5EF4-FFF2-40B4-BE49-F238E27FC236}">
                <a16:creationId xmlns:a16="http://schemas.microsoft.com/office/drawing/2014/main" id="{92AB186A-2473-46F5-B0F4-99E9B1A62DE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202566"/>
            <a:ext cx="1318399" cy="6554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9AFE5-D7FB-4082-8655-E33667F97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0939" y="6272784"/>
            <a:ext cx="6327648" cy="365125"/>
          </a:xfrm>
        </p:spPr>
        <p:txBody>
          <a:bodyPr/>
          <a:lstStyle/>
          <a:p>
            <a:pPr algn="ctr"/>
            <a:r>
              <a:rPr lang="en-US" dirty="0"/>
              <a:t>February 8, 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2748E-8753-40F8-BC75-701489996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2A17-C271-46A8-9699-56EA33BAA0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3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38255" y="274320"/>
            <a:ext cx="2276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Hingham Schools</a:t>
            </a:r>
          </a:p>
          <a:p>
            <a:r>
              <a:rPr lang="en-US" dirty="0"/>
              <a:t>FY 23 Budget Proposal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A00-0000BFE226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0350692"/>
              </p:ext>
            </p:extLst>
          </p:nvPr>
        </p:nvGraphicFramePr>
        <p:xfrm>
          <a:off x="1452880" y="1557337"/>
          <a:ext cx="9540240" cy="4558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Google Shape;62;p14">
            <a:extLst>
              <a:ext uri="{FF2B5EF4-FFF2-40B4-BE49-F238E27FC236}">
                <a16:creationId xmlns:a16="http://schemas.microsoft.com/office/drawing/2014/main" id="{5B7F02EC-926A-4DB5-8159-0731172B74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202566"/>
            <a:ext cx="1318399" cy="6554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9003-662E-4E87-A9F2-F0F97B359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0939" y="6284727"/>
            <a:ext cx="6327648" cy="365125"/>
          </a:xfrm>
        </p:spPr>
        <p:txBody>
          <a:bodyPr/>
          <a:lstStyle/>
          <a:p>
            <a:pPr algn="ctr"/>
            <a:r>
              <a:rPr lang="en-US" dirty="0"/>
              <a:t>February 8, 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1638A-C261-4070-B2C0-C13495EF5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2A17-C271-46A8-9699-56EA33BAA0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40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38255" y="274320"/>
            <a:ext cx="2276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Hingham Schools</a:t>
            </a:r>
          </a:p>
          <a:p>
            <a:r>
              <a:rPr lang="en-US" dirty="0"/>
              <a:t>FY 23 Budget Proposal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A00-0000BCE226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320994"/>
              </p:ext>
            </p:extLst>
          </p:nvPr>
        </p:nvGraphicFramePr>
        <p:xfrm>
          <a:off x="2755900" y="1884362"/>
          <a:ext cx="6680200" cy="3089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Google Shape;62;p14">
            <a:extLst>
              <a:ext uri="{FF2B5EF4-FFF2-40B4-BE49-F238E27FC236}">
                <a16:creationId xmlns:a16="http://schemas.microsoft.com/office/drawing/2014/main" id="{93E76F74-CCC2-45D9-9BA4-DE590C93D03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202566"/>
            <a:ext cx="1318399" cy="6554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E9B04-6839-450D-BEFD-734FE24E1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2176" y="6172283"/>
            <a:ext cx="6327648" cy="365125"/>
          </a:xfrm>
        </p:spPr>
        <p:txBody>
          <a:bodyPr/>
          <a:lstStyle/>
          <a:p>
            <a:pPr algn="ctr"/>
            <a:r>
              <a:rPr lang="en-US" dirty="0"/>
              <a:t>February 8, 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B7E8D-1535-4FE1-AB52-A1514F67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2A17-C271-46A8-9699-56EA33BAA0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43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/>
              <a:t>Hingham Schools</a:t>
            </a:r>
            <a:br>
              <a:rPr lang="en-US" sz="3600" b="1" dirty="0"/>
            </a:br>
            <a:r>
              <a:rPr lang="en-US" sz="2400" dirty="0"/>
              <a:t>FY 2023 Preliminary Proposed Budget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  </a:t>
            </a:r>
            <a:r>
              <a:rPr lang="en-US" sz="2400" dirty="0" err="1" smtClean="0"/>
              <a:t>BUDGET</a:t>
            </a:r>
            <a:r>
              <a:rPr lang="en-US" sz="2400" dirty="0" smtClean="0"/>
              <a:t> RISKS</a:t>
            </a:r>
            <a:endParaRPr lang="en-US" sz="2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Budget </a:t>
            </a:r>
            <a:r>
              <a:rPr lang="en-US" dirty="0"/>
              <a:t>does “NOT” include Four (4) </a:t>
            </a:r>
            <a:r>
              <a:rPr lang="en-US" dirty="0" err="1" smtClean="0"/>
              <a:t>VoTech</a:t>
            </a:r>
            <a:r>
              <a:rPr lang="en-US" dirty="0" smtClean="0"/>
              <a:t> pending applications</a:t>
            </a:r>
          </a:p>
          <a:p>
            <a:pPr lvl="1"/>
            <a:r>
              <a:rPr lang="en-US" dirty="0" smtClean="0"/>
              <a:t>Soaring Energy Prices – Budget - Gas $3.10, Diesel $3.20, Natural Gas $1.30 </a:t>
            </a:r>
            <a:r>
              <a:rPr lang="en-US" dirty="0" err="1" smtClean="0"/>
              <a:t>Therm</a:t>
            </a:r>
            <a:r>
              <a:rPr lang="en-US" dirty="0" smtClean="0"/>
              <a:t>, 	Electric 15.6 Cents per kwh</a:t>
            </a:r>
          </a:p>
          <a:p>
            <a:pPr lvl="1"/>
            <a:r>
              <a:rPr lang="en-US" dirty="0" smtClean="0"/>
              <a:t>New Special Ed Placements – Special Ed Reserve</a:t>
            </a:r>
          </a:p>
          <a:p>
            <a:pPr lvl="1"/>
            <a:r>
              <a:rPr lang="en-US" dirty="0" smtClean="0"/>
              <a:t>Significant ramp up of COVID expenses without reimbursement</a:t>
            </a:r>
            <a:endParaRPr lang="en-US" dirty="0"/>
          </a:p>
        </p:txBody>
      </p:sp>
      <p:pic>
        <p:nvPicPr>
          <p:cNvPr id="5" name="Google Shape;62;p14">
            <a:extLst>
              <a:ext uri="{FF2B5EF4-FFF2-40B4-BE49-F238E27FC236}">
                <a16:creationId xmlns:a16="http://schemas.microsoft.com/office/drawing/2014/main" id="{92EF91C4-35ED-4067-8587-35A87E4888D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202566"/>
            <a:ext cx="1318399" cy="6554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839B76C-657B-4344-BB96-7B2F356F0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4887" y="6266066"/>
            <a:ext cx="6327648" cy="365125"/>
          </a:xfrm>
        </p:spPr>
        <p:txBody>
          <a:bodyPr/>
          <a:lstStyle/>
          <a:p>
            <a:pPr algn="ctr"/>
            <a:r>
              <a:rPr lang="en-US" dirty="0" smtClean="0"/>
              <a:t>February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4B739-A25F-4E6F-86A1-B98991574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2A17-C271-46A8-9699-56EA33BAA0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69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Majority Vote Approval to enter into a five year lease for Special Education 7D Van</a:t>
            </a:r>
          </a:p>
          <a:p>
            <a:pPr lvl="1"/>
            <a:r>
              <a:rPr lang="en-US" dirty="0" smtClean="0"/>
              <a:t>MA procurement laws allow 3 year leases.  More than three years requires a majority vote approval by Town Meeting</a:t>
            </a:r>
          </a:p>
          <a:p>
            <a:pPr lvl="1"/>
            <a:r>
              <a:rPr lang="en-US" dirty="0" smtClean="0"/>
              <a:t>The five year lease will result in the Town owning the vehicles after making the payments</a:t>
            </a:r>
          </a:p>
          <a:p>
            <a:pPr lvl="1"/>
            <a:r>
              <a:rPr lang="en-US" dirty="0" smtClean="0"/>
              <a:t>Vehicles typically at last 8 years and often more. </a:t>
            </a:r>
          </a:p>
          <a:p>
            <a:r>
              <a:rPr lang="en-US" dirty="0" smtClean="0"/>
              <a:t>Tennis Court Reconstruction – $864,000</a:t>
            </a:r>
          </a:p>
          <a:p>
            <a:pPr lvl="1"/>
            <a:r>
              <a:rPr lang="en-US" dirty="0" smtClean="0"/>
              <a:t>Joint Article with the Recreation Department</a:t>
            </a:r>
          </a:p>
          <a:p>
            <a:pPr lvl="1"/>
            <a:r>
              <a:rPr lang="en-US" dirty="0" smtClean="0"/>
              <a:t>In cooperation with the turf management group which was established and funded at last years Town Meeting, both the Hingham School Committee and the Recreation </a:t>
            </a:r>
            <a:r>
              <a:rPr lang="en-US" dirty="0" err="1" smtClean="0"/>
              <a:t>Commision</a:t>
            </a:r>
            <a:r>
              <a:rPr lang="en-US" dirty="0" smtClean="0"/>
              <a:t> support a complete restoration of the 6 courts at Hingham High School.</a:t>
            </a:r>
          </a:p>
          <a:p>
            <a:pPr lvl="1"/>
            <a:r>
              <a:rPr lang="en-US" dirty="0" smtClean="0"/>
              <a:t>The recommended method is Post Tension Concrete as opposed to Asphalt.  Post tension concrete offers a longer life (25 years versus 15) and an overall lower cost of ownership as it require significantly less maintenance over the life of the asset.</a:t>
            </a:r>
          </a:p>
          <a:p>
            <a:r>
              <a:rPr lang="en-US" dirty="0" smtClean="0"/>
              <a:t>Correct the Funding Source for the Plymouth River Windows project - $3,993,600</a:t>
            </a:r>
          </a:p>
          <a:p>
            <a:pPr lvl="1"/>
            <a:r>
              <a:rPr lang="en-US" dirty="0" smtClean="0"/>
              <a:t>Current funding source is the School Committee’s FY 2022 Operating Budget</a:t>
            </a:r>
          </a:p>
          <a:p>
            <a:pPr lvl="1"/>
            <a:r>
              <a:rPr lang="en-US" dirty="0" smtClean="0"/>
              <a:t>Vote needs to be reversed and appropriate funding source established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58747" y="6261146"/>
            <a:ext cx="6327648" cy="365125"/>
          </a:xfrm>
        </p:spPr>
        <p:txBody>
          <a:bodyPr/>
          <a:lstStyle/>
          <a:p>
            <a:pPr algn="ctr"/>
            <a:r>
              <a:rPr lang="en-US" dirty="0" smtClean="0"/>
              <a:t>February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2A17-C271-46A8-9699-56EA33BAA085}" type="slidenum">
              <a:rPr lang="en-US" smtClean="0"/>
              <a:t>24</a:t>
            </a:fld>
            <a:endParaRPr lang="en-US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/>
              <a:t>Hingham Schools</a:t>
            </a:r>
            <a:br>
              <a:rPr lang="en-US" sz="3600" b="1" dirty="0"/>
            </a:br>
            <a:r>
              <a:rPr lang="en-US" sz="2400" dirty="0"/>
              <a:t>FY 2023 Preliminary Proposed Budget</a:t>
            </a:r>
            <a:br>
              <a:rPr lang="en-US" sz="2400" dirty="0"/>
            </a:br>
            <a:r>
              <a:rPr lang="en-US" sz="1800" dirty="0" smtClean="0"/>
              <a:t>Warrant Items</a:t>
            </a:r>
            <a:endParaRPr lang="en-US" sz="1800" b="1" dirty="0"/>
          </a:p>
        </p:txBody>
      </p:sp>
      <p:pic>
        <p:nvPicPr>
          <p:cNvPr id="7" name="Google Shape;62;p14">
            <a:extLst>
              <a:ext uri="{FF2B5EF4-FFF2-40B4-BE49-F238E27FC236}">
                <a16:creationId xmlns:a16="http://schemas.microsoft.com/office/drawing/2014/main" id="{92EF91C4-35ED-4067-8587-35A87E4888D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814" y="6127629"/>
            <a:ext cx="1318399" cy="655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57367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568607"/>
            <a:ext cx="10058400" cy="1609344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Hingham Schools</a:t>
            </a:r>
            <a:br>
              <a:rPr lang="en-US" sz="3600" b="1" dirty="0"/>
            </a:br>
            <a:r>
              <a:rPr lang="en-US" sz="2400" dirty="0"/>
              <a:t>FY 2023 Preliminary Proposed Budget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66800" y="3203759"/>
            <a:ext cx="10058400" cy="733759"/>
          </a:xfrm>
        </p:spPr>
        <p:txBody>
          <a:bodyPr/>
          <a:lstStyle/>
          <a:p>
            <a:pPr marL="274320" lvl="1" indent="0" algn="ctr">
              <a:buNone/>
            </a:pPr>
            <a:r>
              <a:rPr lang="en-US" sz="4000" dirty="0"/>
              <a:t>Questions</a:t>
            </a:r>
          </a:p>
          <a:p>
            <a:pPr marL="274320" lvl="1" indent="0">
              <a:buNone/>
            </a:pPr>
            <a:endParaRPr lang="en-US" dirty="0"/>
          </a:p>
        </p:txBody>
      </p:sp>
      <p:pic>
        <p:nvPicPr>
          <p:cNvPr id="5" name="Google Shape;62;p14">
            <a:extLst>
              <a:ext uri="{FF2B5EF4-FFF2-40B4-BE49-F238E27FC236}">
                <a16:creationId xmlns:a16="http://schemas.microsoft.com/office/drawing/2014/main" id="{92EF91C4-35ED-4067-8587-35A87E4888D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202566"/>
            <a:ext cx="1318399" cy="6554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DE9792E-E6A3-4DA4-940E-0AC0CB892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0939" y="6203126"/>
            <a:ext cx="6327648" cy="365125"/>
          </a:xfrm>
        </p:spPr>
        <p:txBody>
          <a:bodyPr/>
          <a:lstStyle/>
          <a:p>
            <a:pPr algn="ctr"/>
            <a:r>
              <a:rPr lang="en-US"/>
              <a:t>February 8, 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1052C-50B7-4923-B196-810819E41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2A17-C271-46A8-9699-56EA33BAA0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57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2;p14">
            <a:extLst>
              <a:ext uri="{FF2B5EF4-FFF2-40B4-BE49-F238E27FC236}">
                <a16:creationId xmlns:a16="http://schemas.microsoft.com/office/drawing/2014/main" id="{B08609E2-D2A9-4643-853E-238BC55D9C7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202566"/>
            <a:ext cx="1318399" cy="65543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4DBB5A-0F80-4446-90E0-3379ACF7F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0939" y="6244308"/>
            <a:ext cx="6327648" cy="365125"/>
          </a:xfrm>
        </p:spPr>
        <p:txBody>
          <a:bodyPr/>
          <a:lstStyle/>
          <a:p>
            <a:pPr algn="ctr"/>
            <a:r>
              <a:rPr lang="en-US" dirty="0"/>
              <a:t>January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9085E7-1AA5-41FB-9938-F387760E3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2A17-C271-46A8-9699-56EA33BAA085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799328"/>
              </p:ext>
            </p:extLst>
          </p:nvPr>
        </p:nvGraphicFramePr>
        <p:xfrm>
          <a:off x="1413166" y="264898"/>
          <a:ext cx="9800702" cy="6161972"/>
        </p:xfrm>
        <a:graphic>
          <a:graphicData uri="http://schemas.openxmlformats.org/drawingml/2006/table">
            <a:tbl>
              <a:tblPr/>
              <a:tblGrid>
                <a:gridCol w="833248">
                  <a:extLst>
                    <a:ext uri="{9D8B030D-6E8A-4147-A177-3AD203B41FA5}">
                      <a16:colId xmlns:a16="http://schemas.microsoft.com/office/drawing/2014/main" val="1156790077"/>
                    </a:ext>
                  </a:extLst>
                </a:gridCol>
                <a:gridCol w="1576143">
                  <a:extLst>
                    <a:ext uri="{9D8B030D-6E8A-4147-A177-3AD203B41FA5}">
                      <a16:colId xmlns:a16="http://schemas.microsoft.com/office/drawing/2014/main" val="3099018272"/>
                    </a:ext>
                  </a:extLst>
                </a:gridCol>
                <a:gridCol w="943678">
                  <a:extLst>
                    <a:ext uri="{9D8B030D-6E8A-4147-A177-3AD203B41FA5}">
                      <a16:colId xmlns:a16="http://schemas.microsoft.com/office/drawing/2014/main" val="1689192669"/>
                    </a:ext>
                  </a:extLst>
                </a:gridCol>
                <a:gridCol w="913560">
                  <a:extLst>
                    <a:ext uri="{9D8B030D-6E8A-4147-A177-3AD203B41FA5}">
                      <a16:colId xmlns:a16="http://schemas.microsoft.com/office/drawing/2014/main" val="1134259073"/>
                    </a:ext>
                  </a:extLst>
                </a:gridCol>
                <a:gridCol w="943678">
                  <a:extLst>
                    <a:ext uri="{9D8B030D-6E8A-4147-A177-3AD203B41FA5}">
                      <a16:colId xmlns:a16="http://schemas.microsoft.com/office/drawing/2014/main" val="1689539927"/>
                    </a:ext>
                  </a:extLst>
                </a:gridCol>
                <a:gridCol w="943678">
                  <a:extLst>
                    <a:ext uri="{9D8B030D-6E8A-4147-A177-3AD203B41FA5}">
                      <a16:colId xmlns:a16="http://schemas.microsoft.com/office/drawing/2014/main" val="663570643"/>
                    </a:ext>
                  </a:extLst>
                </a:gridCol>
                <a:gridCol w="943678">
                  <a:extLst>
                    <a:ext uri="{9D8B030D-6E8A-4147-A177-3AD203B41FA5}">
                      <a16:colId xmlns:a16="http://schemas.microsoft.com/office/drawing/2014/main" val="130596897"/>
                    </a:ext>
                  </a:extLst>
                </a:gridCol>
                <a:gridCol w="943678">
                  <a:extLst>
                    <a:ext uri="{9D8B030D-6E8A-4147-A177-3AD203B41FA5}">
                      <a16:colId xmlns:a16="http://schemas.microsoft.com/office/drawing/2014/main" val="1060573332"/>
                    </a:ext>
                  </a:extLst>
                </a:gridCol>
                <a:gridCol w="956228">
                  <a:extLst>
                    <a:ext uri="{9D8B030D-6E8A-4147-A177-3AD203B41FA5}">
                      <a16:colId xmlns:a16="http://schemas.microsoft.com/office/drawing/2014/main" val="4150145403"/>
                    </a:ext>
                  </a:extLst>
                </a:gridCol>
                <a:gridCol w="803133">
                  <a:extLst>
                    <a:ext uri="{9D8B030D-6E8A-4147-A177-3AD203B41FA5}">
                      <a16:colId xmlns:a16="http://schemas.microsoft.com/office/drawing/2014/main" val="1338152410"/>
                    </a:ext>
                  </a:extLst>
                </a:gridCol>
              </a:tblGrid>
              <a:tr h="69048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7238324"/>
                  </a:ext>
                </a:extLst>
              </a:tr>
              <a:tr h="145364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Cambria" panose="02040503050406030204" pitchFamily="18" charset="0"/>
                        </a:rPr>
                        <a:t>      HINGHAM PUBLIC SCHOOLS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0980347"/>
                  </a:ext>
                </a:extLst>
              </a:tr>
              <a:tr h="123560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Cambria" panose="02040503050406030204" pitchFamily="18" charset="0"/>
                        </a:rPr>
                        <a:t>Preliminary School Committee FY 2023 Budget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87272"/>
                  </a:ext>
                </a:extLst>
              </a:tr>
              <a:tr h="87219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 Regular Education, Special Education, Vo-Tech Budget Breakdown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584581"/>
                  </a:ext>
                </a:extLst>
              </a:tr>
              <a:tr h="72682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Preliminary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349816"/>
                  </a:ext>
                </a:extLst>
              </a:tr>
              <a:tr h="76316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dbl" strike="noStrike"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dbl" strike="noStrike"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dbl" strike="noStrike"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dbl" strike="noStrike"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dbl" strike="noStrike"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dbl" strike="noStrike"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dbl" strike="noStrike">
                          <a:effectLst/>
                          <a:latin typeface="Arial" panose="020B0604020202020204" pitchFamily="34" charset="0"/>
                        </a:rPr>
                        <a:t>Increase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4F81BD"/>
                          </a:solidFill>
                          <a:effectLst/>
                          <a:latin typeface="Cambria" panose="02040503050406030204" pitchFamily="18" charset="0"/>
                        </a:rPr>
                        <a:t>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1401357"/>
                  </a:ext>
                </a:extLst>
              </a:tr>
              <a:tr h="7631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ACCOUNT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ACCOUNT TITLE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dbl" strike="noStrike">
                          <a:effectLst/>
                          <a:latin typeface="Arial" panose="020B0604020202020204" pitchFamily="34" charset="0"/>
                        </a:rPr>
                        <a:t>2017-2018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dbl" strike="noStrike">
                          <a:effectLst/>
                          <a:latin typeface="Arial" panose="020B0604020202020204" pitchFamily="34" charset="0"/>
                        </a:rPr>
                        <a:t>2018-2019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dbl" strike="noStrike">
                          <a:effectLst/>
                          <a:latin typeface="Arial" panose="020B0604020202020204" pitchFamily="34" charset="0"/>
                        </a:rPr>
                        <a:t>2019-2020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dbl" strike="noStrike">
                          <a:effectLst/>
                          <a:latin typeface="Arial" panose="020B0604020202020204" pitchFamily="34" charset="0"/>
                        </a:rPr>
                        <a:t>2020-2021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dbl" strike="noStrike">
                          <a:effectLst/>
                          <a:latin typeface="Arial" panose="020B0604020202020204" pitchFamily="34" charset="0"/>
                        </a:rPr>
                        <a:t>2021-2022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dbl" strike="noStrike">
                          <a:effectLst/>
                          <a:latin typeface="Arial" panose="020B0604020202020204" pitchFamily="34" charset="0"/>
                        </a:rPr>
                        <a:t>2022-2023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dbl" strike="noStrike">
                          <a:effectLst/>
                          <a:latin typeface="Arial" panose="020B0604020202020204" pitchFamily="34" charset="0"/>
                        </a:rPr>
                        <a:t>(Decrease)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4F81BD"/>
                          </a:solidFill>
                          <a:effectLst/>
                          <a:latin typeface="Cambria" panose="02040503050406030204" pitchFamily="18" charset="0"/>
                        </a:rPr>
                        <a:t>Change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6745891"/>
                  </a:ext>
                </a:extLst>
              </a:tr>
              <a:tr h="76316">
                <a:tc>
                  <a:txBody>
                    <a:bodyPr/>
                    <a:lstStyle/>
                    <a:p>
                      <a:pPr algn="l" fontAlgn="b"/>
                      <a:endParaRPr lang="en-US" sz="800" b="1" i="0" u="sng" strike="noStrike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sng" strike="noStrike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1" i="0" u="sng" strike="noStrike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1" i="0" u="sng" strike="noStrike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1" i="0" u="sng" strike="noStrike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1" i="0" u="sng" strike="noStrike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1" i="0" u="sng" strike="noStrike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1" i="0" u="sng" strike="noStrike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1" i="0" u="sng" strike="noStrike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sng" strike="noStrike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8977911"/>
                  </a:ext>
                </a:extLst>
              </a:tr>
              <a:tr h="79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1100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School Committee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$59,350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$84,350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$69,350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$78,350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$88,350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$78,350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-$10,000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-11.32%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9218333"/>
                  </a:ext>
                </a:extLst>
              </a:tr>
              <a:tr h="76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1200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Administration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$1,030,727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$1,110,800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$1,277,715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$1,377,829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$1,540,197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$1,751,519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$211,322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13.72%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455839"/>
                  </a:ext>
                </a:extLst>
              </a:tr>
              <a:tr h="76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2200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Principals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$2,250,497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$2,400,405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$2,408,791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$2,403,289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$2,463,464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$2,495,633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$32,169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1.31%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0028736"/>
                  </a:ext>
                </a:extLst>
              </a:tr>
              <a:tr h="76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2300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Teaching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$23,136,768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$24,038,561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$25,065,471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$25,942,356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$28,623,942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$29,268,865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$644,923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2.25%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3814262"/>
                  </a:ext>
                </a:extLst>
              </a:tr>
              <a:tr h="76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2350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Professional Development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$248,054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$252,676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$270,319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$278,007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$308,622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$311,899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$3,277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1.06%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854152"/>
                  </a:ext>
                </a:extLst>
              </a:tr>
              <a:tr h="76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2400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Textbooks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$383,490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$440,249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$436,891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$448,145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$499,857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$507,764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$7,907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1.58%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1591760"/>
                  </a:ext>
                </a:extLst>
              </a:tr>
              <a:tr h="76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2410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Instructional Equipment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$46,675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$42,442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$42,502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$44,728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$44,728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$51,609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$6,880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15.38%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9914551"/>
                  </a:ext>
                </a:extLst>
              </a:tr>
              <a:tr h="76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2450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Instructional Technology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$956,174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$983,522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$1,031,216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$1,060,424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$1,241,763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$1,234,006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-$7,756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-0.62%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5304374"/>
                  </a:ext>
                </a:extLst>
              </a:tr>
              <a:tr h="76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2500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Library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$732,587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$754,610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$793,711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$822,688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$803,124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$832,829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$29,706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3.70%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170527"/>
                  </a:ext>
                </a:extLst>
              </a:tr>
              <a:tr h="76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2700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Counseling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$1,197,478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$1,318,555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$1,387,012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$1,408,306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$1,520,397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$1,614,684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$94,287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6.20%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2428224"/>
                  </a:ext>
                </a:extLst>
              </a:tr>
              <a:tr h="76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2800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Psychological Services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$548,348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$639,524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$738,447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$721,626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$971,694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$1,077,700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$106,006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10.91%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4877358"/>
                  </a:ext>
                </a:extLst>
              </a:tr>
              <a:tr h="76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3200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Health Services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$675,887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$710,205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$741,679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$792,853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$818,896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$841,050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$22,154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2.71%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3484582"/>
                  </a:ext>
                </a:extLst>
              </a:tr>
              <a:tr h="76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3300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Transportation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$1,199,803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$1,256,306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$1,280,852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$1,263,279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$1,372,321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$1,428,106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$55,786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4.07%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2626804"/>
                  </a:ext>
                </a:extLst>
              </a:tr>
              <a:tr h="76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3510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Athletics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$692,098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$723,608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$739,024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$739,025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$742,677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$742,667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-$10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2006299"/>
                  </a:ext>
                </a:extLst>
              </a:tr>
              <a:tr h="76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3520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Other Student Activity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$128,278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$151,510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$148,922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$161,323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$169,618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$167,817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-$1,801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-1.06%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4328289"/>
                  </a:ext>
                </a:extLst>
              </a:tr>
              <a:tr h="76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4110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Custodial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$1,650,798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$1,714,058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$1,787,303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$1,808,080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$1,838,685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$1,878,151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$39,466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2.15%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7278370"/>
                  </a:ext>
                </a:extLst>
              </a:tr>
              <a:tr h="76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4120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Heating of Buildings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$451,473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$519,099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$509,775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$504,400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$454,973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$546,535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$91,562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20.12%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980248"/>
                  </a:ext>
                </a:extLst>
              </a:tr>
              <a:tr h="76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4130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Utilities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$833,882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$860,668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$960,557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$888,127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$908,608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$970,735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$62,127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6.84%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7017737"/>
                  </a:ext>
                </a:extLst>
              </a:tr>
              <a:tr h="76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4210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Maintenance of Grounds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$85,439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$87,140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$89,289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$95,720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$184,566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$183,569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-$997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-0.54%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9682199"/>
                  </a:ext>
                </a:extLst>
              </a:tr>
              <a:tr h="76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4220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Plant Maintenance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$914,174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$979,917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$1,033,656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$1,126,451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$1,281,865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$1,334,273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$52,408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4.09%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8688222"/>
                  </a:ext>
                </a:extLst>
              </a:tr>
              <a:tr h="76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4230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Repairs of Equipment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$122,405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$129,125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$138,365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$140,058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$141,099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$152,006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$10,907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7.73%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9712069"/>
                  </a:ext>
                </a:extLst>
              </a:tr>
              <a:tr h="76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5100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Employee Retirement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$57,115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$57,073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$64,023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$61,713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$100,153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$146,033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$45,880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45.81%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3033832"/>
                  </a:ext>
                </a:extLst>
              </a:tr>
              <a:tr h="76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7000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Non-Instr Equip &amp; Rental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$58,801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$61,201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$2,400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4.08%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3300698"/>
                  </a:ext>
                </a:extLst>
              </a:tr>
              <a:tr h="76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Allowance for increases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$456,731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$13,534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$17,490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$146,000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$25,000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$90,000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$65,000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260.00%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795176"/>
                  </a:ext>
                </a:extLst>
              </a:tr>
              <a:tr h="79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Total Regular Education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$37,858,232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$39,267,938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$41,032,360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$42,312,777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$46,203,399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$47,767,001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$1,563,602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</a:rPr>
                        <a:t>3.38%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7148653"/>
                  </a:ext>
                </a:extLst>
              </a:tr>
              <a:tr h="79950"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4F81BD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6383796"/>
                  </a:ext>
                </a:extLst>
              </a:tr>
              <a:tr h="79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2100B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Sped Supervision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$353,354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$431,771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$440,872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$426,119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$661,034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$714,437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$53,403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8.08%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195779"/>
                  </a:ext>
                </a:extLst>
              </a:tr>
              <a:tr h="76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2300B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Sped Instruction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$6,876,169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$7,685,648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$8,060,103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$8,524,503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$10,031,503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$10,568,840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$537,337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5.36%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4717946"/>
                  </a:ext>
                </a:extLst>
              </a:tr>
              <a:tr h="76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2350B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Sped Prof. Development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$9,900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$9,900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$9,900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$9,900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$10,340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$10,520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$180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1.74%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304585"/>
                  </a:ext>
                </a:extLst>
              </a:tr>
              <a:tr h="76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2400B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Sped Textbooks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$900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$1,550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$1,550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$1,550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$1,550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$1,500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-$50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-3.23%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0515877"/>
                  </a:ext>
                </a:extLst>
              </a:tr>
              <a:tr h="76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2700B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Sped Counseling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$481,442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$494,421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$507,757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$562,241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$584,266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$634,160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$49,894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8.54%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4465504"/>
                  </a:ext>
                </a:extLst>
              </a:tr>
              <a:tr h="76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2800B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Sped Psychological Services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$307,856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$287,861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$315,174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$328,061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$351,346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$365,039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$13,694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3.90%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418803"/>
                  </a:ext>
                </a:extLst>
              </a:tr>
              <a:tr h="76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3300B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Sped Transportation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$680,156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$819,621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$867,937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$936,916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$1,066,750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$1,096,857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$30,107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2.82%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58108"/>
                  </a:ext>
                </a:extLst>
              </a:tr>
              <a:tr h="76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9100B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Sped Prog w/other Districts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$3,113,630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$2,881,301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$2,895,271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$3,455,043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$2,669,685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$1,342,850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-$1,326,835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-49.70%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8678572"/>
                  </a:ext>
                </a:extLst>
              </a:tr>
              <a:tr h="79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Total Special Education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$11,823,407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$12,612,073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$13,098,565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$14,244,334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$15,376,474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$14,734,204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76933C"/>
                          </a:solidFill>
                          <a:effectLst/>
                          <a:latin typeface="Arial" panose="020B0604020202020204" pitchFamily="34" charset="0"/>
                        </a:rPr>
                        <a:t>-$642,271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76933C"/>
                          </a:solidFill>
                          <a:effectLst/>
                          <a:latin typeface="Cambria" panose="02040503050406030204" pitchFamily="18" charset="0"/>
                        </a:rPr>
                        <a:t>(4.18%)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259076"/>
                  </a:ext>
                </a:extLst>
              </a:tr>
              <a:tr h="76316"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4F81BD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7112589"/>
                  </a:ext>
                </a:extLst>
              </a:tr>
              <a:tr h="76316"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4F81BD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9176359"/>
                  </a:ext>
                </a:extLst>
              </a:tr>
              <a:tr h="76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</a:rPr>
                        <a:t>3300E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Vocational Transportation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$10,400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$10,400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$10,400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$10,400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$10,400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$10,400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0.00%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7595201"/>
                  </a:ext>
                </a:extLst>
              </a:tr>
              <a:tr h="726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</a:rPr>
                        <a:t>9100E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Vocational Tuition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$70,659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$116,286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$178,502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$163,075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$201,785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$165,508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-$36,277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-20.32%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3663401"/>
                  </a:ext>
                </a:extLst>
              </a:tr>
              <a:tr h="799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Total Votech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$81,058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$126,685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$188,902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$173,474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$212,185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$175,908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-$36,277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-17.10%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3856422"/>
                  </a:ext>
                </a:extLst>
              </a:tr>
              <a:tr h="90853"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Total Proposed Budget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dbl" strike="noStrike">
                          <a:effectLst/>
                          <a:latin typeface="Arial" panose="020B0604020202020204" pitchFamily="34" charset="0"/>
                        </a:rPr>
                        <a:t>$49,762,697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dbl" strike="noStrike">
                          <a:effectLst/>
                          <a:latin typeface="Arial" panose="020B0604020202020204" pitchFamily="34" charset="0"/>
                        </a:rPr>
                        <a:t>$52,006,697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dbl" strike="noStrike">
                          <a:effectLst/>
                          <a:latin typeface="Arial" panose="020B0604020202020204" pitchFamily="34" charset="0"/>
                        </a:rPr>
                        <a:t>$54,319,826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dbl" strike="noStrike">
                          <a:effectLst/>
                          <a:latin typeface="Arial" panose="020B0604020202020204" pitchFamily="34" charset="0"/>
                        </a:rPr>
                        <a:t>$56,730,585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dbl" strike="noStrike">
                          <a:effectLst/>
                          <a:latin typeface="Arial" panose="020B0604020202020204" pitchFamily="34" charset="0"/>
                        </a:rPr>
                        <a:t>$61,792,058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dbl" strike="noStrike">
                          <a:effectLst/>
                          <a:latin typeface="Arial" panose="020B0604020202020204" pitchFamily="34" charset="0"/>
                        </a:rPr>
                        <a:t>$62,677,112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dbl" strike="noStrike">
                          <a:effectLst/>
                          <a:latin typeface="Arial" panose="020B0604020202020204" pitchFamily="34" charset="0"/>
                        </a:rPr>
                        <a:t>$885,054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dbl" strike="noStrike">
                          <a:effectLst/>
                          <a:latin typeface="Cambria" panose="02040503050406030204" pitchFamily="18" charset="0"/>
                        </a:rPr>
                        <a:t>1.43%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0037355"/>
                  </a:ext>
                </a:extLst>
              </a:tr>
              <a:tr h="162808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1" i="0" u="dbl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FY 22/FY 21 Dollar Change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825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475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172158" y="6269459"/>
            <a:ext cx="1546998" cy="365125"/>
          </a:xfrm>
        </p:spPr>
        <p:txBody>
          <a:bodyPr/>
          <a:lstStyle/>
          <a:p>
            <a:pPr algn="ctr"/>
            <a:r>
              <a:rPr lang="en-US" dirty="0"/>
              <a:t>February 8,  2022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2A17-C271-46A8-9699-56EA33BAA085}" type="slidenum">
              <a:rPr lang="en-US" smtClean="0"/>
              <a:t>4</a:t>
            </a:fld>
            <a:endParaRPr lang="en-US"/>
          </a:p>
        </p:txBody>
      </p:sp>
      <p:pic>
        <p:nvPicPr>
          <p:cNvPr id="4" name="Google Shape;62;p14">
            <a:extLst>
              <a:ext uri="{FF2B5EF4-FFF2-40B4-BE49-F238E27FC236}">
                <a16:creationId xmlns:a16="http://schemas.microsoft.com/office/drawing/2014/main" id="{B08609E2-D2A9-4643-853E-238BC55D9C7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1440" y="6029026"/>
            <a:ext cx="1318399" cy="65543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6702722"/>
              </p:ext>
            </p:extLst>
          </p:nvPr>
        </p:nvGraphicFramePr>
        <p:xfrm>
          <a:off x="1529542" y="340823"/>
          <a:ext cx="8803178" cy="5928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56286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72653" y="6272784"/>
            <a:ext cx="2361646" cy="365125"/>
          </a:xfrm>
        </p:spPr>
        <p:txBody>
          <a:bodyPr/>
          <a:lstStyle/>
          <a:p>
            <a:pPr algn="ctr"/>
            <a:r>
              <a:rPr lang="en-US" dirty="0"/>
              <a:t>February 8, 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2A17-C271-46A8-9699-56EA33BAA085}" type="slidenum">
              <a:rPr lang="en-US" smtClean="0"/>
              <a:t>5</a:t>
            </a:fld>
            <a:endParaRPr lang="en-US"/>
          </a:p>
        </p:txBody>
      </p:sp>
      <p:pic>
        <p:nvPicPr>
          <p:cNvPr id="6" name="Google Shape;62;p14">
            <a:extLst>
              <a:ext uri="{FF2B5EF4-FFF2-40B4-BE49-F238E27FC236}">
                <a16:creationId xmlns:a16="http://schemas.microsoft.com/office/drawing/2014/main" id="{7348F61E-DDF5-4C78-9A9E-F8F043BC3DF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202566"/>
            <a:ext cx="1318399" cy="65543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057251"/>
              </p:ext>
            </p:extLst>
          </p:nvPr>
        </p:nvGraphicFramePr>
        <p:xfrm>
          <a:off x="897779" y="413354"/>
          <a:ext cx="10000201" cy="5791077"/>
        </p:xfrm>
        <a:graphic>
          <a:graphicData uri="http://schemas.openxmlformats.org/drawingml/2006/table">
            <a:tbl>
              <a:tblPr/>
              <a:tblGrid>
                <a:gridCol w="674580">
                  <a:extLst>
                    <a:ext uri="{9D8B030D-6E8A-4147-A177-3AD203B41FA5}">
                      <a16:colId xmlns:a16="http://schemas.microsoft.com/office/drawing/2014/main" val="4286337562"/>
                    </a:ext>
                  </a:extLst>
                </a:gridCol>
                <a:gridCol w="567468">
                  <a:extLst>
                    <a:ext uri="{9D8B030D-6E8A-4147-A177-3AD203B41FA5}">
                      <a16:colId xmlns:a16="http://schemas.microsoft.com/office/drawing/2014/main" val="420244565"/>
                    </a:ext>
                  </a:extLst>
                </a:gridCol>
                <a:gridCol w="437566">
                  <a:extLst>
                    <a:ext uri="{9D8B030D-6E8A-4147-A177-3AD203B41FA5}">
                      <a16:colId xmlns:a16="http://schemas.microsoft.com/office/drawing/2014/main" val="399236471"/>
                    </a:ext>
                  </a:extLst>
                </a:gridCol>
                <a:gridCol w="437566">
                  <a:extLst>
                    <a:ext uri="{9D8B030D-6E8A-4147-A177-3AD203B41FA5}">
                      <a16:colId xmlns:a16="http://schemas.microsoft.com/office/drawing/2014/main" val="3205033519"/>
                    </a:ext>
                  </a:extLst>
                </a:gridCol>
                <a:gridCol w="437566">
                  <a:extLst>
                    <a:ext uri="{9D8B030D-6E8A-4147-A177-3AD203B41FA5}">
                      <a16:colId xmlns:a16="http://schemas.microsoft.com/office/drawing/2014/main" val="2027646672"/>
                    </a:ext>
                  </a:extLst>
                </a:gridCol>
                <a:gridCol w="471751">
                  <a:extLst>
                    <a:ext uri="{9D8B030D-6E8A-4147-A177-3AD203B41FA5}">
                      <a16:colId xmlns:a16="http://schemas.microsoft.com/office/drawing/2014/main" val="1657321262"/>
                    </a:ext>
                  </a:extLst>
                </a:gridCol>
                <a:gridCol w="396544">
                  <a:extLst>
                    <a:ext uri="{9D8B030D-6E8A-4147-A177-3AD203B41FA5}">
                      <a16:colId xmlns:a16="http://schemas.microsoft.com/office/drawing/2014/main" val="508409675"/>
                    </a:ext>
                  </a:extLst>
                </a:gridCol>
                <a:gridCol w="396544">
                  <a:extLst>
                    <a:ext uri="{9D8B030D-6E8A-4147-A177-3AD203B41FA5}">
                      <a16:colId xmlns:a16="http://schemas.microsoft.com/office/drawing/2014/main" val="3415368434"/>
                    </a:ext>
                  </a:extLst>
                </a:gridCol>
                <a:gridCol w="437566">
                  <a:extLst>
                    <a:ext uri="{9D8B030D-6E8A-4147-A177-3AD203B41FA5}">
                      <a16:colId xmlns:a16="http://schemas.microsoft.com/office/drawing/2014/main" val="423551366"/>
                    </a:ext>
                  </a:extLst>
                </a:gridCol>
                <a:gridCol w="656347">
                  <a:extLst>
                    <a:ext uri="{9D8B030D-6E8A-4147-A177-3AD203B41FA5}">
                      <a16:colId xmlns:a16="http://schemas.microsoft.com/office/drawing/2014/main" val="3739751382"/>
                    </a:ext>
                  </a:extLst>
                </a:gridCol>
                <a:gridCol w="437566">
                  <a:extLst>
                    <a:ext uri="{9D8B030D-6E8A-4147-A177-3AD203B41FA5}">
                      <a16:colId xmlns:a16="http://schemas.microsoft.com/office/drawing/2014/main" val="2757561672"/>
                    </a:ext>
                  </a:extLst>
                </a:gridCol>
                <a:gridCol w="437566">
                  <a:extLst>
                    <a:ext uri="{9D8B030D-6E8A-4147-A177-3AD203B41FA5}">
                      <a16:colId xmlns:a16="http://schemas.microsoft.com/office/drawing/2014/main" val="195600906"/>
                    </a:ext>
                  </a:extLst>
                </a:gridCol>
                <a:gridCol w="437566">
                  <a:extLst>
                    <a:ext uri="{9D8B030D-6E8A-4147-A177-3AD203B41FA5}">
                      <a16:colId xmlns:a16="http://schemas.microsoft.com/office/drawing/2014/main" val="24912177"/>
                    </a:ext>
                  </a:extLst>
                </a:gridCol>
                <a:gridCol w="437566">
                  <a:extLst>
                    <a:ext uri="{9D8B030D-6E8A-4147-A177-3AD203B41FA5}">
                      <a16:colId xmlns:a16="http://schemas.microsoft.com/office/drawing/2014/main" val="3141920055"/>
                    </a:ext>
                  </a:extLst>
                </a:gridCol>
                <a:gridCol w="437566">
                  <a:extLst>
                    <a:ext uri="{9D8B030D-6E8A-4147-A177-3AD203B41FA5}">
                      <a16:colId xmlns:a16="http://schemas.microsoft.com/office/drawing/2014/main" val="3154466899"/>
                    </a:ext>
                  </a:extLst>
                </a:gridCol>
                <a:gridCol w="772576">
                  <a:extLst>
                    <a:ext uri="{9D8B030D-6E8A-4147-A177-3AD203B41FA5}">
                      <a16:colId xmlns:a16="http://schemas.microsoft.com/office/drawing/2014/main" val="2511188542"/>
                    </a:ext>
                  </a:extLst>
                </a:gridCol>
                <a:gridCol w="813599">
                  <a:extLst>
                    <a:ext uri="{9D8B030D-6E8A-4147-A177-3AD203B41FA5}">
                      <a16:colId xmlns:a16="http://schemas.microsoft.com/office/drawing/2014/main" val="969604776"/>
                    </a:ext>
                  </a:extLst>
                </a:gridCol>
                <a:gridCol w="437566">
                  <a:extLst>
                    <a:ext uri="{9D8B030D-6E8A-4147-A177-3AD203B41FA5}">
                      <a16:colId xmlns:a16="http://schemas.microsoft.com/office/drawing/2014/main" val="3978308850"/>
                    </a:ext>
                  </a:extLst>
                </a:gridCol>
                <a:gridCol w="875132">
                  <a:extLst>
                    <a:ext uri="{9D8B030D-6E8A-4147-A177-3AD203B41FA5}">
                      <a16:colId xmlns:a16="http://schemas.microsoft.com/office/drawing/2014/main" val="1118893411"/>
                    </a:ext>
                  </a:extLst>
                </a:gridCol>
              </a:tblGrid>
              <a:tr h="12628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Actual FY 22 Data As of October  1, 2021 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 PRELIMINARY Projected FY 23 Enrollment</a:t>
                      </a:r>
                    </a:p>
                  </a:txBody>
                  <a:tcPr marL="4412" marR="4412" marT="44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9053324"/>
                  </a:ext>
                </a:extLst>
              </a:tr>
              <a:tr h="12628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12" marR="4412" marT="44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3088306"/>
                  </a:ext>
                </a:extLst>
              </a:tr>
              <a:tr h="1262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Grade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Foster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PRS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South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East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HMS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HHS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Grade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Foster</a:t>
                      </a:r>
                    </a:p>
                  </a:txBody>
                  <a:tcPr marL="4412" marR="4412" marT="44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PRS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South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East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HMS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HHS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Grade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9134821"/>
                  </a:ext>
                </a:extLst>
              </a:tr>
              <a:tr h="12628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12" marR="4412" marT="44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3140100"/>
                  </a:ext>
                </a:extLst>
              </a:tr>
              <a:tr h="1262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Pre-K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73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73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Pre-K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12" marR="4412" marT="44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Pre-K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2996787"/>
                  </a:ext>
                </a:extLst>
              </a:tr>
              <a:tr h="1262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K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262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K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4412" marR="4412" marT="44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274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K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5421790"/>
                  </a:ext>
                </a:extLst>
              </a:tr>
              <a:tr h="1262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*1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69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269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*1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4412" marR="4412" marT="44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82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282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*1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5202307"/>
                  </a:ext>
                </a:extLst>
              </a:tr>
              <a:tr h="1262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86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303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69</a:t>
                      </a:r>
                    </a:p>
                  </a:txBody>
                  <a:tcPr marL="4412" marR="4412" marT="44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269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0448827"/>
                  </a:ext>
                </a:extLst>
              </a:tr>
              <a:tr h="1262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280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86</a:t>
                      </a:r>
                    </a:p>
                  </a:txBody>
                  <a:tcPr marL="4412" marR="4412" marT="44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303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4023766"/>
                  </a:ext>
                </a:extLst>
              </a:tr>
              <a:tr h="1262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304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4412" marR="4412" marT="44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280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2948900"/>
                  </a:ext>
                </a:extLst>
              </a:tr>
              <a:tr h="1262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82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71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295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4412" marR="4412" marT="44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sng" strike="noStrike">
                          <a:effectLst/>
                          <a:latin typeface="Arial" panose="020B0604020202020204" pitchFamily="34" charset="0"/>
                        </a:rPr>
                        <a:t>304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4986"/>
                  </a:ext>
                </a:extLst>
              </a:tr>
              <a:tr h="1262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419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375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500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419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1786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394</a:t>
                      </a:r>
                    </a:p>
                  </a:txBody>
                  <a:tcPr marL="4412" marR="4412" marT="44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374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503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441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1787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424360"/>
                  </a:ext>
                </a:extLst>
              </a:tr>
              <a:tr h="126280"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73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Pre K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73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12" marR="4412" marT="44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Less Pre-K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9410060"/>
                  </a:ext>
                </a:extLst>
              </a:tr>
              <a:tr h="126280"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k-12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1713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12" marR="4412" marT="44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Elementary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1712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-0.06%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9933347"/>
                  </a:ext>
                </a:extLst>
              </a:tr>
              <a:tr h="126280"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12" marR="4412" marT="44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3699486"/>
                  </a:ext>
                </a:extLst>
              </a:tr>
              <a:tr h="126280"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12" marR="4412" marT="44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4511823"/>
                  </a:ext>
                </a:extLst>
              </a:tr>
              <a:tr h="126280"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12" marR="4412" marT="44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1110773"/>
                  </a:ext>
                </a:extLst>
              </a:tr>
              <a:tr h="1262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313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313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12" marR="4412" marT="44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295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295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1338814"/>
                  </a:ext>
                </a:extLst>
              </a:tr>
              <a:tr h="1262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263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263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12" marR="4412" marT="44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313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313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0538329"/>
                  </a:ext>
                </a:extLst>
              </a:tr>
              <a:tr h="1262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302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sng" strike="noStrike">
                          <a:effectLst/>
                          <a:latin typeface="Arial" panose="020B0604020202020204" pitchFamily="34" charset="0"/>
                        </a:rPr>
                        <a:t>302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12" marR="4412" marT="44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263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sng" strike="noStrike">
                          <a:effectLst/>
                          <a:latin typeface="Arial" panose="020B0604020202020204" pitchFamily="34" charset="0"/>
                        </a:rPr>
                        <a:t>263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7968933"/>
                  </a:ext>
                </a:extLst>
              </a:tr>
              <a:tr h="2486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Total 6 to 8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878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878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Total 6 to 8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12" marR="4412" marT="44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871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871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Total 6 to 8 Before Loss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4550753"/>
                  </a:ext>
                </a:extLst>
              </a:tr>
              <a:tr h="126280"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12" marR="4412" marT="44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Less Loss to Private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3851837"/>
                  </a:ext>
                </a:extLst>
              </a:tr>
              <a:tr h="248625"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12" marR="4412" marT="44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Projected Middle School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851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-3.08%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1111568"/>
                  </a:ext>
                </a:extLst>
              </a:tr>
              <a:tr h="126280"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12" marR="4412" marT="44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2001505"/>
                  </a:ext>
                </a:extLst>
              </a:tr>
              <a:tr h="126280"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12" marR="4412" marT="44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477349"/>
                  </a:ext>
                </a:extLst>
              </a:tr>
              <a:tr h="126280"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12" marR="4412" marT="44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3793479"/>
                  </a:ext>
                </a:extLst>
              </a:tr>
              <a:tr h="1262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264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264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12" marR="4412" marT="44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302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302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416686"/>
                  </a:ext>
                </a:extLst>
              </a:tr>
              <a:tr h="1262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294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294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12" marR="4412" marT="44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264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264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0016652"/>
                  </a:ext>
                </a:extLst>
              </a:tr>
              <a:tr h="1262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327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327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12" marR="4412" marT="44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294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294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7645374"/>
                  </a:ext>
                </a:extLst>
              </a:tr>
              <a:tr h="1262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319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319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12" marR="4412" marT="44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327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sng" strike="noStrike">
                          <a:effectLst/>
                          <a:latin typeface="Arial" panose="020B0604020202020204" pitchFamily="34" charset="0"/>
                        </a:rPr>
                        <a:t>327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434337"/>
                  </a:ext>
                </a:extLst>
              </a:tr>
              <a:tr h="2486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Total 9 to 12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1204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1204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Total 9 to 12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12" marR="4412" marT="44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1187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1187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Total 9 to 12 Before Loss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6894137"/>
                  </a:ext>
                </a:extLst>
              </a:tr>
              <a:tr h="126280"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Post Grad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12" marR="4412" marT="44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Less Loss to Private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4000435"/>
                  </a:ext>
                </a:extLst>
              </a:tr>
              <a:tr h="126280"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12" marR="4412" marT="44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Projected High School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1167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-3.07%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2757689"/>
                  </a:ext>
                </a:extLst>
              </a:tr>
              <a:tr h="126280"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12" marR="4412" marT="44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8170315"/>
                  </a:ext>
                </a:extLst>
              </a:tr>
              <a:tr h="2486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Total K to 12 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3795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Total K to 12 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12" marR="4412" marT="44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Est. Total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3730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Total K to 12 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0757794"/>
                  </a:ext>
                </a:extLst>
              </a:tr>
              <a:tr h="12628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73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PRE-K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12" marR="4412" marT="44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1318660"/>
                  </a:ext>
                </a:extLst>
              </a:tr>
              <a:tr h="12628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3868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12" marR="4412" marT="44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3805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12" marR="4412" marT="4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2755452"/>
                  </a:ext>
                </a:extLst>
              </a:tr>
              <a:tr h="12628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Assumptions for FY23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783940"/>
                  </a:ext>
                </a:extLst>
              </a:tr>
              <a:tr h="248625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Uses October 1,2021 as base year.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1010290"/>
                  </a:ext>
                </a:extLst>
              </a:tr>
              <a:tr h="12628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* 1st grade Assumes previous year K plus 5 for all schools. 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5920846"/>
                  </a:ext>
                </a:extLst>
              </a:tr>
              <a:tr h="12628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Pre-K Set at 75, Progression  for the rest of the grades</a:t>
                      </a: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12" marR="4412" marT="4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3784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5617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/>
        </p:nvSpPr>
        <p:spPr>
          <a:xfrm>
            <a:off x="1524000" y="0"/>
            <a:ext cx="9144000" cy="1143000"/>
          </a:xfrm>
          <a:prstGeom prst="rect">
            <a:avLst/>
          </a:prstGeom>
          <a:solidFill>
            <a:srgbClr val="C00000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1684326" y="0"/>
            <a:ext cx="8526474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 rtl="0">
              <a:buClr>
                <a:srgbClr val="FFFFFF"/>
              </a:buClr>
              <a:buSzPct val="25000"/>
            </a:pPr>
            <a:r>
              <a:rPr lang="en-US" sz="3200" u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SPECIAL EDUCATION ENROLLMENT</a:t>
            </a:r>
          </a:p>
        </p:txBody>
      </p:sp>
      <p:cxnSp>
        <p:nvCxnSpPr>
          <p:cNvPr id="98" name="Shape 98"/>
          <p:cNvCxnSpPr/>
          <p:nvPr/>
        </p:nvCxnSpPr>
        <p:spPr>
          <a:xfrm>
            <a:off x="1524000" y="1176337"/>
            <a:ext cx="9144000" cy="0"/>
          </a:xfrm>
          <a:prstGeom prst="straightConnector1">
            <a:avLst/>
          </a:prstGeom>
          <a:noFill/>
          <a:ln w="635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" name="object 6">
            <a:extLst>
              <a:ext uri="{FF2B5EF4-FFF2-40B4-BE49-F238E27FC236}">
                <a16:creationId xmlns:a16="http://schemas.microsoft.com/office/drawing/2014/main" id="{83BE1F60-B151-A049-BAD7-07BE4AE6D2F3}"/>
              </a:ext>
            </a:extLst>
          </p:cNvPr>
          <p:cNvSpPr/>
          <p:nvPr/>
        </p:nvSpPr>
        <p:spPr>
          <a:xfrm>
            <a:off x="1536191" y="6352033"/>
            <a:ext cx="1216152" cy="4602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CF54C0A-72D6-5A44-B3C9-ACA31B6E984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543050" y="1257300"/>
          <a:ext cx="91059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82596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901" y="141316"/>
            <a:ext cx="9983585" cy="6159731"/>
          </a:xfrm>
          <a:prstGeom prst="rect">
            <a:avLst/>
          </a:prstGeom>
        </p:spPr>
      </p:pic>
      <p:pic>
        <p:nvPicPr>
          <p:cNvPr id="4" name="Google Shape;62;p14">
            <a:extLst>
              <a:ext uri="{FF2B5EF4-FFF2-40B4-BE49-F238E27FC236}">
                <a16:creationId xmlns:a16="http://schemas.microsoft.com/office/drawing/2014/main" id="{7C847C3D-4EE5-489A-A032-4FB68092699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004" y="6202566"/>
            <a:ext cx="1318399" cy="655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462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1053223" y="243563"/>
            <a:ext cx="10058400" cy="160934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sz="3600" b="1" kern="0" dirty="0" smtClean="0">
                <a:solidFill>
                  <a:sysClr val="windowText" lastClr="000000"/>
                </a:solidFill>
              </a:rPr>
              <a:t>Hingham Schools</a:t>
            </a:r>
            <a:br>
              <a:rPr lang="en-US" sz="3600" b="1" kern="0" dirty="0" smtClean="0">
                <a:solidFill>
                  <a:sysClr val="windowText" lastClr="000000"/>
                </a:solidFill>
              </a:rPr>
            </a:br>
            <a:r>
              <a:rPr lang="en-US" sz="2400" kern="0" dirty="0" smtClean="0">
                <a:solidFill>
                  <a:sysClr val="windowText" lastClr="000000"/>
                </a:solidFill>
              </a:rPr>
              <a:t>FY 2023 Preliminary Proposed Budget</a:t>
            </a:r>
            <a:br>
              <a:rPr lang="en-US" sz="2400" kern="0" dirty="0" smtClean="0">
                <a:solidFill>
                  <a:sysClr val="windowText" lastClr="000000"/>
                </a:solidFill>
              </a:rPr>
            </a:br>
            <a:r>
              <a:rPr lang="en-US" sz="2400" kern="0" dirty="0" err="1" smtClean="0">
                <a:solidFill>
                  <a:sysClr val="windowText" lastClr="000000"/>
                </a:solidFill>
              </a:rPr>
              <a:t>VoTech</a:t>
            </a:r>
            <a:r>
              <a:rPr lang="en-US" sz="2400" kern="0" dirty="0" smtClean="0">
                <a:solidFill>
                  <a:sysClr val="windowText" lastClr="000000"/>
                </a:solidFill>
              </a:rPr>
              <a:t> Placements and Pending Applications</a:t>
            </a:r>
            <a:br>
              <a:rPr lang="en-US" sz="2400" kern="0" dirty="0" smtClean="0">
                <a:solidFill>
                  <a:sysClr val="windowText" lastClr="000000"/>
                </a:solidFill>
              </a:rPr>
            </a:br>
            <a:endParaRPr lang="en-US" sz="24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5" name="Google Shape;62;p14">
            <a:extLst>
              <a:ext uri="{FF2B5EF4-FFF2-40B4-BE49-F238E27FC236}">
                <a16:creationId xmlns:a16="http://schemas.microsoft.com/office/drawing/2014/main" id="{7C847C3D-4EE5-489A-A032-4FB68092699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4444" y="5994747"/>
            <a:ext cx="1318399" cy="65543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DE0663A2-84FF-48B6-BE2A-3A8A2C130E2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150939" y="6165158"/>
            <a:ext cx="6327648" cy="276999"/>
          </a:xfrm>
        </p:spPr>
        <p:txBody>
          <a:bodyPr/>
          <a:lstStyle/>
          <a:p>
            <a:r>
              <a:rPr lang="en-US" dirty="0"/>
              <a:t>February 8,  2022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744097"/>
              </p:ext>
            </p:extLst>
          </p:nvPr>
        </p:nvGraphicFramePr>
        <p:xfrm>
          <a:off x="2111432" y="1770612"/>
          <a:ext cx="7240386" cy="2779118"/>
        </p:xfrm>
        <a:graphic>
          <a:graphicData uri="http://schemas.openxmlformats.org/drawingml/2006/table">
            <a:tbl>
              <a:tblPr/>
              <a:tblGrid>
                <a:gridCol w="2825009">
                  <a:extLst>
                    <a:ext uri="{9D8B030D-6E8A-4147-A177-3AD203B41FA5}">
                      <a16:colId xmlns:a16="http://schemas.microsoft.com/office/drawing/2014/main" val="668740291"/>
                    </a:ext>
                  </a:extLst>
                </a:gridCol>
                <a:gridCol w="1638202">
                  <a:extLst>
                    <a:ext uri="{9D8B030D-6E8A-4147-A177-3AD203B41FA5}">
                      <a16:colId xmlns:a16="http://schemas.microsoft.com/office/drawing/2014/main" val="958481133"/>
                    </a:ext>
                  </a:extLst>
                </a:gridCol>
                <a:gridCol w="1351223">
                  <a:extLst>
                    <a:ext uri="{9D8B030D-6E8A-4147-A177-3AD203B41FA5}">
                      <a16:colId xmlns:a16="http://schemas.microsoft.com/office/drawing/2014/main" val="1177326601"/>
                    </a:ext>
                  </a:extLst>
                </a:gridCol>
                <a:gridCol w="1425952">
                  <a:extLst>
                    <a:ext uri="{9D8B030D-6E8A-4147-A177-3AD203B41FA5}">
                      <a16:colId xmlns:a16="http://schemas.microsoft.com/office/drawing/2014/main" val="359372602"/>
                    </a:ext>
                  </a:extLst>
                </a:gridCol>
              </a:tblGrid>
              <a:tr h="858878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FY 2022 Enrolled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FY 2023 Returning Enrolled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FY 2023 Pending Applications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0822032"/>
                  </a:ext>
                </a:extLst>
              </a:tr>
              <a:tr h="9034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South Shoure VoTech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1838551"/>
                  </a:ext>
                </a:extLst>
              </a:tr>
              <a:tr h="90342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9280742"/>
                  </a:ext>
                </a:extLst>
              </a:tr>
              <a:tr h="9034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Norfolk Aggricultural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3122060"/>
                  </a:ext>
                </a:extLst>
              </a:tr>
              <a:tr h="90342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1793400"/>
                  </a:ext>
                </a:extLst>
              </a:tr>
              <a:tr h="9034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Blue Hills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9491344"/>
                  </a:ext>
                </a:extLst>
              </a:tr>
              <a:tr h="90342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4486704"/>
                  </a:ext>
                </a:extLst>
              </a:tr>
              <a:tr h="9034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Wemouth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87594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856807" y="475727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Voc</a:t>
            </a:r>
            <a:r>
              <a:rPr lang="en-US" dirty="0"/>
              <a:t>-Tech</a:t>
            </a:r>
          </a:p>
          <a:p>
            <a:pPr lvl="1"/>
            <a:r>
              <a:rPr lang="en-US" dirty="0"/>
              <a:t>Budget assumes all known placements continue in FY 2023</a:t>
            </a:r>
          </a:p>
          <a:p>
            <a:pPr lvl="1"/>
            <a:r>
              <a:rPr lang="en-US" dirty="0"/>
              <a:t>Budget does “NOT” include Four (4) pending applications</a:t>
            </a:r>
          </a:p>
        </p:txBody>
      </p:sp>
    </p:spTree>
    <p:extLst>
      <p:ext uri="{BB962C8B-B14F-4D97-AF65-F5344CB8AC3E}">
        <p14:creationId xmlns:p14="http://schemas.microsoft.com/office/powerpoint/2010/main" val="4285359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131962"/>
              </p:ext>
            </p:extLst>
          </p:nvPr>
        </p:nvGraphicFramePr>
        <p:xfrm>
          <a:off x="1137459" y="644296"/>
          <a:ext cx="9917081" cy="5167314"/>
        </p:xfrm>
        <a:graphic>
          <a:graphicData uri="http://schemas.openxmlformats.org/drawingml/2006/table">
            <a:tbl>
              <a:tblPr/>
              <a:tblGrid>
                <a:gridCol w="843142">
                  <a:extLst>
                    <a:ext uri="{9D8B030D-6E8A-4147-A177-3AD203B41FA5}">
                      <a16:colId xmlns:a16="http://schemas.microsoft.com/office/drawing/2014/main" val="1592292563"/>
                    </a:ext>
                  </a:extLst>
                </a:gridCol>
                <a:gridCol w="1594860">
                  <a:extLst>
                    <a:ext uri="{9D8B030D-6E8A-4147-A177-3AD203B41FA5}">
                      <a16:colId xmlns:a16="http://schemas.microsoft.com/office/drawing/2014/main" val="1028935380"/>
                    </a:ext>
                  </a:extLst>
                </a:gridCol>
                <a:gridCol w="954884">
                  <a:extLst>
                    <a:ext uri="{9D8B030D-6E8A-4147-A177-3AD203B41FA5}">
                      <a16:colId xmlns:a16="http://schemas.microsoft.com/office/drawing/2014/main" val="18794700"/>
                    </a:ext>
                  </a:extLst>
                </a:gridCol>
                <a:gridCol w="924409">
                  <a:extLst>
                    <a:ext uri="{9D8B030D-6E8A-4147-A177-3AD203B41FA5}">
                      <a16:colId xmlns:a16="http://schemas.microsoft.com/office/drawing/2014/main" val="3624415877"/>
                    </a:ext>
                  </a:extLst>
                </a:gridCol>
                <a:gridCol w="954884">
                  <a:extLst>
                    <a:ext uri="{9D8B030D-6E8A-4147-A177-3AD203B41FA5}">
                      <a16:colId xmlns:a16="http://schemas.microsoft.com/office/drawing/2014/main" val="4280675236"/>
                    </a:ext>
                  </a:extLst>
                </a:gridCol>
                <a:gridCol w="954884">
                  <a:extLst>
                    <a:ext uri="{9D8B030D-6E8A-4147-A177-3AD203B41FA5}">
                      <a16:colId xmlns:a16="http://schemas.microsoft.com/office/drawing/2014/main" val="3474559044"/>
                    </a:ext>
                  </a:extLst>
                </a:gridCol>
                <a:gridCol w="954884">
                  <a:extLst>
                    <a:ext uri="{9D8B030D-6E8A-4147-A177-3AD203B41FA5}">
                      <a16:colId xmlns:a16="http://schemas.microsoft.com/office/drawing/2014/main" val="3766197063"/>
                    </a:ext>
                  </a:extLst>
                </a:gridCol>
                <a:gridCol w="954884">
                  <a:extLst>
                    <a:ext uri="{9D8B030D-6E8A-4147-A177-3AD203B41FA5}">
                      <a16:colId xmlns:a16="http://schemas.microsoft.com/office/drawing/2014/main" val="795209677"/>
                    </a:ext>
                  </a:extLst>
                </a:gridCol>
                <a:gridCol w="967582">
                  <a:extLst>
                    <a:ext uri="{9D8B030D-6E8A-4147-A177-3AD203B41FA5}">
                      <a16:colId xmlns:a16="http://schemas.microsoft.com/office/drawing/2014/main" val="1040902248"/>
                    </a:ext>
                  </a:extLst>
                </a:gridCol>
                <a:gridCol w="812668">
                  <a:extLst>
                    <a:ext uri="{9D8B030D-6E8A-4147-A177-3AD203B41FA5}">
                      <a16:colId xmlns:a16="http://schemas.microsoft.com/office/drawing/2014/main" val="2620652499"/>
                    </a:ext>
                  </a:extLst>
                </a:gridCol>
              </a:tblGrid>
              <a:tr h="11372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6187463"/>
                  </a:ext>
                </a:extLst>
              </a:tr>
              <a:tr h="239413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Cambria" panose="02040503050406030204" pitchFamily="18" charset="0"/>
                        </a:rPr>
                        <a:t>      HINGHAM PUBLIC SCHOOLS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148034"/>
                  </a:ext>
                </a:extLst>
              </a:tr>
              <a:tr h="203501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mbria" panose="02040503050406030204" pitchFamily="18" charset="0"/>
                        </a:rPr>
                        <a:t>Preliminary School Committee FY 2023 Budget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056299"/>
                  </a:ext>
                </a:extLst>
              </a:tr>
              <a:tr h="143648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 Regular Education, Special Education, Vo-Tech Budget Breakdown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851790"/>
                  </a:ext>
                </a:extLst>
              </a:tr>
              <a:tr h="119707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Preliminary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0753906"/>
                  </a:ext>
                </a:extLst>
              </a:tr>
              <a:tr h="125692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dbl" strike="noStrike"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dbl" strike="noStrike"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dbl" strike="noStrike"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dbl" strike="noStrike"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dbl" strike="noStrike"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dbl" strike="noStrike"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dbl" strike="noStrike">
                          <a:effectLst/>
                          <a:latin typeface="Arial" panose="020B0604020202020204" pitchFamily="34" charset="0"/>
                        </a:rPr>
                        <a:t>Increase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4F81BD"/>
                          </a:solidFill>
                          <a:effectLst/>
                          <a:latin typeface="Cambria" panose="02040503050406030204" pitchFamily="18" charset="0"/>
                        </a:rPr>
                        <a:t>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0103407"/>
                  </a:ext>
                </a:extLst>
              </a:tr>
              <a:tr h="1256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ACCOUNT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ACCOUNT </a:t>
                      </a:r>
                      <a:r>
                        <a:rPr lang="en-US" sz="10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TITLE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dbl" strike="noStrike">
                          <a:effectLst/>
                          <a:latin typeface="Arial" panose="020B0604020202020204" pitchFamily="34" charset="0"/>
                        </a:rPr>
                        <a:t>2017-2018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dbl" strike="noStrike">
                          <a:effectLst/>
                          <a:latin typeface="Arial" panose="020B0604020202020204" pitchFamily="34" charset="0"/>
                        </a:rPr>
                        <a:t>2018-2019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dbl" strike="noStrike">
                          <a:effectLst/>
                          <a:latin typeface="Arial" panose="020B0604020202020204" pitchFamily="34" charset="0"/>
                        </a:rPr>
                        <a:t>2019-2020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dbl" strike="noStrike">
                          <a:effectLst/>
                          <a:latin typeface="Arial" panose="020B0604020202020204" pitchFamily="34" charset="0"/>
                        </a:rPr>
                        <a:t>2020-2021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dbl" strike="noStrike">
                          <a:effectLst/>
                          <a:latin typeface="Arial" panose="020B0604020202020204" pitchFamily="34" charset="0"/>
                        </a:rPr>
                        <a:t>2021-2022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dbl" strike="noStrike">
                          <a:effectLst/>
                          <a:latin typeface="Arial" panose="020B0604020202020204" pitchFamily="34" charset="0"/>
                        </a:rPr>
                        <a:t>2022-2023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dbl" strike="noStrike">
                          <a:effectLst/>
                          <a:latin typeface="Arial" panose="020B0604020202020204" pitchFamily="34" charset="0"/>
                        </a:rPr>
                        <a:t>(Decrease)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4F81BD"/>
                          </a:solidFill>
                          <a:effectLst/>
                          <a:latin typeface="Cambria" panose="02040503050406030204" pitchFamily="18" charset="0"/>
                        </a:rPr>
                        <a:t>Change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77032"/>
                  </a:ext>
                </a:extLst>
              </a:tr>
              <a:tr h="125692">
                <a:tc>
                  <a:txBody>
                    <a:bodyPr/>
                    <a:lstStyle/>
                    <a:p>
                      <a:pPr algn="l" fontAlgn="b"/>
                      <a:endParaRPr lang="en-US" sz="1000" b="1" i="0" u="sng" strike="noStrike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sng" strike="noStrike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sng" strike="noStrike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sng" strike="noStrike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sng" strike="noStrike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sng" strike="noStrike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sng" strike="noStrike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sng" strike="noStrike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sng" strike="noStrike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sng" strike="noStrike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9377545"/>
                  </a:ext>
                </a:extLst>
              </a:tr>
              <a:tr h="131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1100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School Committee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$59,350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$84,350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$69,350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$78,350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$88,350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$78,350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-$10,000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-11.32%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3421829"/>
                  </a:ext>
                </a:extLst>
              </a:tr>
              <a:tr h="1256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1200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Administration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$1,030,727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$1,110,800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$1,277,715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$1,377,829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$1,540,197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$1,751,519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$211,322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13.72%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0048118"/>
                  </a:ext>
                </a:extLst>
              </a:tr>
              <a:tr h="1256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2200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Principals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$2,250,497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$2,400,405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$2,408,791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$2,403,289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$2,463,464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$2,495,633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$32,169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1.31%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3893472"/>
                  </a:ext>
                </a:extLst>
              </a:tr>
              <a:tr h="1256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2300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Teaching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$23,136,768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$24,038,561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$25,065,471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$25,942,356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$28,623,942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$29,268,865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$644,923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2.25%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5365822"/>
                  </a:ext>
                </a:extLst>
              </a:tr>
              <a:tr h="1256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2350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Professional Development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$248,054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$252,676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$270,319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$278,007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$308,622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$311,899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$3,277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1.06%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6756503"/>
                  </a:ext>
                </a:extLst>
              </a:tr>
              <a:tr h="1256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2400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Textbooks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$383,490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$440,249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$436,891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$448,145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$499,857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$507,764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$7,907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1.58%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988522"/>
                  </a:ext>
                </a:extLst>
              </a:tr>
              <a:tr h="1256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2410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Instructional Equipment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$46,675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$42,442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$42,502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$44,728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$44,728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$51,609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$6,880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15.38%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0287218"/>
                  </a:ext>
                </a:extLst>
              </a:tr>
              <a:tr h="1256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2450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Instructional Technology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$956,174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$983,522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$1,031,216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$1,060,424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$1,241,763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$1,234,006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-$7,756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-0.62%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1799830"/>
                  </a:ext>
                </a:extLst>
              </a:tr>
              <a:tr h="1256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2500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Library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$732,587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$754,610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$793,711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$822,688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$803,124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$832,829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$29,706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3.70%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5942731"/>
                  </a:ext>
                </a:extLst>
              </a:tr>
              <a:tr h="1256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2700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Counseling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$1,197,478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$1,318,555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$1,387,012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$1,408,306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$1,520,397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$1,614,684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$94,287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6.20%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5011420"/>
                  </a:ext>
                </a:extLst>
              </a:tr>
              <a:tr h="1256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2800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Psychological Services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$548,348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$639,524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$738,447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$721,626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$971,694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$1,077,700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$106,006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10.91%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8671744"/>
                  </a:ext>
                </a:extLst>
              </a:tr>
              <a:tr h="1256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3200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Health Services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$675,887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$710,205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$741,679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$792,853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$818,896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$841,050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$22,154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2.71%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4258545"/>
                  </a:ext>
                </a:extLst>
              </a:tr>
              <a:tr h="1256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3300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Transportation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$1,199,803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$1,256,306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$1,280,852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$1,263,279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$1,372,321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$1,428,106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$55,786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4.07%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7694099"/>
                  </a:ext>
                </a:extLst>
              </a:tr>
              <a:tr h="1256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3510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Athletics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$692,098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$723,608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$739,024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$739,025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$742,677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$742,667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-$10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097507"/>
                  </a:ext>
                </a:extLst>
              </a:tr>
              <a:tr h="1256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3520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Other Student Activity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$128,278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$151,510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$148,922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$161,323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$169,618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$167,817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-$1,801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-1.06%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7474623"/>
                  </a:ext>
                </a:extLst>
              </a:tr>
              <a:tr h="1256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4110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Custodial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$1,650,798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$1,714,058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$1,787,303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$1,808,080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$1,838,685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$1,878,151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$39,466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2.15%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4477195"/>
                  </a:ext>
                </a:extLst>
              </a:tr>
              <a:tr h="1256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4120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Heating of Buildings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$451,473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$519,099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$509,775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$504,400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$454,973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$546,535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$91,562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20.12%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9628933"/>
                  </a:ext>
                </a:extLst>
              </a:tr>
              <a:tr h="1256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4130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Utilities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$833,882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$860,668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$960,557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$888,127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$908,608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$970,735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$62,127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6.84%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6503289"/>
                  </a:ext>
                </a:extLst>
              </a:tr>
              <a:tr h="1256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4210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Maintenance of Grounds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$85,439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$87,140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$89,289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$95,720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$184,566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$183,569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-$997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-0.54%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5705856"/>
                  </a:ext>
                </a:extLst>
              </a:tr>
              <a:tr h="1256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4220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Plant Maintenance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$914,174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$979,917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$1,033,656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$1,126,451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$1,281,865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$1,334,273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$52,408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4.09%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0625309"/>
                  </a:ext>
                </a:extLst>
              </a:tr>
              <a:tr h="1256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4230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Repairs of Equipment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$122,405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$129,125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$138,365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$140,058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$141,099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$152,006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$10,907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7.73%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8342928"/>
                  </a:ext>
                </a:extLst>
              </a:tr>
              <a:tr h="1256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5100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Employee Retirement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$57,115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$57,073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$64,023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$61,713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$100,153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$146,033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$45,880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45.81%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5122220"/>
                  </a:ext>
                </a:extLst>
              </a:tr>
              <a:tr h="1256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7000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Non-Instr Equip &amp; Rental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$58,801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$61,201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$2,400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4.08%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967895"/>
                  </a:ext>
                </a:extLst>
              </a:tr>
              <a:tr h="1256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Allowance for increases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$456,731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$13,534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$17,490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$146,000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$25,000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$90,000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$65,000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260.00%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100891"/>
                  </a:ext>
                </a:extLst>
              </a:tr>
              <a:tr h="131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Total Regular Education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$37,858,232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$39,267,938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$41,032,360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$42,312,777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$46,203,399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$47,767,001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$1,563,602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</a:rPr>
                        <a:t>3.38%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4887973"/>
                  </a:ext>
                </a:extLst>
              </a:tr>
            </a:tbl>
          </a:graphicData>
        </a:graphic>
      </p:graphicFrame>
      <p:pic>
        <p:nvPicPr>
          <p:cNvPr id="3" name="Google Shape;62;p14">
            <a:extLst>
              <a:ext uri="{FF2B5EF4-FFF2-40B4-BE49-F238E27FC236}">
                <a16:creationId xmlns:a16="http://schemas.microsoft.com/office/drawing/2014/main" id="{B08609E2-D2A9-4643-853E-238BC55D9C7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202566"/>
            <a:ext cx="1318399" cy="65543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4DBB5A-0F80-4446-90E0-3379ACF7F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0939" y="6244308"/>
            <a:ext cx="6327648" cy="365125"/>
          </a:xfrm>
        </p:spPr>
        <p:txBody>
          <a:bodyPr/>
          <a:lstStyle/>
          <a:p>
            <a:pPr algn="ctr"/>
            <a:r>
              <a:rPr lang="en-US" dirty="0"/>
              <a:t>February 8, 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9085E7-1AA5-41FB-9938-F387760E3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2A17-C271-46A8-9699-56EA33BAA085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4771" y="814647"/>
            <a:ext cx="2668385" cy="382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REGULAR EDUCATION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51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951</TotalTime>
  <Words>4282</Words>
  <Application>Microsoft Office PowerPoint</Application>
  <PresentationFormat>Widescreen</PresentationFormat>
  <Paragraphs>2017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Cambria</vt:lpstr>
      <vt:lpstr>Garamond</vt:lpstr>
      <vt:lpstr>Geneva</vt:lpstr>
      <vt:lpstr>Rockwell</vt:lpstr>
      <vt:lpstr>Rockwell Condensed</vt:lpstr>
      <vt:lpstr>Wingdings</vt:lpstr>
      <vt:lpstr>Wood Type</vt:lpstr>
      <vt:lpstr>Office Theme</vt:lpstr>
      <vt:lpstr>Hingham Public Schools </vt:lpstr>
      <vt:lpstr>Hingham Public Schools JOINT Meeting FEBRUARY 8, 2022 What will we do Tonight?</vt:lpstr>
      <vt:lpstr>PowerPoint Presentation</vt:lpstr>
      <vt:lpstr>PowerPoint Presentation</vt:lpstr>
      <vt:lpstr>PowerPoint Presentation</vt:lpstr>
      <vt:lpstr>SPECIAL EDUCATION ENROLLMENT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Hingham Schools FY 2023 Preliminary Proposed Budget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Hingham Schools FY 2023 Preliminary Proposed Budget    BUDGET RISKS</vt:lpstr>
      <vt:lpstr>Hingham Schools FY 2023 Preliminary Proposed Budget Warrant Items</vt:lpstr>
      <vt:lpstr>Hingham Schools FY 2023 Preliminary Proposed Budget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Hingham Public Schools</dc:title>
  <dc:creator>Ferris, John</dc:creator>
  <cp:lastModifiedBy>Ferris, John</cp:lastModifiedBy>
  <cp:revision>71</cp:revision>
  <dcterms:created xsi:type="dcterms:W3CDTF">2022-01-03T16:10:01Z</dcterms:created>
  <dcterms:modified xsi:type="dcterms:W3CDTF">2022-02-08T23:41:22Z</dcterms:modified>
</cp:coreProperties>
</file>