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25" r:id="rId3"/>
    <p:sldId id="410" r:id="rId4"/>
    <p:sldId id="421" r:id="rId5"/>
    <p:sldId id="423" r:id="rId6"/>
    <p:sldId id="424" r:id="rId7"/>
    <p:sldId id="422" r:id="rId8"/>
    <p:sldId id="425" r:id="rId9"/>
    <p:sldId id="434" r:id="rId10"/>
    <p:sldId id="426" r:id="rId11"/>
    <p:sldId id="427" r:id="rId12"/>
    <p:sldId id="436" r:id="rId13"/>
    <p:sldId id="437" r:id="rId14"/>
    <p:sldId id="438" r:id="rId15"/>
    <p:sldId id="439" r:id="rId16"/>
    <p:sldId id="440" r:id="rId17"/>
    <p:sldId id="441"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2857"/>
  </p:normalViewPr>
  <p:slideViewPr>
    <p:cSldViewPr>
      <p:cViewPr varScale="1">
        <p:scale>
          <a:sx n="118" d="100"/>
          <a:sy n="118" d="100"/>
        </p:scale>
        <p:origin x="1016" y="20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vinness/Downloads/Copy%20of%20Student%20Services%20Trends_Budget%202022%20(00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Special Education Enrollment</a:t>
            </a:r>
          </a:p>
          <a:p>
            <a:pPr>
              <a:defRPr/>
            </a:pPr>
            <a:r>
              <a:rPr lang="en-US"/>
              <a:t>2016-Present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Sheet1!$A$72</c:f>
              <c:strCache>
                <c:ptCount val="1"/>
                <c:pt idx="0">
                  <c:v>Active IEP</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Sheet1!$B$71:$H$71</c:f>
              <c:numCache>
                <c:formatCode>General</c:formatCode>
                <c:ptCount val="7"/>
                <c:pt idx="0">
                  <c:v>2016</c:v>
                </c:pt>
                <c:pt idx="1">
                  <c:v>2017</c:v>
                </c:pt>
                <c:pt idx="2">
                  <c:v>2018</c:v>
                </c:pt>
                <c:pt idx="3">
                  <c:v>2019</c:v>
                </c:pt>
                <c:pt idx="4">
                  <c:v>2020</c:v>
                </c:pt>
                <c:pt idx="5">
                  <c:v>2021</c:v>
                </c:pt>
                <c:pt idx="6">
                  <c:v>2022</c:v>
                </c:pt>
              </c:numCache>
            </c:numRef>
          </c:cat>
          <c:val>
            <c:numRef>
              <c:f>Sheet1!$B$72:$H$72</c:f>
              <c:numCache>
                <c:formatCode>General</c:formatCode>
                <c:ptCount val="7"/>
                <c:pt idx="0">
                  <c:v>494</c:v>
                </c:pt>
                <c:pt idx="1">
                  <c:v>515</c:v>
                </c:pt>
                <c:pt idx="2">
                  <c:v>525</c:v>
                </c:pt>
                <c:pt idx="3">
                  <c:v>570</c:v>
                </c:pt>
                <c:pt idx="4">
                  <c:v>576</c:v>
                </c:pt>
                <c:pt idx="5">
                  <c:v>564</c:v>
                </c:pt>
                <c:pt idx="6">
                  <c:v>654</c:v>
                </c:pt>
              </c:numCache>
            </c:numRef>
          </c:val>
          <c:smooth val="0"/>
          <c:extLst>
            <c:ext xmlns:c16="http://schemas.microsoft.com/office/drawing/2014/chart" uri="{C3380CC4-5D6E-409C-BE32-E72D297353CC}">
              <c16:uniqueId val="{00000000-49B8-9E44-8E92-6C8454DF6998}"/>
            </c:ext>
          </c:extLst>
        </c:ser>
        <c:ser>
          <c:idx val="1"/>
          <c:order val="1"/>
          <c:tx>
            <c:strRef>
              <c:f>Sheet1!$A$73</c:f>
              <c:strCache>
                <c:ptCount val="1"/>
                <c:pt idx="0">
                  <c:v>#OOD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Sheet1!$B$71:$H$71</c:f>
              <c:numCache>
                <c:formatCode>General</c:formatCode>
                <c:ptCount val="7"/>
                <c:pt idx="0">
                  <c:v>2016</c:v>
                </c:pt>
                <c:pt idx="1">
                  <c:v>2017</c:v>
                </c:pt>
                <c:pt idx="2">
                  <c:v>2018</c:v>
                </c:pt>
                <c:pt idx="3">
                  <c:v>2019</c:v>
                </c:pt>
                <c:pt idx="4">
                  <c:v>2020</c:v>
                </c:pt>
                <c:pt idx="5">
                  <c:v>2021</c:v>
                </c:pt>
                <c:pt idx="6">
                  <c:v>2022</c:v>
                </c:pt>
              </c:numCache>
            </c:numRef>
          </c:cat>
          <c:val>
            <c:numRef>
              <c:f>Sheet1!$B$73:$H$73</c:f>
              <c:numCache>
                <c:formatCode>General</c:formatCode>
                <c:ptCount val="7"/>
                <c:pt idx="0">
                  <c:v>41</c:v>
                </c:pt>
                <c:pt idx="1">
                  <c:v>50</c:v>
                </c:pt>
                <c:pt idx="2">
                  <c:v>49</c:v>
                </c:pt>
                <c:pt idx="3">
                  <c:v>53</c:v>
                </c:pt>
                <c:pt idx="4">
                  <c:v>45</c:v>
                </c:pt>
                <c:pt idx="5">
                  <c:v>41</c:v>
                </c:pt>
                <c:pt idx="6">
                  <c:v>42</c:v>
                </c:pt>
              </c:numCache>
            </c:numRef>
          </c:val>
          <c:smooth val="0"/>
          <c:extLst>
            <c:ext xmlns:c16="http://schemas.microsoft.com/office/drawing/2014/chart" uri="{C3380CC4-5D6E-409C-BE32-E72D297353CC}">
              <c16:uniqueId val="{00000001-49B8-9E44-8E92-6C8454DF6998}"/>
            </c:ext>
          </c:extLst>
        </c:ser>
        <c:dLbls>
          <c:dLblPos val="ctr"/>
          <c:showLegendKey val="0"/>
          <c:showVal val="1"/>
          <c:showCatName val="0"/>
          <c:showSerName val="0"/>
          <c:showPercent val="0"/>
          <c:showBubbleSize val="0"/>
        </c:dLbls>
        <c:marker val="1"/>
        <c:smooth val="0"/>
        <c:axId val="773968464"/>
        <c:axId val="759255872"/>
      </c:lineChart>
      <c:catAx>
        <c:axId val="7739684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59255872"/>
        <c:crosses val="autoZero"/>
        <c:auto val="1"/>
        <c:lblAlgn val="ctr"/>
        <c:lblOffset val="100"/>
        <c:noMultiLvlLbl val="0"/>
      </c:catAx>
      <c:valAx>
        <c:axId val="759255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739684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Special</a:t>
            </a:r>
            <a:r>
              <a:rPr lang="en-US" baseline="0"/>
              <a:t> Education Evaluations</a:t>
            </a:r>
          </a:p>
          <a:p>
            <a:pPr>
              <a:defRPr/>
            </a:pPr>
            <a:r>
              <a:rPr lang="en-US" baseline="0"/>
              <a:t>2016-2021</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Sheet1!$A$188</c:f>
              <c:strCache>
                <c:ptCount val="1"/>
                <c:pt idx="0">
                  <c:v># of Initial Evaluations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Sheet1!$B$187:$G$187</c:f>
              <c:numCache>
                <c:formatCode>General</c:formatCode>
                <c:ptCount val="6"/>
                <c:pt idx="0">
                  <c:v>2016</c:v>
                </c:pt>
                <c:pt idx="1">
                  <c:v>2017</c:v>
                </c:pt>
                <c:pt idx="2">
                  <c:v>2018</c:v>
                </c:pt>
                <c:pt idx="3">
                  <c:v>2019</c:v>
                </c:pt>
                <c:pt idx="4">
                  <c:v>2020</c:v>
                </c:pt>
                <c:pt idx="5">
                  <c:v>2021</c:v>
                </c:pt>
              </c:numCache>
            </c:numRef>
          </c:cat>
          <c:val>
            <c:numRef>
              <c:f>Sheet1!$B$188:$G$188</c:f>
              <c:numCache>
                <c:formatCode>General</c:formatCode>
                <c:ptCount val="6"/>
                <c:pt idx="0">
                  <c:v>205</c:v>
                </c:pt>
                <c:pt idx="1">
                  <c:v>191</c:v>
                </c:pt>
                <c:pt idx="2">
                  <c:v>251</c:v>
                </c:pt>
                <c:pt idx="3">
                  <c:v>243</c:v>
                </c:pt>
                <c:pt idx="4">
                  <c:v>131</c:v>
                </c:pt>
                <c:pt idx="5">
                  <c:v>278</c:v>
                </c:pt>
              </c:numCache>
            </c:numRef>
          </c:val>
          <c:smooth val="0"/>
          <c:extLst>
            <c:ext xmlns:c16="http://schemas.microsoft.com/office/drawing/2014/chart" uri="{C3380CC4-5D6E-409C-BE32-E72D297353CC}">
              <c16:uniqueId val="{00000000-5DCC-C849-8A74-B54B86D2600A}"/>
            </c:ext>
          </c:extLst>
        </c:ser>
        <c:ser>
          <c:idx val="1"/>
          <c:order val="1"/>
          <c:tx>
            <c:strRef>
              <c:f>Sheet1!$A$189</c:f>
              <c:strCache>
                <c:ptCount val="1"/>
                <c:pt idx="0">
                  <c:v># of Reevaluations</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Sheet1!$B$187:$G$187</c:f>
              <c:numCache>
                <c:formatCode>General</c:formatCode>
                <c:ptCount val="6"/>
                <c:pt idx="0">
                  <c:v>2016</c:v>
                </c:pt>
                <c:pt idx="1">
                  <c:v>2017</c:v>
                </c:pt>
                <c:pt idx="2">
                  <c:v>2018</c:v>
                </c:pt>
                <c:pt idx="3">
                  <c:v>2019</c:v>
                </c:pt>
                <c:pt idx="4">
                  <c:v>2020</c:v>
                </c:pt>
                <c:pt idx="5">
                  <c:v>2021</c:v>
                </c:pt>
              </c:numCache>
            </c:numRef>
          </c:cat>
          <c:val>
            <c:numRef>
              <c:f>Sheet1!$B$189:$G$189</c:f>
              <c:numCache>
                <c:formatCode>General</c:formatCode>
                <c:ptCount val="6"/>
                <c:pt idx="0">
                  <c:v>198</c:v>
                </c:pt>
                <c:pt idx="1">
                  <c:v>171</c:v>
                </c:pt>
                <c:pt idx="2">
                  <c:v>175</c:v>
                </c:pt>
                <c:pt idx="3">
                  <c:v>179</c:v>
                </c:pt>
                <c:pt idx="4">
                  <c:v>164</c:v>
                </c:pt>
                <c:pt idx="5">
                  <c:v>244</c:v>
                </c:pt>
              </c:numCache>
            </c:numRef>
          </c:val>
          <c:smooth val="0"/>
          <c:extLst>
            <c:ext xmlns:c16="http://schemas.microsoft.com/office/drawing/2014/chart" uri="{C3380CC4-5D6E-409C-BE32-E72D297353CC}">
              <c16:uniqueId val="{00000001-5DCC-C849-8A74-B54B86D2600A}"/>
            </c:ext>
          </c:extLst>
        </c:ser>
        <c:ser>
          <c:idx val="2"/>
          <c:order val="2"/>
          <c:tx>
            <c:strRef>
              <c:f>Sheet1!$A$190</c:f>
              <c:strCache>
                <c:ptCount val="1"/>
                <c:pt idx="0">
                  <c:v>Total # Evaluations</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Sheet1!$B$187:$G$187</c:f>
              <c:numCache>
                <c:formatCode>General</c:formatCode>
                <c:ptCount val="6"/>
                <c:pt idx="0">
                  <c:v>2016</c:v>
                </c:pt>
                <c:pt idx="1">
                  <c:v>2017</c:v>
                </c:pt>
                <c:pt idx="2">
                  <c:v>2018</c:v>
                </c:pt>
                <c:pt idx="3">
                  <c:v>2019</c:v>
                </c:pt>
                <c:pt idx="4">
                  <c:v>2020</c:v>
                </c:pt>
                <c:pt idx="5">
                  <c:v>2021</c:v>
                </c:pt>
              </c:numCache>
            </c:numRef>
          </c:cat>
          <c:val>
            <c:numRef>
              <c:f>Sheet1!$B$190:$G$190</c:f>
              <c:numCache>
                <c:formatCode>General</c:formatCode>
                <c:ptCount val="6"/>
                <c:pt idx="0">
                  <c:v>403</c:v>
                </c:pt>
                <c:pt idx="1">
                  <c:v>362</c:v>
                </c:pt>
                <c:pt idx="2">
                  <c:v>426</c:v>
                </c:pt>
                <c:pt idx="3">
                  <c:v>422</c:v>
                </c:pt>
                <c:pt idx="4">
                  <c:v>295</c:v>
                </c:pt>
                <c:pt idx="5">
                  <c:v>522</c:v>
                </c:pt>
              </c:numCache>
            </c:numRef>
          </c:val>
          <c:smooth val="0"/>
          <c:extLst>
            <c:ext xmlns:c16="http://schemas.microsoft.com/office/drawing/2014/chart" uri="{C3380CC4-5D6E-409C-BE32-E72D297353CC}">
              <c16:uniqueId val="{00000002-5DCC-C849-8A74-B54B86D2600A}"/>
            </c:ext>
          </c:extLst>
        </c:ser>
        <c:dLbls>
          <c:dLblPos val="ctr"/>
          <c:showLegendKey val="0"/>
          <c:showVal val="1"/>
          <c:showCatName val="0"/>
          <c:showSerName val="0"/>
          <c:showPercent val="0"/>
          <c:showBubbleSize val="0"/>
        </c:dLbls>
        <c:marker val="1"/>
        <c:smooth val="0"/>
        <c:axId val="763179856"/>
        <c:axId val="763247872"/>
      </c:lineChart>
      <c:catAx>
        <c:axId val="7631798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63247872"/>
        <c:crosses val="autoZero"/>
        <c:auto val="1"/>
        <c:lblAlgn val="ctr"/>
        <c:lblOffset val="100"/>
        <c:noMultiLvlLbl val="0"/>
      </c:catAx>
      <c:valAx>
        <c:axId val="763247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631798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Initial Evaluations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Sheet1!$A$258</c:f>
              <c:strCache>
                <c:ptCount val="1"/>
                <c:pt idx="0">
                  <c:v># of Initial Evaluations found ineligible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Sheet1!$B$257:$G$257</c:f>
              <c:numCache>
                <c:formatCode>General</c:formatCode>
                <c:ptCount val="6"/>
                <c:pt idx="0">
                  <c:v>2016</c:v>
                </c:pt>
                <c:pt idx="1">
                  <c:v>2017</c:v>
                </c:pt>
                <c:pt idx="2">
                  <c:v>2018</c:v>
                </c:pt>
                <c:pt idx="3">
                  <c:v>2019</c:v>
                </c:pt>
                <c:pt idx="4">
                  <c:v>2020</c:v>
                </c:pt>
                <c:pt idx="5">
                  <c:v>2021</c:v>
                </c:pt>
              </c:numCache>
            </c:numRef>
          </c:cat>
          <c:val>
            <c:numRef>
              <c:f>Sheet1!$B$258:$G$258</c:f>
              <c:numCache>
                <c:formatCode>General</c:formatCode>
                <c:ptCount val="6"/>
                <c:pt idx="0">
                  <c:v>87</c:v>
                </c:pt>
                <c:pt idx="1">
                  <c:v>92</c:v>
                </c:pt>
                <c:pt idx="2">
                  <c:v>131</c:v>
                </c:pt>
                <c:pt idx="3">
                  <c:v>109</c:v>
                </c:pt>
                <c:pt idx="4">
                  <c:v>65</c:v>
                </c:pt>
                <c:pt idx="5">
                  <c:v>172</c:v>
                </c:pt>
              </c:numCache>
            </c:numRef>
          </c:val>
          <c:smooth val="0"/>
          <c:extLst>
            <c:ext xmlns:c16="http://schemas.microsoft.com/office/drawing/2014/chart" uri="{C3380CC4-5D6E-409C-BE32-E72D297353CC}">
              <c16:uniqueId val="{00000000-374A-1C41-AF61-CEF89201136D}"/>
            </c:ext>
          </c:extLst>
        </c:ser>
        <c:ser>
          <c:idx val="1"/>
          <c:order val="1"/>
          <c:tx>
            <c:strRef>
              <c:f>Sheet1!$A$259</c:f>
              <c:strCache>
                <c:ptCount val="1"/>
                <c:pt idx="0">
                  <c:v># of Initial Evaluations found eligible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Sheet1!$B$257:$G$257</c:f>
              <c:numCache>
                <c:formatCode>General</c:formatCode>
                <c:ptCount val="6"/>
                <c:pt idx="0">
                  <c:v>2016</c:v>
                </c:pt>
                <c:pt idx="1">
                  <c:v>2017</c:v>
                </c:pt>
                <c:pt idx="2">
                  <c:v>2018</c:v>
                </c:pt>
                <c:pt idx="3">
                  <c:v>2019</c:v>
                </c:pt>
                <c:pt idx="4">
                  <c:v>2020</c:v>
                </c:pt>
                <c:pt idx="5">
                  <c:v>2021</c:v>
                </c:pt>
              </c:numCache>
            </c:numRef>
          </c:cat>
          <c:val>
            <c:numRef>
              <c:f>Sheet1!$B$259:$G$259</c:f>
              <c:numCache>
                <c:formatCode>General</c:formatCode>
                <c:ptCount val="6"/>
                <c:pt idx="0">
                  <c:v>118</c:v>
                </c:pt>
                <c:pt idx="1">
                  <c:v>99</c:v>
                </c:pt>
                <c:pt idx="2">
                  <c:v>120</c:v>
                </c:pt>
                <c:pt idx="3">
                  <c:v>134</c:v>
                </c:pt>
                <c:pt idx="4">
                  <c:v>66</c:v>
                </c:pt>
                <c:pt idx="5">
                  <c:v>106</c:v>
                </c:pt>
              </c:numCache>
            </c:numRef>
          </c:val>
          <c:smooth val="0"/>
          <c:extLst>
            <c:ext xmlns:c16="http://schemas.microsoft.com/office/drawing/2014/chart" uri="{C3380CC4-5D6E-409C-BE32-E72D297353CC}">
              <c16:uniqueId val="{00000001-374A-1C41-AF61-CEF89201136D}"/>
            </c:ext>
          </c:extLst>
        </c:ser>
        <c:ser>
          <c:idx val="2"/>
          <c:order val="2"/>
          <c:tx>
            <c:strRef>
              <c:f>Sheet1!$A$260</c:f>
              <c:strCache>
                <c:ptCount val="1"/>
                <c:pt idx="0">
                  <c:v># of Initial Evaluations</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Sheet1!$B$257:$G$257</c:f>
              <c:numCache>
                <c:formatCode>General</c:formatCode>
                <c:ptCount val="6"/>
                <c:pt idx="0">
                  <c:v>2016</c:v>
                </c:pt>
                <c:pt idx="1">
                  <c:v>2017</c:v>
                </c:pt>
                <c:pt idx="2">
                  <c:v>2018</c:v>
                </c:pt>
                <c:pt idx="3">
                  <c:v>2019</c:v>
                </c:pt>
                <c:pt idx="4">
                  <c:v>2020</c:v>
                </c:pt>
                <c:pt idx="5">
                  <c:v>2021</c:v>
                </c:pt>
              </c:numCache>
            </c:numRef>
          </c:cat>
          <c:val>
            <c:numRef>
              <c:f>Sheet1!$B$260:$G$260</c:f>
              <c:numCache>
                <c:formatCode>General</c:formatCode>
                <c:ptCount val="6"/>
                <c:pt idx="0">
                  <c:v>205</c:v>
                </c:pt>
                <c:pt idx="1">
                  <c:v>191</c:v>
                </c:pt>
                <c:pt idx="2">
                  <c:v>251</c:v>
                </c:pt>
                <c:pt idx="3">
                  <c:v>243</c:v>
                </c:pt>
                <c:pt idx="4">
                  <c:v>131</c:v>
                </c:pt>
                <c:pt idx="5">
                  <c:v>278</c:v>
                </c:pt>
              </c:numCache>
            </c:numRef>
          </c:val>
          <c:smooth val="0"/>
          <c:extLst>
            <c:ext xmlns:c16="http://schemas.microsoft.com/office/drawing/2014/chart" uri="{C3380CC4-5D6E-409C-BE32-E72D297353CC}">
              <c16:uniqueId val="{00000002-374A-1C41-AF61-CEF89201136D}"/>
            </c:ext>
          </c:extLst>
        </c:ser>
        <c:dLbls>
          <c:dLblPos val="ctr"/>
          <c:showLegendKey val="0"/>
          <c:showVal val="1"/>
          <c:showCatName val="0"/>
          <c:showSerName val="0"/>
          <c:showPercent val="0"/>
          <c:showBubbleSize val="0"/>
        </c:dLbls>
        <c:marker val="1"/>
        <c:smooth val="0"/>
        <c:axId val="774851520"/>
        <c:axId val="786105984"/>
      </c:lineChart>
      <c:catAx>
        <c:axId val="7748515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86105984"/>
        <c:crosses val="autoZero"/>
        <c:auto val="1"/>
        <c:lblAlgn val="ctr"/>
        <c:lblOffset val="100"/>
        <c:noMultiLvlLbl val="0"/>
      </c:catAx>
      <c:valAx>
        <c:axId val="786105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748515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Reevaluations</a:t>
            </a:r>
          </a:p>
          <a:p>
            <a:pPr>
              <a:defRPr/>
            </a:pPr>
            <a:r>
              <a:rPr lang="en-US"/>
              <a:t>2016-2021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Sheet1!$A$162</c:f>
              <c:strCache>
                <c:ptCount val="1"/>
                <c:pt idx="0">
                  <c:v># of Reevaluations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Sheet1!$B$161:$H$161</c:f>
              <c:numCache>
                <c:formatCode>General</c:formatCode>
                <c:ptCount val="7"/>
                <c:pt idx="0">
                  <c:v>2016</c:v>
                </c:pt>
                <c:pt idx="1">
                  <c:v>2017</c:v>
                </c:pt>
                <c:pt idx="2">
                  <c:v>2018</c:v>
                </c:pt>
                <c:pt idx="3">
                  <c:v>2019</c:v>
                </c:pt>
                <c:pt idx="4">
                  <c:v>2020</c:v>
                </c:pt>
                <c:pt idx="5">
                  <c:v>2021</c:v>
                </c:pt>
              </c:numCache>
            </c:numRef>
          </c:cat>
          <c:val>
            <c:numRef>
              <c:f>Sheet1!$B$162:$H$162</c:f>
              <c:numCache>
                <c:formatCode>General</c:formatCode>
                <c:ptCount val="7"/>
                <c:pt idx="0">
                  <c:v>198</c:v>
                </c:pt>
                <c:pt idx="1">
                  <c:v>171</c:v>
                </c:pt>
                <c:pt idx="2">
                  <c:v>175</c:v>
                </c:pt>
                <c:pt idx="3">
                  <c:v>179</c:v>
                </c:pt>
                <c:pt idx="4">
                  <c:v>164</c:v>
                </c:pt>
                <c:pt idx="5">
                  <c:v>244</c:v>
                </c:pt>
              </c:numCache>
            </c:numRef>
          </c:val>
          <c:smooth val="0"/>
          <c:extLst>
            <c:ext xmlns:c16="http://schemas.microsoft.com/office/drawing/2014/chart" uri="{C3380CC4-5D6E-409C-BE32-E72D297353CC}">
              <c16:uniqueId val="{00000000-2BA9-854C-969C-13947C205545}"/>
            </c:ext>
          </c:extLst>
        </c:ser>
        <c:ser>
          <c:idx val="1"/>
          <c:order val="1"/>
          <c:tx>
            <c:strRef>
              <c:f>Sheet1!$A$163</c:f>
              <c:strCache>
                <c:ptCount val="1"/>
                <c:pt idx="0">
                  <c:v># of students Exited after Re-evaluations</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Sheet1!$B$161:$H$161</c:f>
              <c:numCache>
                <c:formatCode>General</c:formatCode>
                <c:ptCount val="7"/>
                <c:pt idx="0">
                  <c:v>2016</c:v>
                </c:pt>
                <c:pt idx="1">
                  <c:v>2017</c:v>
                </c:pt>
                <c:pt idx="2">
                  <c:v>2018</c:v>
                </c:pt>
                <c:pt idx="3">
                  <c:v>2019</c:v>
                </c:pt>
                <c:pt idx="4">
                  <c:v>2020</c:v>
                </c:pt>
                <c:pt idx="5">
                  <c:v>2021</c:v>
                </c:pt>
              </c:numCache>
            </c:numRef>
          </c:cat>
          <c:val>
            <c:numRef>
              <c:f>Sheet1!$B$163:$H$163</c:f>
              <c:numCache>
                <c:formatCode>General</c:formatCode>
                <c:ptCount val="7"/>
                <c:pt idx="0">
                  <c:v>67</c:v>
                </c:pt>
                <c:pt idx="1">
                  <c:v>46</c:v>
                </c:pt>
                <c:pt idx="2">
                  <c:v>22</c:v>
                </c:pt>
                <c:pt idx="3">
                  <c:v>26</c:v>
                </c:pt>
                <c:pt idx="4">
                  <c:v>42</c:v>
                </c:pt>
                <c:pt idx="5">
                  <c:v>42</c:v>
                </c:pt>
              </c:numCache>
            </c:numRef>
          </c:val>
          <c:smooth val="0"/>
          <c:extLst>
            <c:ext xmlns:c16="http://schemas.microsoft.com/office/drawing/2014/chart" uri="{C3380CC4-5D6E-409C-BE32-E72D297353CC}">
              <c16:uniqueId val="{00000001-2BA9-854C-969C-13947C205545}"/>
            </c:ext>
          </c:extLst>
        </c:ser>
        <c:dLbls>
          <c:dLblPos val="ctr"/>
          <c:showLegendKey val="0"/>
          <c:showVal val="1"/>
          <c:showCatName val="0"/>
          <c:showSerName val="0"/>
          <c:showPercent val="0"/>
          <c:showBubbleSize val="0"/>
        </c:dLbls>
        <c:marker val="1"/>
        <c:smooth val="0"/>
        <c:axId val="777071616"/>
        <c:axId val="732834608"/>
      </c:lineChart>
      <c:catAx>
        <c:axId val="777071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32834608"/>
        <c:crosses val="autoZero"/>
        <c:auto val="1"/>
        <c:lblAlgn val="ctr"/>
        <c:lblOffset val="100"/>
        <c:noMultiLvlLbl val="0"/>
      </c:catAx>
      <c:valAx>
        <c:axId val="7328346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770716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Eligibility</a:t>
            </a:r>
          </a:p>
          <a:p>
            <a:pPr>
              <a:defRPr/>
            </a:pPr>
            <a:r>
              <a:rPr lang="en-US"/>
              <a:t>2016-2021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Sheet1!$A$232</c:f>
              <c:strCache>
                <c:ptCount val="1"/>
                <c:pt idx="0">
                  <c:v>Total # Evaluations</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Sheet1!$B$231:$G$231</c:f>
              <c:numCache>
                <c:formatCode>General</c:formatCode>
                <c:ptCount val="6"/>
                <c:pt idx="0">
                  <c:v>2016</c:v>
                </c:pt>
                <c:pt idx="1">
                  <c:v>2017</c:v>
                </c:pt>
                <c:pt idx="2">
                  <c:v>2018</c:v>
                </c:pt>
                <c:pt idx="3">
                  <c:v>2019</c:v>
                </c:pt>
                <c:pt idx="4">
                  <c:v>2020</c:v>
                </c:pt>
                <c:pt idx="5">
                  <c:v>2021</c:v>
                </c:pt>
              </c:numCache>
            </c:numRef>
          </c:cat>
          <c:val>
            <c:numRef>
              <c:f>Sheet1!$B$232:$G$232</c:f>
              <c:numCache>
                <c:formatCode>General</c:formatCode>
                <c:ptCount val="6"/>
                <c:pt idx="0">
                  <c:v>403</c:v>
                </c:pt>
                <c:pt idx="1">
                  <c:v>362</c:v>
                </c:pt>
                <c:pt idx="2">
                  <c:v>426</c:v>
                </c:pt>
                <c:pt idx="3">
                  <c:v>422</c:v>
                </c:pt>
                <c:pt idx="4">
                  <c:v>295</c:v>
                </c:pt>
                <c:pt idx="5">
                  <c:v>522</c:v>
                </c:pt>
              </c:numCache>
            </c:numRef>
          </c:val>
          <c:smooth val="0"/>
          <c:extLst>
            <c:ext xmlns:c16="http://schemas.microsoft.com/office/drawing/2014/chart" uri="{C3380CC4-5D6E-409C-BE32-E72D297353CC}">
              <c16:uniqueId val="{00000000-E082-684E-AD7D-6395FF978317}"/>
            </c:ext>
          </c:extLst>
        </c:ser>
        <c:ser>
          <c:idx val="1"/>
          <c:order val="1"/>
          <c:tx>
            <c:strRef>
              <c:f>Sheet1!$A$233</c:f>
              <c:strCache>
                <c:ptCount val="1"/>
                <c:pt idx="0">
                  <c:v>Total Ineligible</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Sheet1!$B$231:$G$231</c:f>
              <c:numCache>
                <c:formatCode>General</c:formatCode>
                <c:ptCount val="6"/>
                <c:pt idx="0">
                  <c:v>2016</c:v>
                </c:pt>
                <c:pt idx="1">
                  <c:v>2017</c:v>
                </c:pt>
                <c:pt idx="2">
                  <c:v>2018</c:v>
                </c:pt>
                <c:pt idx="3">
                  <c:v>2019</c:v>
                </c:pt>
                <c:pt idx="4">
                  <c:v>2020</c:v>
                </c:pt>
                <c:pt idx="5">
                  <c:v>2021</c:v>
                </c:pt>
              </c:numCache>
            </c:numRef>
          </c:cat>
          <c:val>
            <c:numRef>
              <c:f>Sheet1!$B$233:$G$233</c:f>
              <c:numCache>
                <c:formatCode>General</c:formatCode>
                <c:ptCount val="6"/>
                <c:pt idx="0">
                  <c:v>154</c:v>
                </c:pt>
                <c:pt idx="1">
                  <c:v>138</c:v>
                </c:pt>
                <c:pt idx="2">
                  <c:v>153</c:v>
                </c:pt>
                <c:pt idx="3">
                  <c:v>135</c:v>
                </c:pt>
                <c:pt idx="4">
                  <c:v>107</c:v>
                </c:pt>
                <c:pt idx="5">
                  <c:v>214</c:v>
                </c:pt>
              </c:numCache>
            </c:numRef>
          </c:val>
          <c:smooth val="0"/>
          <c:extLst>
            <c:ext xmlns:c16="http://schemas.microsoft.com/office/drawing/2014/chart" uri="{C3380CC4-5D6E-409C-BE32-E72D297353CC}">
              <c16:uniqueId val="{00000001-E082-684E-AD7D-6395FF978317}"/>
            </c:ext>
          </c:extLst>
        </c:ser>
        <c:ser>
          <c:idx val="2"/>
          <c:order val="2"/>
          <c:tx>
            <c:strRef>
              <c:f>Sheet1!$A$234</c:f>
              <c:strCache>
                <c:ptCount val="1"/>
                <c:pt idx="0">
                  <c:v>Total Eligibile</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Sheet1!$B$231:$G$231</c:f>
              <c:numCache>
                <c:formatCode>General</c:formatCode>
                <c:ptCount val="6"/>
                <c:pt idx="0">
                  <c:v>2016</c:v>
                </c:pt>
                <c:pt idx="1">
                  <c:v>2017</c:v>
                </c:pt>
                <c:pt idx="2">
                  <c:v>2018</c:v>
                </c:pt>
                <c:pt idx="3">
                  <c:v>2019</c:v>
                </c:pt>
                <c:pt idx="4">
                  <c:v>2020</c:v>
                </c:pt>
                <c:pt idx="5">
                  <c:v>2021</c:v>
                </c:pt>
              </c:numCache>
            </c:numRef>
          </c:cat>
          <c:val>
            <c:numRef>
              <c:f>Sheet1!$B$234:$G$234</c:f>
              <c:numCache>
                <c:formatCode>General</c:formatCode>
                <c:ptCount val="6"/>
                <c:pt idx="0">
                  <c:v>249</c:v>
                </c:pt>
                <c:pt idx="1">
                  <c:v>224</c:v>
                </c:pt>
                <c:pt idx="2">
                  <c:v>273</c:v>
                </c:pt>
                <c:pt idx="3">
                  <c:v>287</c:v>
                </c:pt>
                <c:pt idx="4">
                  <c:v>188</c:v>
                </c:pt>
                <c:pt idx="5">
                  <c:v>308</c:v>
                </c:pt>
              </c:numCache>
            </c:numRef>
          </c:val>
          <c:smooth val="0"/>
          <c:extLst>
            <c:ext xmlns:c16="http://schemas.microsoft.com/office/drawing/2014/chart" uri="{C3380CC4-5D6E-409C-BE32-E72D297353CC}">
              <c16:uniqueId val="{00000002-E082-684E-AD7D-6395FF978317}"/>
            </c:ext>
          </c:extLst>
        </c:ser>
        <c:dLbls>
          <c:dLblPos val="ctr"/>
          <c:showLegendKey val="0"/>
          <c:showVal val="1"/>
          <c:showCatName val="0"/>
          <c:showSerName val="0"/>
          <c:showPercent val="0"/>
          <c:showBubbleSize val="0"/>
        </c:dLbls>
        <c:marker val="1"/>
        <c:smooth val="0"/>
        <c:axId val="795010160"/>
        <c:axId val="762921040"/>
      </c:lineChart>
      <c:catAx>
        <c:axId val="7950101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62921040"/>
        <c:crosses val="autoZero"/>
        <c:auto val="1"/>
        <c:lblAlgn val="ctr"/>
        <c:lblOffset val="100"/>
        <c:noMultiLvlLbl val="0"/>
      </c:catAx>
      <c:valAx>
        <c:axId val="7629210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9501016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Special Education and 504 Enrollment</a:t>
            </a:r>
          </a:p>
          <a:p>
            <a:pPr>
              <a:defRPr/>
            </a:pPr>
            <a:r>
              <a:rPr lang="en-US"/>
              <a:t>2016-Present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Sheet1!$A$72</c:f>
              <c:strCache>
                <c:ptCount val="1"/>
                <c:pt idx="0">
                  <c:v>Active IEP</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Sheet1!$B$71:$H$71</c:f>
              <c:numCache>
                <c:formatCode>General</c:formatCode>
                <c:ptCount val="7"/>
                <c:pt idx="0">
                  <c:v>2016</c:v>
                </c:pt>
                <c:pt idx="1">
                  <c:v>2017</c:v>
                </c:pt>
                <c:pt idx="2">
                  <c:v>2018</c:v>
                </c:pt>
                <c:pt idx="3">
                  <c:v>2019</c:v>
                </c:pt>
                <c:pt idx="4">
                  <c:v>2020</c:v>
                </c:pt>
                <c:pt idx="5">
                  <c:v>2021</c:v>
                </c:pt>
                <c:pt idx="6">
                  <c:v>2022</c:v>
                </c:pt>
              </c:numCache>
            </c:numRef>
          </c:cat>
          <c:val>
            <c:numRef>
              <c:f>Sheet1!$B$72:$H$72</c:f>
              <c:numCache>
                <c:formatCode>General</c:formatCode>
                <c:ptCount val="7"/>
                <c:pt idx="0">
                  <c:v>494</c:v>
                </c:pt>
                <c:pt idx="1">
                  <c:v>515</c:v>
                </c:pt>
                <c:pt idx="2">
                  <c:v>525</c:v>
                </c:pt>
                <c:pt idx="3">
                  <c:v>570</c:v>
                </c:pt>
                <c:pt idx="4">
                  <c:v>576</c:v>
                </c:pt>
                <c:pt idx="5">
                  <c:v>564</c:v>
                </c:pt>
                <c:pt idx="6">
                  <c:v>654</c:v>
                </c:pt>
              </c:numCache>
            </c:numRef>
          </c:val>
          <c:smooth val="0"/>
          <c:extLst>
            <c:ext xmlns:c16="http://schemas.microsoft.com/office/drawing/2014/chart" uri="{C3380CC4-5D6E-409C-BE32-E72D297353CC}">
              <c16:uniqueId val="{00000000-FC99-834A-AF2D-8E5B12A3782B}"/>
            </c:ext>
          </c:extLst>
        </c:ser>
        <c:ser>
          <c:idx val="1"/>
          <c:order val="1"/>
          <c:tx>
            <c:strRef>
              <c:f>Sheet1!$A$73</c:f>
              <c:strCache>
                <c:ptCount val="1"/>
                <c:pt idx="0">
                  <c:v>#OOD</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Sheet1!$B$71:$H$71</c:f>
              <c:numCache>
                <c:formatCode>General</c:formatCode>
                <c:ptCount val="7"/>
                <c:pt idx="0">
                  <c:v>2016</c:v>
                </c:pt>
                <c:pt idx="1">
                  <c:v>2017</c:v>
                </c:pt>
                <c:pt idx="2">
                  <c:v>2018</c:v>
                </c:pt>
                <c:pt idx="3">
                  <c:v>2019</c:v>
                </c:pt>
                <c:pt idx="4">
                  <c:v>2020</c:v>
                </c:pt>
                <c:pt idx="5">
                  <c:v>2021</c:v>
                </c:pt>
                <c:pt idx="6">
                  <c:v>2022</c:v>
                </c:pt>
              </c:numCache>
            </c:numRef>
          </c:cat>
          <c:val>
            <c:numRef>
              <c:f>Sheet1!$B$73:$H$73</c:f>
              <c:numCache>
                <c:formatCode>General</c:formatCode>
                <c:ptCount val="7"/>
                <c:pt idx="0">
                  <c:v>41</c:v>
                </c:pt>
                <c:pt idx="1">
                  <c:v>50</c:v>
                </c:pt>
                <c:pt idx="2">
                  <c:v>49</c:v>
                </c:pt>
                <c:pt idx="3">
                  <c:v>53</c:v>
                </c:pt>
                <c:pt idx="4">
                  <c:v>45</c:v>
                </c:pt>
                <c:pt idx="5">
                  <c:v>41</c:v>
                </c:pt>
                <c:pt idx="6">
                  <c:v>42</c:v>
                </c:pt>
              </c:numCache>
            </c:numRef>
          </c:val>
          <c:smooth val="0"/>
          <c:extLst>
            <c:ext xmlns:c16="http://schemas.microsoft.com/office/drawing/2014/chart" uri="{C3380CC4-5D6E-409C-BE32-E72D297353CC}">
              <c16:uniqueId val="{00000001-FC99-834A-AF2D-8E5B12A3782B}"/>
            </c:ext>
          </c:extLst>
        </c:ser>
        <c:ser>
          <c:idx val="2"/>
          <c:order val="2"/>
          <c:tx>
            <c:strRef>
              <c:f>Sheet1!$A$74</c:f>
              <c:strCache>
                <c:ptCount val="1"/>
                <c:pt idx="0">
                  <c:v># of Active 504</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Sheet1!$B$71:$H$71</c:f>
              <c:numCache>
                <c:formatCode>General</c:formatCode>
                <c:ptCount val="7"/>
                <c:pt idx="0">
                  <c:v>2016</c:v>
                </c:pt>
                <c:pt idx="1">
                  <c:v>2017</c:v>
                </c:pt>
                <c:pt idx="2">
                  <c:v>2018</c:v>
                </c:pt>
                <c:pt idx="3">
                  <c:v>2019</c:v>
                </c:pt>
                <c:pt idx="4">
                  <c:v>2020</c:v>
                </c:pt>
                <c:pt idx="5">
                  <c:v>2021</c:v>
                </c:pt>
                <c:pt idx="6">
                  <c:v>2022</c:v>
                </c:pt>
              </c:numCache>
            </c:numRef>
          </c:cat>
          <c:val>
            <c:numRef>
              <c:f>Sheet1!$B$74:$H$74</c:f>
              <c:numCache>
                <c:formatCode>General</c:formatCode>
                <c:ptCount val="7"/>
                <c:pt idx="0">
                  <c:v>308</c:v>
                </c:pt>
                <c:pt idx="1">
                  <c:v>334</c:v>
                </c:pt>
                <c:pt idx="2">
                  <c:v>308</c:v>
                </c:pt>
                <c:pt idx="3">
                  <c:v>317</c:v>
                </c:pt>
                <c:pt idx="4">
                  <c:v>347</c:v>
                </c:pt>
                <c:pt idx="5">
                  <c:v>279</c:v>
                </c:pt>
                <c:pt idx="6">
                  <c:v>406</c:v>
                </c:pt>
              </c:numCache>
            </c:numRef>
          </c:val>
          <c:smooth val="0"/>
          <c:extLst>
            <c:ext xmlns:c16="http://schemas.microsoft.com/office/drawing/2014/chart" uri="{C3380CC4-5D6E-409C-BE32-E72D297353CC}">
              <c16:uniqueId val="{00000002-FC99-834A-AF2D-8E5B12A3782B}"/>
            </c:ext>
          </c:extLst>
        </c:ser>
        <c:dLbls>
          <c:dLblPos val="ctr"/>
          <c:showLegendKey val="0"/>
          <c:showVal val="1"/>
          <c:showCatName val="0"/>
          <c:showSerName val="0"/>
          <c:showPercent val="0"/>
          <c:showBubbleSize val="0"/>
        </c:dLbls>
        <c:marker val="1"/>
        <c:smooth val="0"/>
        <c:axId val="772383008"/>
        <c:axId val="746453760"/>
      </c:lineChart>
      <c:catAx>
        <c:axId val="772383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46453760"/>
        <c:crosses val="autoZero"/>
        <c:auto val="1"/>
        <c:lblAlgn val="ctr"/>
        <c:lblOffset val="100"/>
        <c:noMultiLvlLbl val="0"/>
      </c:catAx>
      <c:valAx>
        <c:axId val="7464537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7723830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 of Student with Impairment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Sheet1!$A$310</c:f>
              <c:strCache>
                <c:ptCount val="1"/>
                <c:pt idx="0">
                  <c:v>% of IEPs: District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Sheet1!$B$309:$H$309</c:f>
              <c:numCache>
                <c:formatCode>General</c:formatCode>
                <c:ptCount val="7"/>
                <c:pt idx="0">
                  <c:v>2016</c:v>
                </c:pt>
                <c:pt idx="1">
                  <c:v>2017</c:v>
                </c:pt>
                <c:pt idx="2">
                  <c:v>2018</c:v>
                </c:pt>
                <c:pt idx="3">
                  <c:v>2019</c:v>
                </c:pt>
                <c:pt idx="4">
                  <c:v>2020</c:v>
                </c:pt>
                <c:pt idx="5">
                  <c:v>2021</c:v>
                </c:pt>
                <c:pt idx="6">
                  <c:v>2022</c:v>
                </c:pt>
              </c:numCache>
            </c:numRef>
          </c:cat>
          <c:val>
            <c:numRef>
              <c:f>Sheet1!$B$310:$H$310</c:f>
              <c:numCache>
                <c:formatCode>General</c:formatCode>
                <c:ptCount val="7"/>
                <c:pt idx="0">
                  <c:v>11.42</c:v>
                </c:pt>
                <c:pt idx="1">
                  <c:v>11.93</c:v>
                </c:pt>
                <c:pt idx="2">
                  <c:v>12.21</c:v>
                </c:pt>
                <c:pt idx="3">
                  <c:v>13.44</c:v>
                </c:pt>
                <c:pt idx="4">
                  <c:v>13.51</c:v>
                </c:pt>
                <c:pt idx="5">
                  <c:v>14.48</c:v>
                </c:pt>
                <c:pt idx="6">
                  <c:v>16.89</c:v>
                </c:pt>
              </c:numCache>
            </c:numRef>
          </c:val>
          <c:smooth val="0"/>
          <c:extLst>
            <c:ext xmlns:c16="http://schemas.microsoft.com/office/drawing/2014/chart" uri="{C3380CC4-5D6E-409C-BE32-E72D297353CC}">
              <c16:uniqueId val="{00000000-6A7B-9B41-9851-C65B8C3B90EA}"/>
            </c:ext>
          </c:extLst>
        </c:ser>
        <c:ser>
          <c:idx val="1"/>
          <c:order val="1"/>
          <c:tx>
            <c:strRef>
              <c:f>Sheet1!$A$311</c:f>
              <c:strCache>
                <c:ptCount val="1"/>
                <c:pt idx="0">
                  <c:v>% of 504s: District</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Sheet1!$B$309:$H$309</c:f>
              <c:numCache>
                <c:formatCode>General</c:formatCode>
                <c:ptCount val="7"/>
                <c:pt idx="0">
                  <c:v>2016</c:v>
                </c:pt>
                <c:pt idx="1">
                  <c:v>2017</c:v>
                </c:pt>
                <c:pt idx="2">
                  <c:v>2018</c:v>
                </c:pt>
                <c:pt idx="3">
                  <c:v>2019</c:v>
                </c:pt>
                <c:pt idx="4">
                  <c:v>2020</c:v>
                </c:pt>
                <c:pt idx="5">
                  <c:v>2021</c:v>
                </c:pt>
                <c:pt idx="6">
                  <c:v>2022</c:v>
                </c:pt>
              </c:numCache>
            </c:numRef>
          </c:cat>
          <c:val>
            <c:numRef>
              <c:f>Sheet1!$B$311:$H$311</c:f>
              <c:numCache>
                <c:formatCode>General</c:formatCode>
                <c:ptCount val="7"/>
                <c:pt idx="0">
                  <c:v>7.12</c:v>
                </c:pt>
                <c:pt idx="1">
                  <c:v>7.74</c:v>
                </c:pt>
                <c:pt idx="2">
                  <c:v>7.16</c:v>
                </c:pt>
                <c:pt idx="3">
                  <c:v>7.47</c:v>
                </c:pt>
                <c:pt idx="4">
                  <c:v>8.14</c:v>
                </c:pt>
                <c:pt idx="5">
                  <c:v>7.16</c:v>
                </c:pt>
                <c:pt idx="6">
                  <c:v>10.49</c:v>
                </c:pt>
              </c:numCache>
            </c:numRef>
          </c:val>
          <c:smooth val="0"/>
          <c:extLst>
            <c:ext xmlns:c16="http://schemas.microsoft.com/office/drawing/2014/chart" uri="{C3380CC4-5D6E-409C-BE32-E72D297353CC}">
              <c16:uniqueId val="{00000001-6A7B-9B41-9851-C65B8C3B90EA}"/>
            </c:ext>
          </c:extLst>
        </c:ser>
        <c:ser>
          <c:idx val="2"/>
          <c:order val="2"/>
          <c:tx>
            <c:strRef>
              <c:f>Sheet1!$A$312</c:f>
              <c:strCache>
                <c:ptCount val="1"/>
                <c:pt idx="0">
                  <c:v>% of Student on Plans: District</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Sheet1!$B$309:$H$309</c:f>
              <c:numCache>
                <c:formatCode>General</c:formatCode>
                <c:ptCount val="7"/>
                <c:pt idx="0">
                  <c:v>2016</c:v>
                </c:pt>
                <c:pt idx="1">
                  <c:v>2017</c:v>
                </c:pt>
                <c:pt idx="2">
                  <c:v>2018</c:v>
                </c:pt>
                <c:pt idx="3">
                  <c:v>2019</c:v>
                </c:pt>
                <c:pt idx="4">
                  <c:v>2020</c:v>
                </c:pt>
                <c:pt idx="5">
                  <c:v>2021</c:v>
                </c:pt>
                <c:pt idx="6">
                  <c:v>2022</c:v>
                </c:pt>
              </c:numCache>
            </c:numRef>
          </c:cat>
          <c:val>
            <c:numRef>
              <c:f>Sheet1!$B$312:$H$312</c:f>
              <c:numCache>
                <c:formatCode>General</c:formatCode>
                <c:ptCount val="7"/>
                <c:pt idx="0">
                  <c:v>18.53</c:v>
                </c:pt>
                <c:pt idx="1">
                  <c:v>19.670000000000002</c:v>
                </c:pt>
                <c:pt idx="2">
                  <c:v>19.38</c:v>
                </c:pt>
                <c:pt idx="3">
                  <c:v>20.91</c:v>
                </c:pt>
                <c:pt idx="4">
                  <c:v>21.66</c:v>
                </c:pt>
                <c:pt idx="5">
                  <c:v>21.65</c:v>
                </c:pt>
                <c:pt idx="6">
                  <c:v>27.38</c:v>
                </c:pt>
              </c:numCache>
            </c:numRef>
          </c:val>
          <c:smooth val="0"/>
          <c:extLst>
            <c:ext xmlns:c16="http://schemas.microsoft.com/office/drawing/2014/chart" uri="{C3380CC4-5D6E-409C-BE32-E72D297353CC}">
              <c16:uniqueId val="{00000002-6A7B-9B41-9851-C65B8C3B90EA}"/>
            </c:ext>
          </c:extLst>
        </c:ser>
        <c:dLbls>
          <c:dLblPos val="ctr"/>
          <c:showLegendKey val="0"/>
          <c:showVal val="1"/>
          <c:showCatName val="0"/>
          <c:showSerName val="0"/>
          <c:showPercent val="0"/>
          <c:showBubbleSize val="0"/>
        </c:dLbls>
        <c:marker val="1"/>
        <c:smooth val="0"/>
        <c:axId val="863468384"/>
        <c:axId val="863968352"/>
      </c:lineChart>
      <c:catAx>
        <c:axId val="8634683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63968352"/>
        <c:crosses val="autoZero"/>
        <c:auto val="1"/>
        <c:lblAlgn val="ctr"/>
        <c:lblOffset val="100"/>
        <c:noMultiLvlLbl val="0"/>
      </c:catAx>
      <c:valAx>
        <c:axId val="8639683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634683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SPECIAL</a:t>
            </a:r>
            <a:r>
              <a:rPr lang="en-US" baseline="0"/>
              <a:t> EDUCATION PERCENTAGE</a:t>
            </a:r>
          </a:p>
          <a:p>
            <a:pPr>
              <a:defRPr/>
            </a:pPr>
            <a:r>
              <a:rPr lang="en-US" baseline="0"/>
              <a:t>BY SCHOOL</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Sheet1!$A$344</c:f>
              <c:strCache>
                <c:ptCount val="1"/>
                <c:pt idx="0">
                  <c:v>East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Sheet1!$B$343:$H$343</c:f>
              <c:numCache>
                <c:formatCode>General</c:formatCode>
                <c:ptCount val="7"/>
                <c:pt idx="0">
                  <c:v>2016</c:v>
                </c:pt>
                <c:pt idx="1">
                  <c:v>2017</c:v>
                </c:pt>
                <c:pt idx="2">
                  <c:v>2018</c:v>
                </c:pt>
                <c:pt idx="3">
                  <c:v>2019</c:v>
                </c:pt>
                <c:pt idx="4">
                  <c:v>2020</c:v>
                </c:pt>
                <c:pt idx="5">
                  <c:v>2021</c:v>
                </c:pt>
                <c:pt idx="6">
                  <c:v>2022</c:v>
                </c:pt>
              </c:numCache>
            </c:numRef>
          </c:cat>
          <c:val>
            <c:numRef>
              <c:f>Sheet1!$B$344:$H$344</c:f>
              <c:numCache>
                <c:formatCode>General</c:formatCode>
                <c:ptCount val="7"/>
                <c:pt idx="0">
                  <c:v>16</c:v>
                </c:pt>
                <c:pt idx="1">
                  <c:v>16</c:v>
                </c:pt>
                <c:pt idx="2">
                  <c:v>18</c:v>
                </c:pt>
                <c:pt idx="3">
                  <c:v>21</c:v>
                </c:pt>
                <c:pt idx="4">
                  <c:v>21</c:v>
                </c:pt>
                <c:pt idx="5">
                  <c:v>25</c:v>
                </c:pt>
                <c:pt idx="6">
                  <c:v>21</c:v>
                </c:pt>
              </c:numCache>
            </c:numRef>
          </c:val>
          <c:smooth val="0"/>
          <c:extLst>
            <c:ext xmlns:c16="http://schemas.microsoft.com/office/drawing/2014/chart" uri="{C3380CC4-5D6E-409C-BE32-E72D297353CC}">
              <c16:uniqueId val="{00000000-C696-E44D-A1E7-33E243A86038}"/>
            </c:ext>
          </c:extLst>
        </c:ser>
        <c:ser>
          <c:idx val="1"/>
          <c:order val="1"/>
          <c:tx>
            <c:strRef>
              <c:f>Sheet1!$A$345</c:f>
              <c:strCache>
                <c:ptCount val="1"/>
                <c:pt idx="0">
                  <c:v>Foster</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Sheet1!$B$343:$H$343</c:f>
              <c:numCache>
                <c:formatCode>General</c:formatCode>
                <c:ptCount val="7"/>
                <c:pt idx="0">
                  <c:v>2016</c:v>
                </c:pt>
                <c:pt idx="1">
                  <c:v>2017</c:v>
                </c:pt>
                <c:pt idx="2">
                  <c:v>2018</c:v>
                </c:pt>
                <c:pt idx="3">
                  <c:v>2019</c:v>
                </c:pt>
                <c:pt idx="4">
                  <c:v>2020</c:v>
                </c:pt>
                <c:pt idx="5">
                  <c:v>2021</c:v>
                </c:pt>
                <c:pt idx="6">
                  <c:v>2022</c:v>
                </c:pt>
              </c:numCache>
            </c:numRef>
          </c:cat>
          <c:val>
            <c:numRef>
              <c:f>Sheet1!$B$345:$H$345</c:f>
              <c:numCache>
                <c:formatCode>General</c:formatCode>
                <c:ptCount val="7"/>
                <c:pt idx="0">
                  <c:v>11</c:v>
                </c:pt>
                <c:pt idx="1">
                  <c:v>12</c:v>
                </c:pt>
                <c:pt idx="2">
                  <c:v>16</c:v>
                </c:pt>
                <c:pt idx="3">
                  <c:v>17</c:v>
                </c:pt>
                <c:pt idx="4">
                  <c:v>17</c:v>
                </c:pt>
                <c:pt idx="5">
                  <c:v>19</c:v>
                </c:pt>
                <c:pt idx="6">
                  <c:v>18</c:v>
                </c:pt>
              </c:numCache>
            </c:numRef>
          </c:val>
          <c:smooth val="0"/>
          <c:extLst>
            <c:ext xmlns:c16="http://schemas.microsoft.com/office/drawing/2014/chart" uri="{C3380CC4-5D6E-409C-BE32-E72D297353CC}">
              <c16:uniqueId val="{00000001-C696-E44D-A1E7-33E243A86038}"/>
            </c:ext>
          </c:extLst>
        </c:ser>
        <c:ser>
          <c:idx val="2"/>
          <c:order val="2"/>
          <c:tx>
            <c:strRef>
              <c:f>Sheet1!$A$346</c:f>
              <c:strCache>
                <c:ptCount val="1"/>
                <c:pt idx="0">
                  <c:v>PRS</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Sheet1!$B$343:$H$343</c:f>
              <c:numCache>
                <c:formatCode>General</c:formatCode>
                <c:ptCount val="7"/>
                <c:pt idx="0">
                  <c:v>2016</c:v>
                </c:pt>
                <c:pt idx="1">
                  <c:v>2017</c:v>
                </c:pt>
                <c:pt idx="2">
                  <c:v>2018</c:v>
                </c:pt>
                <c:pt idx="3">
                  <c:v>2019</c:v>
                </c:pt>
                <c:pt idx="4">
                  <c:v>2020</c:v>
                </c:pt>
                <c:pt idx="5">
                  <c:v>2021</c:v>
                </c:pt>
                <c:pt idx="6">
                  <c:v>2022</c:v>
                </c:pt>
              </c:numCache>
            </c:numRef>
          </c:cat>
          <c:val>
            <c:numRef>
              <c:f>Sheet1!$B$346:$H$346</c:f>
              <c:numCache>
                <c:formatCode>General</c:formatCode>
                <c:ptCount val="7"/>
                <c:pt idx="0">
                  <c:v>12</c:v>
                </c:pt>
                <c:pt idx="1">
                  <c:v>12</c:v>
                </c:pt>
                <c:pt idx="2">
                  <c:v>14</c:v>
                </c:pt>
                <c:pt idx="3">
                  <c:v>15</c:v>
                </c:pt>
                <c:pt idx="4">
                  <c:v>14</c:v>
                </c:pt>
                <c:pt idx="5">
                  <c:v>21</c:v>
                </c:pt>
                <c:pt idx="6">
                  <c:v>22</c:v>
                </c:pt>
              </c:numCache>
            </c:numRef>
          </c:val>
          <c:smooth val="0"/>
          <c:extLst>
            <c:ext xmlns:c16="http://schemas.microsoft.com/office/drawing/2014/chart" uri="{C3380CC4-5D6E-409C-BE32-E72D297353CC}">
              <c16:uniqueId val="{00000002-C696-E44D-A1E7-33E243A86038}"/>
            </c:ext>
          </c:extLst>
        </c:ser>
        <c:ser>
          <c:idx val="3"/>
          <c:order val="3"/>
          <c:tx>
            <c:strRef>
              <c:f>Sheet1!$A$347</c:f>
              <c:strCache>
                <c:ptCount val="1"/>
                <c:pt idx="0">
                  <c:v>South</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Sheet1!$B$343:$H$343</c:f>
              <c:numCache>
                <c:formatCode>General</c:formatCode>
                <c:ptCount val="7"/>
                <c:pt idx="0">
                  <c:v>2016</c:v>
                </c:pt>
                <c:pt idx="1">
                  <c:v>2017</c:v>
                </c:pt>
                <c:pt idx="2">
                  <c:v>2018</c:v>
                </c:pt>
                <c:pt idx="3">
                  <c:v>2019</c:v>
                </c:pt>
                <c:pt idx="4">
                  <c:v>2020</c:v>
                </c:pt>
                <c:pt idx="5">
                  <c:v>2021</c:v>
                </c:pt>
                <c:pt idx="6">
                  <c:v>2022</c:v>
                </c:pt>
              </c:numCache>
            </c:numRef>
          </c:cat>
          <c:val>
            <c:numRef>
              <c:f>Sheet1!$B$347:$H$347</c:f>
              <c:numCache>
                <c:formatCode>General</c:formatCode>
                <c:ptCount val="7"/>
                <c:pt idx="0">
                  <c:v>11</c:v>
                </c:pt>
                <c:pt idx="1">
                  <c:v>14</c:v>
                </c:pt>
                <c:pt idx="2">
                  <c:v>14</c:v>
                </c:pt>
                <c:pt idx="3">
                  <c:v>15</c:v>
                </c:pt>
                <c:pt idx="4">
                  <c:v>15</c:v>
                </c:pt>
                <c:pt idx="5">
                  <c:v>15</c:v>
                </c:pt>
                <c:pt idx="6">
                  <c:v>15</c:v>
                </c:pt>
              </c:numCache>
            </c:numRef>
          </c:val>
          <c:smooth val="0"/>
          <c:extLst>
            <c:ext xmlns:c16="http://schemas.microsoft.com/office/drawing/2014/chart" uri="{C3380CC4-5D6E-409C-BE32-E72D297353CC}">
              <c16:uniqueId val="{00000003-C696-E44D-A1E7-33E243A86038}"/>
            </c:ext>
          </c:extLst>
        </c:ser>
        <c:ser>
          <c:idx val="4"/>
          <c:order val="4"/>
          <c:tx>
            <c:strRef>
              <c:f>Sheet1!$A$348</c:f>
              <c:strCache>
                <c:ptCount val="1"/>
                <c:pt idx="0">
                  <c:v>HMS</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Sheet1!$B$343:$H$343</c:f>
              <c:numCache>
                <c:formatCode>General</c:formatCode>
                <c:ptCount val="7"/>
                <c:pt idx="0">
                  <c:v>2016</c:v>
                </c:pt>
                <c:pt idx="1">
                  <c:v>2017</c:v>
                </c:pt>
                <c:pt idx="2">
                  <c:v>2018</c:v>
                </c:pt>
                <c:pt idx="3">
                  <c:v>2019</c:v>
                </c:pt>
                <c:pt idx="4">
                  <c:v>2020</c:v>
                </c:pt>
                <c:pt idx="5">
                  <c:v>2021</c:v>
                </c:pt>
                <c:pt idx="6">
                  <c:v>2022</c:v>
                </c:pt>
              </c:numCache>
            </c:numRef>
          </c:cat>
          <c:val>
            <c:numRef>
              <c:f>Sheet1!$B$348:$H$348</c:f>
              <c:numCache>
                <c:formatCode>General</c:formatCode>
                <c:ptCount val="7"/>
                <c:pt idx="0">
                  <c:v>13</c:v>
                </c:pt>
                <c:pt idx="1">
                  <c:v>11</c:v>
                </c:pt>
                <c:pt idx="2">
                  <c:v>11</c:v>
                </c:pt>
                <c:pt idx="3">
                  <c:v>11</c:v>
                </c:pt>
                <c:pt idx="4">
                  <c:v>12</c:v>
                </c:pt>
                <c:pt idx="5">
                  <c:v>13</c:v>
                </c:pt>
                <c:pt idx="6">
                  <c:v>17</c:v>
                </c:pt>
              </c:numCache>
            </c:numRef>
          </c:val>
          <c:smooth val="0"/>
          <c:extLst>
            <c:ext xmlns:c16="http://schemas.microsoft.com/office/drawing/2014/chart" uri="{C3380CC4-5D6E-409C-BE32-E72D297353CC}">
              <c16:uniqueId val="{00000004-C696-E44D-A1E7-33E243A86038}"/>
            </c:ext>
          </c:extLst>
        </c:ser>
        <c:ser>
          <c:idx val="5"/>
          <c:order val="5"/>
          <c:tx>
            <c:strRef>
              <c:f>Sheet1!$A$349</c:f>
              <c:strCache>
                <c:ptCount val="1"/>
                <c:pt idx="0">
                  <c:v>HHS</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Sheet1!$B$343:$H$343</c:f>
              <c:numCache>
                <c:formatCode>General</c:formatCode>
                <c:ptCount val="7"/>
                <c:pt idx="0">
                  <c:v>2016</c:v>
                </c:pt>
                <c:pt idx="1">
                  <c:v>2017</c:v>
                </c:pt>
                <c:pt idx="2">
                  <c:v>2018</c:v>
                </c:pt>
                <c:pt idx="3">
                  <c:v>2019</c:v>
                </c:pt>
                <c:pt idx="4">
                  <c:v>2020</c:v>
                </c:pt>
                <c:pt idx="5">
                  <c:v>2021</c:v>
                </c:pt>
                <c:pt idx="6">
                  <c:v>2022</c:v>
                </c:pt>
              </c:numCache>
            </c:numRef>
          </c:cat>
          <c:val>
            <c:numRef>
              <c:f>Sheet1!$B$349:$H$349</c:f>
              <c:numCache>
                <c:formatCode>General</c:formatCode>
                <c:ptCount val="7"/>
                <c:pt idx="0">
                  <c:v>8</c:v>
                </c:pt>
                <c:pt idx="1">
                  <c:v>9</c:v>
                </c:pt>
                <c:pt idx="2">
                  <c:v>8</c:v>
                </c:pt>
                <c:pt idx="3">
                  <c:v>9</c:v>
                </c:pt>
                <c:pt idx="4">
                  <c:v>10</c:v>
                </c:pt>
                <c:pt idx="5">
                  <c:v>8</c:v>
                </c:pt>
                <c:pt idx="6">
                  <c:v>8</c:v>
                </c:pt>
              </c:numCache>
            </c:numRef>
          </c:val>
          <c:smooth val="0"/>
          <c:extLst>
            <c:ext xmlns:c16="http://schemas.microsoft.com/office/drawing/2014/chart" uri="{C3380CC4-5D6E-409C-BE32-E72D297353CC}">
              <c16:uniqueId val="{00000005-C696-E44D-A1E7-33E243A86038}"/>
            </c:ext>
          </c:extLst>
        </c:ser>
        <c:dLbls>
          <c:dLblPos val="ctr"/>
          <c:showLegendKey val="0"/>
          <c:showVal val="1"/>
          <c:showCatName val="0"/>
          <c:showSerName val="0"/>
          <c:showPercent val="0"/>
          <c:showBubbleSize val="0"/>
        </c:dLbls>
        <c:marker val="1"/>
        <c:smooth val="0"/>
        <c:axId val="856153616"/>
        <c:axId val="869000560"/>
      </c:lineChart>
      <c:catAx>
        <c:axId val="8561536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69000560"/>
        <c:crosses val="autoZero"/>
        <c:auto val="1"/>
        <c:lblAlgn val="ctr"/>
        <c:lblOffset val="100"/>
        <c:noMultiLvlLbl val="0"/>
      </c:catAx>
      <c:valAx>
        <c:axId val="8690005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561536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288E23B-2974-CB41-BCE3-F2D9E67041E7}" type="datetimeFigureOut">
              <a:rPr lang="en-US" smtClean="0"/>
              <a:t>1/20/22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52418D9-E247-3545-88A7-7A83883A5611}" type="slidenum">
              <a:rPr lang="en-US" smtClean="0"/>
              <a:t>‹#›</a:t>
            </a:fld>
            <a:endParaRPr lang="en-US"/>
          </a:p>
        </p:txBody>
      </p:sp>
    </p:spTree>
    <p:extLst>
      <p:ext uri="{BB962C8B-B14F-4D97-AF65-F5344CB8AC3E}">
        <p14:creationId xmlns:p14="http://schemas.microsoft.com/office/powerpoint/2010/main" val="362515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147" name="Shape 14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74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15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1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23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842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88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55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1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lvl="0">
              <a:spcBef>
                <a:spcPts val="0"/>
              </a:spcBef>
              <a:buNone/>
            </a:pP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6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30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09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79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116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42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9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675" y="4416425"/>
            <a:ext cx="5607049" cy="4183061"/>
          </a:xfrm>
          <a:prstGeom prst="rect">
            <a:avLst/>
          </a:prstGeom>
        </p:spPr>
        <p:txBody>
          <a:bodyPr lIns="91425" tIns="91425" rIns="91425" bIns="91425" anchor="t" anchorCtr="0">
            <a:noAutofit/>
          </a:bodyPr>
          <a:lstStyle/>
          <a:p>
            <a:pPr eaLnBrk="1" hangingPunct="1"/>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43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heavy">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ct val="100000"/>
              </a:lnSpc>
              <a:spcBef>
                <a:spcPts val="40"/>
              </a:spcBef>
            </a:pPr>
            <a:fld id="{81D60167-4931-47E6-BA6A-407CBD079E47}" type="slidenum">
              <a:rPr spc="-60" dirty="0"/>
              <a:t>‹#›</a:t>
            </a:fld>
            <a:endParaRPr spc="-6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ct val="100000"/>
              </a:lnSpc>
              <a:spcBef>
                <a:spcPts val="40"/>
              </a:spcBef>
            </a:pPr>
            <a:fld id="{81D60167-4931-47E6-BA6A-407CBD079E47}" type="slidenum">
              <a:rPr spc="-60" dirty="0"/>
              <a:t>‹#›</a:t>
            </a:fld>
            <a:endParaRPr spc="-6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7374" y="238252"/>
            <a:ext cx="7729250" cy="452120"/>
          </a:xfrm>
          <a:prstGeom prst="rect">
            <a:avLst/>
          </a:prstGeom>
        </p:spPr>
        <p:txBody>
          <a:bodyPr wrap="square" lIns="0" tIns="0" rIns="0" bIns="0">
            <a:spAutoFit/>
          </a:bodyPr>
          <a:lstStyle>
            <a:lvl1pPr>
              <a:defRPr sz="2800" b="1" i="0" u="heavy">
                <a:solidFill>
                  <a:schemeClr val="tx1"/>
                </a:solidFill>
                <a:latin typeface="Arial"/>
                <a:cs typeface="Arial"/>
              </a:defRPr>
            </a:lvl1pPr>
          </a:lstStyle>
          <a:p>
            <a:endParaRPr/>
          </a:p>
        </p:txBody>
      </p:sp>
      <p:sp>
        <p:nvSpPr>
          <p:cNvPr id="3" name="Holder 3"/>
          <p:cNvSpPr>
            <a:spLocks noGrp="1"/>
          </p:cNvSpPr>
          <p:nvPr>
            <p:ph type="body" idx="1"/>
          </p:nvPr>
        </p:nvSpPr>
        <p:spPr>
          <a:xfrm>
            <a:off x="2993062" y="1346708"/>
            <a:ext cx="5632450" cy="44145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1/20/22</a:t>
            </a:fld>
            <a:endParaRPr lang="en-US"/>
          </a:p>
        </p:txBody>
      </p:sp>
      <p:sp>
        <p:nvSpPr>
          <p:cNvPr id="6" name="Holder 6"/>
          <p:cNvSpPr>
            <a:spLocks noGrp="1"/>
          </p:cNvSpPr>
          <p:nvPr>
            <p:ph type="sldNum" sz="quarter" idx="7"/>
          </p:nvPr>
        </p:nvSpPr>
        <p:spPr>
          <a:xfrm>
            <a:off x="8241649" y="6428920"/>
            <a:ext cx="206375" cy="211454"/>
          </a:xfrm>
          <a:prstGeom prst="rect">
            <a:avLst/>
          </a:prstGeom>
        </p:spPr>
        <p:txBody>
          <a:bodyPr wrap="square" lIns="0" tIns="0" rIns="0" bIns="0">
            <a:spAutoFit/>
          </a:bodyPr>
          <a:lstStyle>
            <a:lvl1pPr>
              <a:defRPr sz="1200" b="0" i="0">
                <a:solidFill>
                  <a:srgbClr val="888888"/>
                </a:solidFill>
                <a:latin typeface="Arial"/>
                <a:cs typeface="Arial"/>
              </a:defRPr>
            </a:lvl1pPr>
          </a:lstStyle>
          <a:p>
            <a:pPr marL="25400">
              <a:lnSpc>
                <a:spcPct val="100000"/>
              </a:lnSpc>
              <a:spcBef>
                <a:spcPts val="40"/>
              </a:spcBef>
            </a:pPr>
            <a:fld id="{81D60167-4931-47E6-BA6A-407CBD079E47}" type="slidenum">
              <a:rPr spc="-60" dirty="0"/>
              <a:t>‹#›</a:t>
            </a:fld>
            <a:endParaRPr spc="-6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957072" y="1280160"/>
            <a:ext cx="6589775" cy="248716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pc="-60" dirty="0"/>
              <a:t>1</a:t>
            </a:fld>
            <a:endParaRPr spc="-60" dirty="0"/>
          </a:p>
        </p:txBody>
      </p:sp>
      <p:sp>
        <p:nvSpPr>
          <p:cNvPr id="2" name="TextBox 1">
            <a:extLst>
              <a:ext uri="{FF2B5EF4-FFF2-40B4-BE49-F238E27FC236}">
                <a16:creationId xmlns:a16="http://schemas.microsoft.com/office/drawing/2014/main" id="{F029D205-2467-6445-9300-E6FA6199EB54}"/>
              </a:ext>
            </a:extLst>
          </p:cNvPr>
          <p:cNvSpPr txBox="1"/>
          <p:nvPr/>
        </p:nvSpPr>
        <p:spPr>
          <a:xfrm>
            <a:off x="2421436" y="3910263"/>
            <a:ext cx="4863576" cy="1938992"/>
          </a:xfrm>
          <a:prstGeom prst="rect">
            <a:avLst/>
          </a:prstGeom>
          <a:noFill/>
        </p:spPr>
        <p:txBody>
          <a:bodyPr wrap="none" rtlCol="0">
            <a:spAutoFit/>
          </a:bodyPr>
          <a:lstStyle/>
          <a:p>
            <a:pPr algn="ctr"/>
            <a:r>
              <a:rPr lang="en-US" sz="2400" dirty="0">
                <a:latin typeface="Garamond" panose="02020404030301010803" pitchFamily="18" charset="0"/>
              </a:rPr>
              <a:t>Budget Workshop</a:t>
            </a:r>
          </a:p>
          <a:p>
            <a:pPr algn="ctr"/>
            <a:r>
              <a:rPr lang="en-US" sz="2400" dirty="0">
                <a:latin typeface="Garamond" panose="02020404030301010803" pitchFamily="18" charset="0"/>
              </a:rPr>
              <a:t>January 20, 2022</a:t>
            </a:r>
          </a:p>
          <a:p>
            <a:pPr algn="ctr"/>
            <a:endParaRPr lang="en-US" sz="2400" dirty="0">
              <a:latin typeface="Garamond" panose="02020404030301010803" pitchFamily="18" charset="0"/>
            </a:endParaRPr>
          </a:p>
          <a:p>
            <a:pPr algn="ctr"/>
            <a:r>
              <a:rPr lang="en-US" sz="2400" dirty="0">
                <a:latin typeface="Garamond" panose="02020404030301010803" pitchFamily="18" charset="0"/>
              </a:rPr>
              <a:t>Dr. Suzanne </a:t>
            </a:r>
            <a:r>
              <a:rPr lang="en-US" sz="2400" dirty="0" err="1">
                <a:latin typeface="Garamond" panose="02020404030301010803" pitchFamily="18" charset="0"/>
              </a:rPr>
              <a:t>Vinnes</a:t>
            </a:r>
            <a:endParaRPr lang="en-US" sz="2400" dirty="0">
              <a:latin typeface="Garamond" panose="02020404030301010803" pitchFamily="18" charset="0"/>
            </a:endParaRPr>
          </a:p>
          <a:p>
            <a:pPr algn="ctr"/>
            <a:r>
              <a:rPr lang="en-US" sz="2400" dirty="0">
                <a:latin typeface="Garamond" panose="02020404030301010803" pitchFamily="18" charset="0"/>
              </a:rPr>
              <a:t>Executive Director of Student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u="none" dirty="0">
                <a:solidFill>
                  <a:srgbClr val="FFFFFF"/>
                </a:solidFill>
                <a:latin typeface="Garamond"/>
                <a:ea typeface="Garamond"/>
                <a:cs typeface="Garamond"/>
                <a:sym typeface="Garamond"/>
              </a:rPr>
              <a:t>PERCENT OF STUDENT’S WITH IMPAIRMENTS</a:t>
            </a:r>
            <a:endParaRPr lang="en-US" sz="3200" b="1" i="0" u="none" strike="noStrike" cap="none" dirty="0">
              <a:solidFill>
                <a:srgbClr val="FFFFFF"/>
              </a:solidFill>
              <a:latin typeface="Garamond"/>
              <a:ea typeface="Garamond"/>
              <a:cs typeface="Garamond"/>
              <a:sym typeface="Garamond"/>
            </a:endParaRP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6" name="Chart 5">
            <a:extLst>
              <a:ext uri="{FF2B5EF4-FFF2-40B4-BE49-F238E27FC236}">
                <a16:creationId xmlns:a16="http://schemas.microsoft.com/office/drawing/2014/main" id="{71DCDBB6-8FA9-8049-B35F-CB6B837C0D58}"/>
              </a:ext>
            </a:extLst>
          </p:cNvPr>
          <p:cNvGraphicFramePr>
            <a:graphicFrameLocks/>
          </p:cNvGraphicFramePr>
          <p:nvPr>
            <p:extLst>
              <p:ext uri="{D42A27DB-BD31-4B8C-83A1-F6EECF244321}">
                <p14:modId xmlns:p14="http://schemas.microsoft.com/office/powerpoint/2010/main" val="2474190063"/>
              </p:ext>
            </p:extLst>
          </p:nvPr>
        </p:nvGraphicFramePr>
        <p:xfrm>
          <a:off x="160326" y="1295399"/>
          <a:ext cx="8823348" cy="4876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709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PERCENTAGE OF SPECIAL EDUCATION STUDENTS BY SCHOOL</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6" name="Chart 5">
            <a:extLst>
              <a:ext uri="{FF2B5EF4-FFF2-40B4-BE49-F238E27FC236}">
                <a16:creationId xmlns:a16="http://schemas.microsoft.com/office/drawing/2014/main" id="{8B8C5203-2622-3542-BA1C-0B305C01E2E9}"/>
              </a:ext>
            </a:extLst>
          </p:cNvPr>
          <p:cNvGraphicFramePr>
            <a:graphicFrameLocks/>
          </p:cNvGraphicFramePr>
          <p:nvPr>
            <p:extLst>
              <p:ext uri="{D42A27DB-BD31-4B8C-83A1-F6EECF244321}">
                <p14:modId xmlns:p14="http://schemas.microsoft.com/office/powerpoint/2010/main" val="498490036"/>
              </p:ext>
            </p:extLst>
          </p:nvPr>
        </p:nvGraphicFramePr>
        <p:xfrm>
          <a:off x="160326" y="1371600"/>
          <a:ext cx="8831274" cy="48005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248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2022 Initiatives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sp>
        <p:nvSpPr>
          <p:cNvPr id="6" name="TextBox 5">
            <a:extLst>
              <a:ext uri="{FF2B5EF4-FFF2-40B4-BE49-F238E27FC236}">
                <a16:creationId xmlns:a16="http://schemas.microsoft.com/office/drawing/2014/main" id="{17A958CE-38E6-4D45-94E7-4E47E044E953}"/>
              </a:ext>
            </a:extLst>
          </p:cNvPr>
          <p:cNvSpPr txBox="1"/>
          <p:nvPr/>
        </p:nvSpPr>
        <p:spPr>
          <a:xfrm>
            <a:off x="3124200" y="1351997"/>
            <a:ext cx="2715615" cy="400110"/>
          </a:xfrm>
          <a:prstGeom prst="rect">
            <a:avLst/>
          </a:prstGeom>
          <a:noFill/>
        </p:spPr>
        <p:txBody>
          <a:bodyPr wrap="none" rtlCol="0">
            <a:spAutoFit/>
          </a:bodyPr>
          <a:lstStyle/>
          <a:p>
            <a:r>
              <a:rPr lang="en-US" sz="2000" dirty="0"/>
              <a:t>Administrative Activities</a:t>
            </a:r>
          </a:p>
        </p:txBody>
      </p:sp>
      <p:sp>
        <p:nvSpPr>
          <p:cNvPr id="7" name="TextBox 6">
            <a:extLst>
              <a:ext uri="{FF2B5EF4-FFF2-40B4-BE49-F238E27FC236}">
                <a16:creationId xmlns:a16="http://schemas.microsoft.com/office/drawing/2014/main" id="{430CD1EC-AB1B-9B40-B52E-4F177093D5BD}"/>
              </a:ext>
            </a:extLst>
          </p:cNvPr>
          <p:cNvSpPr txBox="1"/>
          <p:nvPr/>
        </p:nvSpPr>
        <p:spPr>
          <a:xfrm>
            <a:off x="2099463" y="1814078"/>
            <a:ext cx="4648200"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a:t>Adoption of State Dyslexia Guidelines</a:t>
            </a:r>
          </a:p>
          <a:p>
            <a:pPr marL="285750" indent="-285750">
              <a:buFont typeface="Arial" panose="020B0604020202020204" pitchFamily="34" charset="0"/>
              <a:buChar char="•"/>
            </a:pPr>
            <a:r>
              <a:rPr lang="en-US" dirty="0"/>
              <a:t>Revised 504 Procedural Manual, Forms, and Training</a:t>
            </a:r>
          </a:p>
          <a:p>
            <a:pPr marL="285750" indent="-285750">
              <a:buFont typeface="Arial" panose="020B0604020202020204" pitchFamily="34" charset="0"/>
              <a:buChar char="•"/>
            </a:pPr>
            <a:r>
              <a:rPr lang="en-US" dirty="0"/>
              <a:t>Formalization of the student transition from 5</a:t>
            </a:r>
            <a:r>
              <a:rPr lang="en-US" baseline="30000" dirty="0"/>
              <a:t>th</a:t>
            </a:r>
            <a:r>
              <a:rPr lang="en-US" dirty="0"/>
              <a:t> to 6</a:t>
            </a:r>
            <a:r>
              <a:rPr lang="en-US" baseline="30000" dirty="0"/>
              <a:t>th</a:t>
            </a:r>
            <a:r>
              <a:rPr lang="en-US" dirty="0"/>
              <a:t> Grade</a:t>
            </a:r>
          </a:p>
          <a:p>
            <a:pPr marL="285750" indent="-285750">
              <a:buFont typeface="Arial" panose="020B0604020202020204" pitchFamily="34" charset="0"/>
              <a:buChar char="•"/>
            </a:pPr>
            <a:r>
              <a:rPr lang="en-US" dirty="0"/>
              <a:t>Frequent, Individual Meetings with Psychologists and Team Chairs</a:t>
            </a:r>
          </a:p>
          <a:p>
            <a:pPr marL="285750" indent="-285750">
              <a:buFont typeface="Arial" panose="020B0604020202020204" pitchFamily="34" charset="0"/>
              <a:buChar char="•"/>
            </a:pPr>
            <a:r>
              <a:rPr lang="en-US" dirty="0"/>
              <a:t>Teacher Evaluation Process for Special Educators – 19 NPTS</a:t>
            </a:r>
          </a:p>
          <a:p>
            <a:pPr marL="285750" indent="-285750">
              <a:buFont typeface="Arial" panose="020B0604020202020204" pitchFamily="34" charset="0"/>
              <a:buChar char="•"/>
            </a:pPr>
            <a:r>
              <a:rPr lang="en-US" dirty="0"/>
              <a:t>Hold Monthly Faculty Meetings</a:t>
            </a:r>
          </a:p>
          <a:p>
            <a:pPr marL="285750" indent="-285750">
              <a:buFont typeface="Arial" panose="020B0604020202020204" pitchFamily="34" charset="0"/>
              <a:buChar char="•"/>
            </a:pPr>
            <a:r>
              <a:rPr lang="en-US" dirty="0"/>
              <a:t>Provide Professional Development</a:t>
            </a:r>
          </a:p>
          <a:p>
            <a:pPr marL="285750" indent="-285750">
              <a:buFont typeface="Arial" panose="020B0604020202020204" pitchFamily="34" charset="0"/>
              <a:buChar char="•"/>
            </a:pPr>
            <a:r>
              <a:rPr lang="en-US" dirty="0"/>
              <a:t>Attend Multi-Disciplinary Meetings</a:t>
            </a:r>
          </a:p>
          <a:p>
            <a:pPr marL="742950" lvl="1" indent="-285750">
              <a:buFont typeface="Arial" panose="020B0604020202020204" pitchFamily="34" charset="0"/>
              <a:buChar char="•"/>
            </a:pPr>
            <a:r>
              <a:rPr lang="en-US" dirty="0"/>
              <a:t>Curriculum</a:t>
            </a:r>
          </a:p>
          <a:p>
            <a:pPr marL="742950" lvl="1" indent="-285750">
              <a:buFont typeface="Arial" panose="020B0604020202020204" pitchFamily="34" charset="0"/>
              <a:buChar char="•"/>
            </a:pPr>
            <a:r>
              <a:rPr lang="en-US" dirty="0"/>
              <a:t>Leadership</a:t>
            </a:r>
          </a:p>
          <a:p>
            <a:pPr marL="742950" lvl="1" indent="-285750">
              <a:buFont typeface="Arial" panose="020B0604020202020204" pitchFamily="34" charset="0"/>
              <a:buChar char="•"/>
            </a:pPr>
            <a:r>
              <a:rPr lang="en-US" dirty="0"/>
              <a:t>HTSS</a:t>
            </a:r>
          </a:p>
          <a:p>
            <a:pPr marL="285750" indent="-285750">
              <a:buFont typeface="Arial" panose="020B0604020202020204" pitchFamily="34" charset="0"/>
              <a:buChar char="•"/>
            </a:pPr>
            <a:r>
              <a:rPr lang="en-US" dirty="0"/>
              <a:t>Facilitate Student Data Meetings</a:t>
            </a:r>
          </a:p>
        </p:txBody>
      </p:sp>
    </p:spTree>
    <p:extLst>
      <p:ext uri="{BB962C8B-B14F-4D97-AF65-F5344CB8AC3E}">
        <p14:creationId xmlns:p14="http://schemas.microsoft.com/office/powerpoint/2010/main" val="805803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2022 Initiatives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EE6B2EDA-7E4A-1848-9264-2444E6751B73}"/>
              </a:ext>
            </a:extLst>
          </p:cNvPr>
          <p:cNvSpPr txBox="1"/>
          <p:nvPr/>
        </p:nvSpPr>
        <p:spPr>
          <a:xfrm>
            <a:off x="2667000" y="1339545"/>
            <a:ext cx="279845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a:t>Specialized Programming</a:t>
            </a:r>
          </a:p>
        </p:txBody>
      </p:sp>
      <p:sp>
        <p:nvSpPr>
          <p:cNvPr id="3" name="TextBox 2">
            <a:extLst>
              <a:ext uri="{FF2B5EF4-FFF2-40B4-BE49-F238E27FC236}">
                <a16:creationId xmlns:a16="http://schemas.microsoft.com/office/drawing/2014/main" id="{EAF647C3-BC62-2543-A542-54FA58D7627D}"/>
              </a:ext>
            </a:extLst>
          </p:cNvPr>
          <p:cNvSpPr txBox="1"/>
          <p:nvPr/>
        </p:nvSpPr>
        <p:spPr>
          <a:xfrm>
            <a:off x="197427" y="1756064"/>
            <a:ext cx="1254895" cy="369332"/>
          </a:xfrm>
          <a:prstGeom prst="rect">
            <a:avLst/>
          </a:prstGeom>
          <a:noFill/>
        </p:spPr>
        <p:txBody>
          <a:bodyPr wrap="none" rtlCol="0">
            <a:spAutoFit/>
          </a:bodyPr>
          <a:lstStyle/>
          <a:p>
            <a:r>
              <a:rPr lang="en-US" u="sng" dirty="0"/>
              <a:t>Elementary</a:t>
            </a:r>
          </a:p>
        </p:txBody>
      </p:sp>
      <p:sp>
        <p:nvSpPr>
          <p:cNvPr id="4" name="TextBox 3">
            <a:extLst>
              <a:ext uri="{FF2B5EF4-FFF2-40B4-BE49-F238E27FC236}">
                <a16:creationId xmlns:a16="http://schemas.microsoft.com/office/drawing/2014/main" id="{A9AEAAE2-55EC-EA41-A664-0A72720A1416}"/>
              </a:ext>
            </a:extLst>
          </p:cNvPr>
          <p:cNvSpPr txBox="1"/>
          <p:nvPr/>
        </p:nvSpPr>
        <p:spPr>
          <a:xfrm>
            <a:off x="909235" y="2243457"/>
            <a:ext cx="7028655"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The addition of 2, District-Wide Language-Based Programs for Grades 3-5</a:t>
            </a:r>
          </a:p>
          <a:p>
            <a:pPr marL="285750" indent="-285750">
              <a:buFont typeface="Arial" panose="020B0604020202020204" pitchFamily="34" charset="0"/>
              <a:buChar char="•"/>
            </a:pPr>
            <a:r>
              <a:rPr lang="en-US" dirty="0"/>
              <a:t>Comprehensive Learning Center</a:t>
            </a:r>
          </a:p>
          <a:p>
            <a:pPr marL="285750" indent="-285750">
              <a:buFont typeface="Arial" panose="020B0604020202020204" pitchFamily="34" charset="0"/>
              <a:buChar char="•"/>
            </a:pPr>
            <a:r>
              <a:rPr lang="en-US" dirty="0"/>
              <a:t>Language and Academic Home Base (LAHB)</a:t>
            </a:r>
          </a:p>
        </p:txBody>
      </p:sp>
      <p:sp>
        <p:nvSpPr>
          <p:cNvPr id="5" name="TextBox 4">
            <a:extLst>
              <a:ext uri="{FF2B5EF4-FFF2-40B4-BE49-F238E27FC236}">
                <a16:creationId xmlns:a16="http://schemas.microsoft.com/office/drawing/2014/main" id="{1CCE4EDB-E7C7-6243-A7C1-3DEFDA3DC045}"/>
              </a:ext>
            </a:extLst>
          </p:cNvPr>
          <p:cNvSpPr txBox="1"/>
          <p:nvPr/>
        </p:nvSpPr>
        <p:spPr>
          <a:xfrm>
            <a:off x="243208" y="3485923"/>
            <a:ext cx="1163332" cy="369332"/>
          </a:xfrm>
          <a:prstGeom prst="rect">
            <a:avLst/>
          </a:prstGeom>
          <a:noFill/>
        </p:spPr>
        <p:txBody>
          <a:bodyPr wrap="none" rtlCol="0">
            <a:spAutoFit/>
          </a:bodyPr>
          <a:lstStyle/>
          <a:p>
            <a:r>
              <a:rPr lang="en-US" u="sng" dirty="0"/>
              <a:t>Secondary</a:t>
            </a:r>
          </a:p>
        </p:txBody>
      </p:sp>
      <p:sp>
        <p:nvSpPr>
          <p:cNvPr id="6" name="TextBox 5">
            <a:extLst>
              <a:ext uri="{FF2B5EF4-FFF2-40B4-BE49-F238E27FC236}">
                <a16:creationId xmlns:a16="http://schemas.microsoft.com/office/drawing/2014/main" id="{003D5B8C-B11D-F640-8EAA-7BA1DE6F5EFF}"/>
              </a:ext>
            </a:extLst>
          </p:cNvPr>
          <p:cNvSpPr txBox="1"/>
          <p:nvPr/>
        </p:nvSpPr>
        <p:spPr>
          <a:xfrm>
            <a:off x="909235" y="3946058"/>
            <a:ext cx="5554149" cy="92333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dirty="0"/>
              <a:t>Comprehensive Learning Center</a:t>
            </a:r>
          </a:p>
          <a:p>
            <a:pPr marL="285750" indent="-285750">
              <a:buFont typeface="Arial" panose="020B0604020202020204" pitchFamily="34" charset="0"/>
              <a:buChar char="•"/>
            </a:pPr>
            <a:r>
              <a:rPr lang="en-US" dirty="0"/>
              <a:t>Language and Academic Home Base (LAHB)</a:t>
            </a:r>
          </a:p>
          <a:p>
            <a:pPr marL="285750" indent="-285750">
              <a:buFont typeface="Arial" panose="020B0604020202020204" pitchFamily="34" charset="0"/>
              <a:buChar char="•"/>
            </a:pPr>
            <a:r>
              <a:rPr lang="en-US" dirty="0"/>
              <a:t>Home Base for Students with High Functioning Autism</a:t>
            </a:r>
          </a:p>
        </p:txBody>
      </p:sp>
    </p:spTree>
    <p:extLst>
      <p:ext uri="{BB962C8B-B14F-4D97-AF65-F5344CB8AC3E}">
        <p14:creationId xmlns:p14="http://schemas.microsoft.com/office/powerpoint/2010/main" val="233073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2022 Initiatives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EE817075-79CA-3744-A402-FFD3944FE282}"/>
              </a:ext>
            </a:extLst>
          </p:cNvPr>
          <p:cNvSpPr txBox="1"/>
          <p:nvPr/>
        </p:nvSpPr>
        <p:spPr>
          <a:xfrm>
            <a:off x="635765" y="2260022"/>
            <a:ext cx="204902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Research &amp; Analysis</a:t>
            </a:r>
          </a:p>
        </p:txBody>
      </p:sp>
      <p:sp>
        <p:nvSpPr>
          <p:cNvPr id="3" name="TextBox 2">
            <a:extLst>
              <a:ext uri="{FF2B5EF4-FFF2-40B4-BE49-F238E27FC236}">
                <a16:creationId xmlns:a16="http://schemas.microsoft.com/office/drawing/2014/main" id="{D472755D-063C-4247-B002-E15357832745}"/>
              </a:ext>
            </a:extLst>
          </p:cNvPr>
          <p:cNvSpPr txBox="1"/>
          <p:nvPr/>
        </p:nvSpPr>
        <p:spPr>
          <a:xfrm>
            <a:off x="304800" y="3285471"/>
            <a:ext cx="3138936" cy="175432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panose="020B0604020202020204" pitchFamily="34" charset="0"/>
              <a:buChar char="•"/>
            </a:pPr>
            <a:r>
              <a:rPr lang="en-US" dirty="0"/>
              <a:t>Curriculum</a:t>
            </a:r>
          </a:p>
          <a:p>
            <a:pPr marL="285750" indent="-285750">
              <a:buFont typeface="Arial" panose="020B0604020202020204" pitchFamily="34" charset="0"/>
              <a:buChar char="•"/>
            </a:pPr>
            <a:r>
              <a:rPr lang="en-US" dirty="0"/>
              <a:t>Technology</a:t>
            </a:r>
          </a:p>
          <a:p>
            <a:pPr marL="285750" indent="-285750">
              <a:buFont typeface="Arial" panose="020B0604020202020204" pitchFamily="34" charset="0"/>
              <a:buChar char="•"/>
            </a:pPr>
            <a:r>
              <a:rPr lang="en-US" dirty="0"/>
              <a:t>Software</a:t>
            </a:r>
          </a:p>
          <a:p>
            <a:pPr marL="285750" indent="-285750">
              <a:buFont typeface="Arial" panose="020B0604020202020204" pitchFamily="34" charset="0"/>
              <a:buChar char="•"/>
            </a:pPr>
            <a:r>
              <a:rPr lang="en-US" dirty="0"/>
              <a:t>K-Screening</a:t>
            </a:r>
          </a:p>
          <a:p>
            <a:pPr marL="285750" indent="-285750">
              <a:buFont typeface="Arial" panose="020B0604020202020204" pitchFamily="34" charset="0"/>
              <a:buChar char="•"/>
            </a:pPr>
            <a:r>
              <a:rPr lang="en-US" dirty="0"/>
              <a:t>Preschool Integration Model</a:t>
            </a:r>
          </a:p>
          <a:p>
            <a:pPr marL="285750" indent="-285750">
              <a:buFont typeface="Arial" panose="020B0604020202020204" pitchFamily="34" charset="0"/>
              <a:buChar char="•"/>
            </a:pPr>
            <a:r>
              <a:rPr lang="en-US" dirty="0"/>
              <a:t>Departmental PD Needs</a:t>
            </a:r>
          </a:p>
        </p:txBody>
      </p:sp>
      <p:sp>
        <p:nvSpPr>
          <p:cNvPr id="4" name="TextBox 3">
            <a:extLst>
              <a:ext uri="{FF2B5EF4-FFF2-40B4-BE49-F238E27FC236}">
                <a16:creationId xmlns:a16="http://schemas.microsoft.com/office/drawing/2014/main" id="{283C1684-F2E7-3440-A18B-A408FCEFFF04}"/>
              </a:ext>
            </a:extLst>
          </p:cNvPr>
          <p:cNvSpPr txBox="1"/>
          <p:nvPr/>
        </p:nvSpPr>
        <p:spPr>
          <a:xfrm>
            <a:off x="5575797" y="2260022"/>
            <a:ext cx="169617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COVID Recovery</a:t>
            </a:r>
          </a:p>
        </p:txBody>
      </p:sp>
      <p:sp>
        <p:nvSpPr>
          <p:cNvPr id="5" name="TextBox 4">
            <a:extLst>
              <a:ext uri="{FF2B5EF4-FFF2-40B4-BE49-F238E27FC236}">
                <a16:creationId xmlns:a16="http://schemas.microsoft.com/office/drawing/2014/main" id="{A386F148-C271-C54D-B566-3E4AF2FD399F}"/>
              </a:ext>
            </a:extLst>
          </p:cNvPr>
          <p:cNvSpPr txBox="1"/>
          <p:nvPr/>
        </p:nvSpPr>
        <p:spPr>
          <a:xfrm>
            <a:off x="3886200" y="3273547"/>
            <a:ext cx="5075364" cy="175432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Contracted Services:</a:t>
            </a:r>
          </a:p>
          <a:p>
            <a:pPr marL="285750" indent="-285750">
              <a:buFont typeface="Arial" panose="020B0604020202020204" pitchFamily="34" charset="0"/>
              <a:buChar char="•"/>
            </a:pPr>
            <a:r>
              <a:rPr lang="en-US" dirty="0"/>
              <a:t>Part Time Elementary Psychologist</a:t>
            </a:r>
          </a:p>
          <a:p>
            <a:pPr marL="285750" indent="-285750">
              <a:buFont typeface="Arial" panose="020B0604020202020204" pitchFamily="34" charset="0"/>
              <a:buChar char="•"/>
            </a:pPr>
            <a:r>
              <a:rPr lang="en-US" dirty="0"/>
              <a:t>Part Time Secondary Psychologist</a:t>
            </a:r>
          </a:p>
          <a:p>
            <a:pPr marL="285750" indent="-285750">
              <a:buFont typeface="Arial" panose="020B0604020202020204" pitchFamily="34" charset="0"/>
              <a:buChar char="•"/>
            </a:pPr>
            <a:r>
              <a:rPr lang="en-US" dirty="0"/>
              <a:t>Part Time Secondary Special Educator</a:t>
            </a:r>
          </a:p>
          <a:p>
            <a:pPr marL="285750" indent="-285750">
              <a:buFont typeface="Arial" panose="020B0604020202020204" pitchFamily="34" charset="0"/>
              <a:buChar char="•"/>
            </a:pPr>
            <a:r>
              <a:rPr lang="en-US" dirty="0"/>
              <a:t>Part Time Elementary Special Educator</a:t>
            </a:r>
          </a:p>
          <a:p>
            <a:pPr marL="285750" indent="-285750">
              <a:buFont typeface="Arial" panose="020B0604020202020204" pitchFamily="34" charset="0"/>
              <a:buChar char="•"/>
            </a:pPr>
            <a:r>
              <a:rPr lang="en-US" dirty="0"/>
              <a:t>2 - Contracted Speech and Language Pathologists</a:t>
            </a:r>
          </a:p>
        </p:txBody>
      </p:sp>
    </p:spTree>
    <p:extLst>
      <p:ext uri="{BB962C8B-B14F-4D97-AF65-F5344CB8AC3E}">
        <p14:creationId xmlns:p14="http://schemas.microsoft.com/office/powerpoint/2010/main" val="1860717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ROADMAP FOR 2022-2025</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C9C246DE-1503-C041-9EF2-62EB095C3C1A}"/>
              </a:ext>
            </a:extLst>
          </p:cNvPr>
          <p:cNvSpPr txBox="1"/>
          <p:nvPr/>
        </p:nvSpPr>
        <p:spPr>
          <a:xfrm>
            <a:off x="1983093" y="1920896"/>
            <a:ext cx="56137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This</a:t>
            </a:r>
          </a:p>
        </p:txBody>
      </p:sp>
      <p:sp>
        <p:nvSpPr>
          <p:cNvPr id="5" name="TextBox 4">
            <a:extLst>
              <a:ext uri="{FF2B5EF4-FFF2-40B4-BE49-F238E27FC236}">
                <a16:creationId xmlns:a16="http://schemas.microsoft.com/office/drawing/2014/main" id="{81093643-C381-134E-9514-EAB35D798B0E}"/>
              </a:ext>
            </a:extLst>
          </p:cNvPr>
          <p:cNvSpPr txBox="1"/>
          <p:nvPr/>
        </p:nvSpPr>
        <p:spPr>
          <a:xfrm>
            <a:off x="6096000" y="1920896"/>
            <a:ext cx="106490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NOT THIS</a:t>
            </a:r>
          </a:p>
        </p:txBody>
      </p:sp>
      <p:pic>
        <p:nvPicPr>
          <p:cNvPr id="10" name="Picture 9" descr="A picture containing tree, outdoor, several&#10;&#10;Description automatically generated">
            <a:extLst>
              <a:ext uri="{FF2B5EF4-FFF2-40B4-BE49-F238E27FC236}">
                <a16:creationId xmlns:a16="http://schemas.microsoft.com/office/drawing/2014/main" id="{576C6BD5-7234-474F-99AE-48401655A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401586"/>
            <a:ext cx="3380509" cy="2218459"/>
          </a:xfrm>
          <a:prstGeom prst="rect">
            <a:avLst/>
          </a:prstGeom>
        </p:spPr>
      </p:pic>
      <p:pic>
        <p:nvPicPr>
          <p:cNvPr id="12" name="Picture 11" descr="A picture containing sky, road, outdoor, scene&#10;&#10;Description automatically generated">
            <a:extLst>
              <a:ext uri="{FF2B5EF4-FFF2-40B4-BE49-F238E27FC236}">
                <a16:creationId xmlns:a16="http://schemas.microsoft.com/office/drawing/2014/main" id="{6CC29359-EE20-ED4D-BD25-19E578B8B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4612" y="2400809"/>
            <a:ext cx="3327681" cy="2218454"/>
          </a:xfrm>
          <a:prstGeom prst="rect">
            <a:avLst/>
          </a:prstGeom>
        </p:spPr>
      </p:pic>
    </p:spTree>
    <p:extLst>
      <p:ext uri="{BB962C8B-B14F-4D97-AF65-F5344CB8AC3E}">
        <p14:creationId xmlns:p14="http://schemas.microsoft.com/office/powerpoint/2010/main" val="1490864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ROADMAP FOR 2022-2025 </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pic>
        <p:nvPicPr>
          <p:cNvPr id="3" name="Picture 2" descr="A road with trees on either side&#10;&#10;Description automatically generated with medium confidence">
            <a:extLst>
              <a:ext uri="{FF2B5EF4-FFF2-40B4-BE49-F238E27FC236}">
                <a16:creationId xmlns:a16="http://schemas.microsoft.com/office/drawing/2014/main" id="{7780FB6C-3E82-C74E-8658-EEED68003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3346" y="1371609"/>
            <a:ext cx="3827954" cy="4980402"/>
          </a:xfrm>
          <a:prstGeom prst="rect">
            <a:avLst/>
          </a:prstGeom>
        </p:spPr>
      </p:pic>
      <p:sp>
        <p:nvSpPr>
          <p:cNvPr id="4" name="Horizontal Scroll 3">
            <a:extLst>
              <a:ext uri="{FF2B5EF4-FFF2-40B4-BE49-F238E27FC236}">
                <a16:creationId xmlns:a16="http://schemas.microsoft.com/office/drawing/2014/main" id="{89111988-7A1A-6846-A038-4DC0B748B96A}"/>
              </a:ext>
            </a:extLst>
          </p:cNvPr>
          <p:cNvSpPr/>
          <p:nvPr/>
        </p:nvSpPr>
        <p:spPr>
          <a:xfrm>
            <a:off x="620267" y="1520766"/>
            <a:ext cx="1752600" cy="9875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Professional Development</a:t>
            </a:r>
          </a:p>
        </p:txBody>
      </p:sp>
      <p:sp>
        <p:nvSpPr>
          <p:cNvPr id="10" name="Horizontal Scroll 9">
            <a:extLst>
              <a:ext uri="{FF2B5EF4-FFF2-40B4-BE49-F238E27FC236}">
                <a16:creationId xmlns:a16="http://schemas.microsoft.com/office/drawing/2014/main" id="{574DF599-EDA0-2A44-BC8B-497A16176714}"/>
              </a:ext>
            </a:extLst>
          </p:cNvPr>
          <p:cNvSpPr/>
          <p:nvPr/>
        </p:nvSpPr>
        <p:spPr>
          <a:xfrm>
            <a:off x="620267" y="3775259"/>
            <a:ext cx="1752600" cy="9875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Staffing</a:t>
            </a:r>
          </a:p>
        </p:txBody>
      </p:sp>
      <p:sp>
        <p:nvSpPr>
          <p:cNvPr id="11" name="Horizontal Scroll 10">
            <a:extLst>
              <a:ext uri="{FF2B5EF4-FFF2-40B4-BE49-F238E27FC236}">
                <a16:creationId xmlns:a16="http://schemas.microsoft.com/office/drawing/2014/main" id="{9EA9B8C2-0EDF-C14C-91BD-62CCFC3CEC6B}"/>
              </a:ext>
            </a:extLst>
          </p:cNvPr>
          <p:cNvSpPr/>
          <p:nvPr/>
        </p:nvSpPr>
        <p:spPr>
          <a:xfrm>
            <a:off x="6968836" y="1524000"/>
            <a:ext cx="1752600" cy="9875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Equity</a:t>
            </a:r>
          </a:p>
        </p:txBody>
      </p:sp>
      <p:sp>
        <p:nvSpPr>
          <p:cNvPr id="12" name="Horizontal Scroll 11">
            <a:extLst>
              <a:ext uri="{FF2B5EF4-FFF2-40B4-BE49-F238E27FC236}">
                <a16:creationId xmlns:a16="http://schemas.microsoft.com/office/drawing/2014/main" id="{0B6DB412-DDB0-E04C-A531-55602A54FDE1}"/>
              </a:ext>
            </a:extLst>
          </p:cNvPr>
          <p:cNvSpPr/>
          <p:nvPr/>
        </p:nvSpPr>
        <p:spPr>
          <a:xfrm>
            <a:off x="6981779" y="3854619"/>
            <a:ext cx="1752600" cy="98754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Programming</a:t>
            </a:r>
          </a:p>
        </p:txBody>
      </p:sp>
      <p:sp>
        <p:nvSpPr>
          <p:cNvPr id="5" name="TextBox 4">
            <a:extLst>
              <a:ext uri="{FF2B5EF4-FFF2-40B4-BE49-F238E27FC236}">
                <a16:creationId xmlns:a16="http://schemas.microsoft.com/office/drawing/2014/main" id="{EB45D20A-7F46-9649-8561-D80324D539BE}"/>
              </a:ext>
            </a:extLst>
          </p:cNvPr>
          <p:cNvSpPr txBox="1"/>
          <p:nvPr/>
        </p:nvSpPr>
        <p:spPr>
          <a:xfrm>
            <a:off x="160326" y="2561295"/>
            <a:ext cx="2603020" cy="1169551"/>
          </a:xfrm>
          <a:prstGeom prst="rect">
            <a:avLst/>
          </a:prstGeom>
          <a:noFill/>
        </p:spPr>
        <p:txBody>
          <a:bodyPr wrap="none" rtlCol="0">
            <a:spAutoFit/>
          </a:bodyPr>
          <a:lstStyle/>
          <a:p>
            <a:pPr marL="285750" indent="-285750">
              <a:buFont typeface="Arial" panose="020B0604020202020204" pitchFamily="34" charset="0"/>
              <a:buChar char="•"/>
            </a:pPr>
            <a:r>
              <a:rPr lang="en-US" sz="1400" dirty="0"/>
              <a:t>Universal Design for Learning</a:t>
            </a:r>
          </a:p>
          <a:p>
            <a:pPr marL="285750" indent="-285750">
              <a:buFont typeface="Arial" panose="020B0604020202020204" pitchFamily="34" charset="0"/>
              <a:buChar char="•"/>
            </a:pPr>
            <a:r>
              <a:rPr lang="en-US" sz="1400" dirty="0"/>
              <a:t>Tiered Systems of Support</a:t>
            </a:r>
          </a:p>
          <a:p>
            <a:pPr marL="285750" indent="-285750">
              <a:buFont typeface="Arial" panose="020B0604020202020204" pitchFamily="34" charset="0"/>
              <a:buChar char="•"/>
            </a:pPr>
            <a:r>
              <a:rPr lang="en-US" sz="1400" dirty="0"/>
              <a:t>Specialized Reading</a:t>
            </a:r>
          </a:p>
          <a:p>
            <a:pPr marL="285750" indent="-285750">
              <a:buFont typeface="Arial" panose="020B0604020202020204" pitchFamily="34" charset="0"/>
              <a:buChar char="•"/>
            </a:pPr>
            <a:r>
              <a:rPr lang="en-US" sz="1400" dirty="0" err="1"/>
              <a:t>Goalbook</a:t>
            </a:r>
            <a:endParaRPr lang="en-US" sz="1400" dirty="0"/>
          </a:p>
          <a:p>
            <a:pPr marL="285750" indent="-285750">
              <a:buFont typeface="Arial" panose="020B0604020202020204" pitchFamily="34" charset="0"/>
              <a:buChar char="•"/>
            </a:pPr>
            <a:r>
              <a:rPr lang="en-US" sz="1400" dirty="0"/>
              <a:t>Safety Care</a:t>
            </a:r>
          </a:p>
        </p:txBody>
      </p:sp>
      <p:sp>
        <p:nvSpPr>
          <p:cNvPr id="6" name="TextBox 5">
            <a:extLst>
              <a:ext uri="{FF2B5EF4-FFF2-40B4-BE49-F238E27FC236}">
                <a16:creationId xmlns:a16="http://schemas.microsoft.com/office/drawing/2014/main" id="{4BA1E5BE-B040-1A48-8976-CCA41214F8EC}"/>
              </a:ext>
            </a:extLst>
          </p:cNvPr>
          <p:cNvSpPr txBox="1"/>
          <p:nvPr/>
        </p:nvSpPr>
        <p:spPr>
          <a:xfrm>
            <a:off x="164066" y="4864920"/>
            <a:ext cx="2502934"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1.0 </a:t>
            </a:r>
            <a:r>
              <a:rPr lang="en-US" sz="1400" dirty="0" err="1"/>
              <a:t>SpEd</a:t>
            </a:r>
            <a:r>
              <a:rPr lang="en-US" sz="1400" dirty="0"/>
              <a:t> Teacher: HMS</a:t>
            </a:r>
          </a:p>
          <a:p>
            <a:pPr marL="285750" indent="-285750">
              <a:buFont typeface="Arial" panose="020B0604020202020204" pitchFamily="34" charset="0"/>
              <a:buChar char="•"/>
            </a:pPr>
            <a:r>
              <a:rPr lang="en-US" sz="1400" dirty="0"/>
              <a:t>1.0 SLP (RISE)</a:t>
            </a:r>
          </a:p>
          <a:p>
            <a:pPr marL="285750" indent="-285750">
              <a:buFont typeface="Arial" panose="020B0604020202020204" pitchFamily="34" charset="0"/>
              <a:buChar char="•"/>
            </a:pPr>
            <a:r>
              <a:rPr lang="en-US" sz="1400" dirty="0"/>
              <a:t>1.0 Secondary Academic Evaluator</a:t>
            </a:r>
          </a:p>
          <a:p>
            <a:pPr marL="285750" indent="-285750">
              <a:buFont typeface="Arial" panose="020B0604020202020204" pitchFamily="34" charset="0"/>
              <a:buChar char="•"/>
            </a:pPr>
            <a:r>
              <a:rPr lang="en-US" sz="1400" dirty="0"/>
              <a:t>2.0 Secondary Team Chair/504 Coordinator</a:t>
            </a:r>
          </a:p>
        </p:txBody>
      </p:sp>
      <p:sp>
        <p:nvSpPr>
          <p:cNvPr id="7" name="TextBox 6">
            <a:extLst>
              <a:ext uri="{FF2B5EF4-FFF2-40B4-BE49-F238E27FC236}">
                <a16:creationId xmlns:a16="http://schemas.microsoft.com/office/drawing/2014/main" id="{4D78964D-1553-9946-A9DA-0514A35BFAA5}"/>
              </a:ext>
            </a:extLst>
          </p:cNvPr>
          <p:cNvSpPr txBox="1"/>
          <p:nvPr/>
        </p:nvSpPr>
        <p:spPr>
          <a:xfrm>
            <a:off x="6673793" y="2535380"/>
            <a:ext cx="224160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Full Time Secondary Inclusion Facilitators</a:t>
            </a:r>
          </a:p>
          <a:p>
            <a:pPr marL="285750" indent="-285750">
              <a:buFont typeface="Arial" panose="020B0604020202020204" pitchFamily="34" charset="0"/>
              <a:buChar char="•"/>
            </a:pPr>
            <a:r>
              <a:rPr lang="en-US" sz="1400" dirty="0"/>
              <a:t>Restorative Practices</a:t>
            </a:r>
          </a:p>
          <a:p>
            <a:pPr marL="285750" indent="-285750">
              <a:buFont typeface="Arial" panose="020B0604020202020204" pitchFamily="34" charset="0"/>
              <a:buChar char="•"/>
            </a:pPr>
            <a:r>
              <a:rPr lang="en-US" sz="1400" dirty="0"/>
              <a:t>Courageous Conversations</a:t>
            </a:r>
          </a:p>
          <a:p>
            <a:pPr marL="285750" indent="-285750">
              <a:buFont typeface="Arial" panose="020B0604020202020204" pitchFamily="34" charset="0"/>
              <a:buChar char="•"/>
            </a:pPr>
            <a:r>
              <a:rPr lang="en-US" sz="1400" dirty="0"/>
              <a:t>University Partnerships</a:t>
            </a:r>
          </a:p>
        </p:txBody>
      </p:sp>
      <p:sp>
        <p:nvSpPr>
          <p:cNvPr id="8" name="TextBox 7">
            <a:extLst>
              <a:ext uri="{FF2B5EF4-FFF2-40B4-BE49-F238E27FC236}">
                <a16:creationId xmlns:a16="http://schemas.microsoft.com/office/drawing/2014/main" id="{B448F186-C4C2-B84E-AE93-0F8D61180906}"/>
              </a:ext>
            </a:extLst>
          </p:cNvPr>
          <p:cNvSpPr txBox="1"/>
          <p:nvPr/>
        </p:nvSpPr>
        <p:spPr>
          <a:xfrm>
            <a:off x="6723281" y="4842163"/>
            <a:ext cx="224160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Continued analysis of effective programming</a:t>
            </a:r>
          </a:p>
          <a:p>
            <a:pPr marL="285750" indent="-285750">
              <a:buFont typeface="Arial" panose="020B0604020202020204" pitchFamily="34" charset="0"/>
              <a:buChar char="•"/>
            </a:pPr>
            <a:r>
              <a:rPr lang="en-US" sz="1400" dirty="0"/>
              <a:t>Transdisciplinary Teaming</a:t>
            </a:r>
          </a:p>
          <a:p>
            <a:pPr marL="285750" indent="-285750">
              <a:buFont typeface="Arial" panose="020B0604020202020204" pitchFamily="34" charset="0"/>
              <a:buChar char="•"/>
            </a:pPr>
            <a:r>
              <a:rPr lang="en-US" sz="1400" dirty="0"/>
              <a:t>Updated Procedural Manual </a:t>
            </a:r>
          </a:p>
        </p:txBody>
      </p:sp>
    </p:spTree>
    <p:extLst>
      <p:ext uri="{BB962C8B-B14F-4D97-AF65-F5344CB8AC3E}">
        <p14:creationId xmlns:p14="http://schemas.microsoft.com/office/powerpoint/2010/main" val="139817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900" b="1" i="0" u="none" strike="noStrike" cap="none" dirty="0">
                <a:solidFill>
                  <a:srgbClr val="FFFFFF"/>
                </a:solidFill>
                <a:latin typeface="Garamond"/>
                <a:ea typeface="Garamond"/>
                <a:cs typeface="Garamond"/>
                <a:sym typeface="Garamond"/>
              </a:rPr>
              <a:t>References</a:t>
            </a:r>
          </a:p>
        </p:txBody>
      </p:sp>
      <p:sp>
        <p:nvSpPr>
          <p:cNvPr id="2" name="Text Placeholder 1"/>
          <p:cNvSpPr>
            <a:spLocks noGrp="1"/>
          </p:cNvSpPr>
          <p:nvPr>
            <p:ph idx="1"/>
          </p:nvPr>
        </p:nvSpPr>
        <p:spPr>
          <a:xfrm>
            <a:off x="608235" y="1981200"/>
            <a:ext cx="8229600" cy="3262432"/>
          </a:xfrm>
        </p:spPr>
        <p:txBody>
          <a:bodyPr/>
          <a:lstStyle/>
          <a:p>
            <a:pPr marL="774700" indent="-571500"/>
            <a:r>
              <a:rPr lang="en-US" sz="1600" dirty="0">
                <a:latin typeface="Garamond" panose="02020404030301010803" pitchFamily="18" charset="0"/>
              </a:rPr>
              <a:t>Gray, B. (2009). Enhancing Transdisciplinary Research Through Collaborative Leadership. </a:t>
            </a:r>
            <a:r>
              <a:rPr lang="en-US" sz="1600" i="1" dirty="0">
                <a:latin typeface="Garamond" panose="02020404030301010803" pitchFamily="18" charset="0"/>
              </a:rPr>
              <a:t>American Journal of Preventative Medicine</a:t>
            </a:r>
            <a:r>
              <a:rPr lang="en-US" sz="1600" dirty="0">
                <a:latin typeface="Garamond" panose="02020404030301010803" pitchFamily="18" charset="0"/>
              </a:rPr>
              <a:t>, 35(2), 124-132.</a:t>
            </a:r>
          </a:p>
          <a:p>
            <a:pPr marL="774700" indent="-571500"/>
            <a:endParaRPr lang="en-US" sz="1600" dirty="0">
              <a:latin typeface="Garamond" panose="02020404030301010803" pitchFamily="18" charset="0"/>
            </a:endParaRPr>
          </a:p>
          <a:p>
            <a:pPr marL="774700" indent="-571500"/>
            <a:r>
              <a:rPr lang="en-US" sz="1600" dirty="0">
                <a:latin typeface="Garamond" panose="02020404030301010803" pitchFamily="18" charset="0"/>
              </a:rPr>
              <a:t>Kauffman, J. (2007). Conceptual Models and the Future of Special Education. </a:t>
            </a:r>
            <a:r>
              <a:rPr lang="en-US" sz="1600" i="1" dirty="0">
                <a:latin typeface="Garamond" panose="02020404030301010803" pitchFamily="18" charset="0"/>
              </a:rPr>
              <a:t>Education and Treatment of Children</a:t>
            </a:r>
            <a:r>
              <a:rPr lang="en-US" sz="1600" dirty="0">
                <a:latin typeface="Garamond" panose="02020404030301010803" pitchFamily="18" charset="0"/>
              </a:rPr>
              <a:t>, 30 (4), 241-258.</a:t>
            </a:r>
          </a:p>
          <a:p>
            <a:pPr marL="774700" indent="-571500"/>
            <a:endParaRPr lang="en-US" sz="1600" dirty="0">
              <a:latin typeface="Garamond" panose="02020404030301010803" pitchFamily="18" charset="0"/>
            </a:endParaRPr>
          </a:p>
          <a:p>
            <a:pPr marL="774700" indent="-571500"/>
            <a:r>
              <a:rPr lang="en-US" sz="1600" dirty="0">
                <a:latin typeface="Garamond" panose="02020404030301010803" pitchFamily="18" charset="0"/>
              </a:rPr>
              <a:t>King, G., Strachan, D., Tucker, M et al., (2009). The Application of a Transdisciplinary Model for Early Intervention Services. </a:t>
            </a:r>
            <a:r>
              <a:rPr lang="en-US" sz="1600" i="1" dirty="0">
                <a:latin typeface="Garamond" panose="02020404030301010803" pitchFamily="18" charset="0"/>
              </a:rPr>
              <a:t>Infants and Young Children</a:t>
            </a:r>
            <a:r>
              <a:rPr lang="en-US" sz="1600" dirty="0">
                <a:latin typeface="Garamond" panose="02020404030301010803" pitchFamily="18" charset="0"/>
              </a:rPr>
              <a:t>, 22(3), 211-223.</a:t>
            </a:r>
          </a:p>
          <a:p>
            <a:pPr marL="774700" indent="-571500"/>
            <a:endParaRPr lang="en-US" sz="1600" dirty="0">
              <a:latin typeface="Garamond" panose="02020404030301010803" pitchFamily="18" charset="0"/>
            </a:endParaRPr>
          </a:p>
          <a:p>
            <a:pPr marL="774700" indent="-571500"/>
            <a:r>
              <a:rPr lang="en-US" sz="1600" dirty="0">
                <a:latin typeface="Garamond" panose="02020404030301010803" pitchFamily="18" charset="0"/>
              </a:rPr>
              <a:t>Vaughn, S. &amp; </a:t>
            </a:r>
            <a:r>
              <a:rPr lang="en-US" sz="1600" dirty="0" err="1">
                <a:latin typeface="Garamond" panose="02020404030301010803" pitchFamily="18" charset="0"/>
              </a:rPr>
              <a:t>Linan</a:t>
            </a:r>
            <a:r>
              <a:rPr lang="en-US" sz="1600" dirty="0">
                <a:latin typeface="Garamond" panose="02020404030301010803" pitchFamily="18" charset="0"/>
              </a:rPr>
              <a:t>-Thompson, S. (2003). What is Special About Special Education for Students with Learning Disabilities, 37(3), 140-147.</a:t>
            </a:r>
          </a:p>
          <a:p>
            <a:pPr marL="0" indent="0">
              <a:buNone/>
            </a:pPr>
            <a:endParaRPr lang="en-US" dirty="0"/>
          </a:p>
          <a:p>
            <a:endParaRPr lang="en-US" dirty="0"/>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7" name="object 6">
            <a:extLst>
              <a:ext uri="{FF2B5EF4-FFF2-40B4-BE49-F238E27FC236}">
                <a16:creationId xmlns:a16="http://schemas.microsoft.com/office/drawing/2014/main" id="{90853B0A-9EE6-D148-9BED-52A93EEB9C07}"/>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5636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50" name="Shape 150"/>
          <p:cNvSpPr txBox="1">
            <a:spLocks noGrp="1"/>
          </p:cNvSpPr>
          <p:nvPr>
            <p:ph type="title"/>
          </p:nvPr>
        </p:nvSpPr>
        <p:spPr>
          <a:xfrm>
            <a:off x="0" y="0"/>
            <a:ext cx="9144000" cy="1143000"/>
          </a:xfrm>
          <a:prstGeom prst="rect">
            <a:avLst/>
          </a:prstGeom>
          <a:noFill/>
          <a:ln>
            <a:noFill/>
          </a:ln>
        </p:spPr>
        <p:txBody>
          <a:bodyPr lIns="91425" tIns="45700" rIns="91425" bIns="45700" anchor="ctr" anchorCtr="0">
            <a:noAutofit/>
          </a:bodyPr>
          <a:lstStyle/>
          <a:p>
            <a:pPr lvl="0" algn="ctr">
              <a:buClr>
                <a:schemeClr val="lt1"/>
              </a:buClr>
              <a:buSzPct val="25000"/>
            </a:pPr>
            <a:r>
              <a:rPr lang="en-US" sz="3200" b="1" i="0" u="none" strike="noStrike" cap="none" dirty="0">
                <a:solidFill>
                  <a:schemeClr val="lt1"/>
                </a:solidFill>
                <a:latin typeface="Garamond"/>
                <a:ea typeface="Garamond"/>
                <a:cs typeface="Garamond"/>
                <a:sym typeface="Garamond"/>
              </a:rPr>
              <a:t>HISTORICAL CONTEXT AND VISION</a:t>
            </a:r>
          </a:p>
        </p:txBody>
      </p:sp>
      <p:cxnSp>
        <p:nvCxnSpPr>
          <p:cNvPr id="152" name="Shape 152"/>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4" name="TextBox 3">
            <a:extLst>
              <a:ext uri="{FF2B5EF4-FFF2-40B4-BE49-F238E27FC236}">
                <a16:creationId xmlns:a16="http://schemas.microsoft.com/office/drawing/2014/main" id="{0FD96A40-32B1-3945-84C3-5EE5C5CC2D37}"/>
              </a:ext>
            </a:extLst>
          </p:cNvPr>
          <p:cNvSpPr txBox="1"/>
          <p:nvPr/>
        </p:nvSpPr>
        <p:spPr>
          <a:xfrm>
            <a:off x="3477790" y="3423085"/>
            <a:ext cx="2188420"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latin typeface="Garamond" panose="02020404030301010803" pitchFamily="18" charset="0"/>
              </a:rPr>
              <a:t>EXCELLENCE</a:t>
            </a:r>
          </a:p>
        </p:txBody>
      </p:sp>
      <p:sp>
        <p:nvSpPr>
          <p:cNvPr id="5" name="TextBox 4">
            <a:extLst>
              <a:ext uri="{FF2B5EF4-FFF2-40B4-BE49-F238E27FC236}">
                <a16:creationId xmlns:a16="http://schemas.microsoft.com/office/drawing/2014/main" id="{A873E9F2-6198-5D48-BAF4-BFD2E83972C0}"/>
              </a:ext>
            </a:extLst>
          </p:cNvPr>
          <p:cNvSpPr txBox="1"/>
          <p:nvPr/>
        </p:nvSpPr>
        <p:spPr>
          <a:xfrm>
            <a:off x="660538" y="1494741"/>
            <a:ext cx="207078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Garamond" panose="02020404030301010803" pitchFamily="18" charset="0"/>
              </a:rPr>
              <a:t>Positive and collaborative parent/school partnerships</a:t>
            </a:r>
          </a:p>
        </p:txBody>
      </p:sp>
      <p:sp>
        <p:nvSpPr>
          <p:cNvPr id="6" name="TextBox 5">
            <a:extLst>
              <a:ext uri="{FF2B5EF4-FFF2-40B4-BE49-F238E27FC236}">
                <a16:creationId xmlns:a16="http://schemas.microsoft.com/office/drawing/2014/main" id="{77EA49B5-831A-8A41-A17E-F5ACE32466FB}"/>
              </a:ext>
            </a:extLst>
          </p:cNvPr>
          <p:cNvSpPr txBox="1"/>
          <p:nvPr/>
        </p:nvSpPr>
        <p:spPr>
          <a:xfrm>
            <a:off x="6222669" y="1494741"/>
            <a:ext cx="2315057"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Garamond" panose="02020404030301010803" pitchFamily="18" charset="0"/>
              </a:rPr>
              <a:t>Strong, Effective </a:t>
            </a:r>
          </a:p>
          <a:p>
            <a:pPr algn="ctr"/>
            <a:r>
              <a:rPr lang="en-US" sz="2400" dirty="0">
                <a:latin typeface="Garamond" panose="02020404030301010803" pitchFamily="18" charset="0"/>
              </a:rPr>
              <a:t>Specialized Programming</a:t>
            </a:r>
          </a:p>
        </p:txBody>
      </p:sp>
      <p:sp>
        <p:nvSpPr>
          <p:cNvPr id="7" name="TextBox 6">
            <a:extLst>
              <a:ext uri="{FF2B5EF4-FFF2-40B4-BE49-F238E27FC236}">
                <a16:creationId xmlns:a16="http://schemas.microsoft.com/office/drawing/2014/main" id="{E21CF3B7-1CEA-1141-BECD-D59FD6F9F1F5}"/>
              </a:ext>
            </a:extLst>
          </p:cNvPr>
          <p:cNvSpPr txBox="1"/>
          <p:nvPr/>
        </p:nvSpPr>
        <p:spPr>
          <a:xfrm>
            <a:off x="660538" y="4908205"/>
            <a:ext cx="220141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Garamond" panose="02020404030301010803" pitchFamily="18" charset="0"/>
              </a:rPr>
              <a:t>Fiscal Responsibility</a:t>
            </a:r>
          </a:p>
        </p:txBody>
      </p:sp>
      <p:sp>
        <p:nvSpPr>
          <p:cNvPr id="8" name="TextBox 7">
            <a:extLst>
              <a:ext uri="{FF2B5EF4-FFF2-40B4-BE49-F238E27FC236}">
                <a16:creationId xmlns:a16="http://schemas.microsoft.com/office/drawing/2014/main" id="{D8E02DC7-B774-6F48-B10F-D91C90BA39BE}"/>
              </a:ext>
            </a:extLst>
          </p:cNvPr>
          <p:cNvSpPr txBox="1"/>
          <p:nvPr/>
        </p:nvSpPr>
        <p:spPr>
          <a:xfrm>
            <a:off x="6203435" y="4906357"/>
            <a:ext cx="235352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latin typeface="Garamond" panose="02020404030301010803" pitchFamily="18" charset="0"/>
              </a:rPr>
              <a:t>Professional Growth</a:t>
            </a:r>
          </a:p>
        </p:txBody>
      </p:sp>
      <p:cxnSp>
        <p:nvCxnSpPr>
          <p:cNvPr id="11" name="Straight Connector 10">
            <a:extLst>
              <a:ext uri="{FF2B5EF4-FFF2-40B4-BE49-F238E27FC236}">
                <a16:creationId xmlns:a16="http://schemas.microsoft.com/office/drawing/2014/main" id="{70C2E5B4-0FC4-424C-98D2-0AB202ABE549}"/>
              </a:ext>
            </a:extLst>
          </p:cNvPr>
          <p:cNvCxnSpPr/>
          <p:nvPr/>
        </p:nvCxnSpPr>
        <p:spPr>
          <a:xfrm>
            <a:off x="2731325" y="3064401"/>
            <a:ext cx="746465" cy="358684"/>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484A968E-DB5D-2047-A8D1-C192BDA96699}"/>
              </a:ext>
            </a:extLst>
          </p:cNvPr>
          <p:cNvCxnSpPr>
            <a:cxnSpLocks/>
          </p:cNvCxnSpPr>
          <p:nvPr/>
        </p:nvCxnSpPr>
        <p:spPr>
          <a:xfrm>
            <a:off x="5666210" y="3884750"/>
            <a:ext cx="556459" cy="1021607"/>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5DE7E211-A6CE-384D-914C-8A5BB27EFD32}"/>
              </a:ext>
            </a:extLst>
          </p:cNvPr>
          <p:cNvCxnSpPr>
            <a:cxnSpLocks/>
          </p:cNvCxnSpPr>
          <p:nvPr/>
        </p:nvCxnSpPr>
        <p:spPr>
          <a:xfrm flipV="1">
            <a:off x="2861953" y="3884751"/>
            <a:ext cx="615837" cy="1021606"/>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F97C83B4-F11C-3A44-9DFA-C1F275D69300}"/>
              </a:ext>
            </a:extLst>
          </p:cNvPr>
          <p:cNvCxnSpPr>
            <a:cxnSpLocks/>
          </p:cNvCxnSpPr>
          <p:nvPr/>
        </p:nvCxnSpPr>
        <p:spPr>
          <a:xfrm flipH="1">
            <a:off x="5666210" y="2705717"/>
            <a:ext cx="556459" cy="717368"/>
          </a:xfrm>
          <a:prstGeom prst="line">
            <a:avLst/>
          </a:prstGeom>
        </p:spPr>
        <p:style>
          <a:lnRef idx="1">
            <a:schemeClr val="accent2"/>
          </a:lnRef>
          <a:fillRef idx="0">
            <a:schemeClr val="accent2"/>
          </a:fillRef>
          <a:effectRef idx="0">
            <a:schemeClr val="accent2"/>
          </a:effectRef>
          <a:fontRef idx="minor">
            <a:schemeClr val="tx1"/>
          </a:fontRef>
        </p:style>
      </p:cxnSp>
      <p:sp>
        <p:nvSpPr>
          <p:cNvPr id="18" name="object 6">
            <a:extLst>
              <a:ext uri="{FF2B5EF4-FFF2-40B4-BE49-F238E27FC236}">
                <a16:creationId xmlns:a16="http://schemas.microsoft.com/office/drawing/2014/main" id="{4BC8E03D-278B-0D41-86B0-E2C9BF296EB6}"/>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597571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228600" y="0"/>
            <a:ext cx="86868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CONCEPTUAL FRAMEWORKS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pic>
        <p:nvPicPr>
          <p:cNvPr id="7" name="Picture 6">
            <a:extLst>
              <a:ext uri="{FF2B5EF4-FFF2-40B4-BE49-F238E27FC236}">
                <a16:creationId xmlns:a16="http://schemas.microsoft.com/office/drawing/2014/main" id="{D9BCD971-797E-3B4B-879E-7D721AFFF600}"/>
              </a:ext>
            </a:extLst>
          </p:cNvPr>
          <p:cNvPicPr>
            <a:picLocks noChangeAspect="1"/>
          </p:cNvPicPr>
          <p:nvPr/>
        </p:nvPicPr>
        <p:blipFill>
          <a:blip r:embed="rId3"/>
          <a:stretch>
            <a:fillRect/>
          </a:stretch>
        </p:blipFill>
        <p:spPr>
          <a:xfrm>
            <a:off x="52737" y="4245283"/>
            <a:ext cx="2099376" cy="1858299"/>
          </a:xfrm>
          <a:prstGeom prst="rect">
            <a:avLst/>
          </a:prstGeom>
        </p:spPr>
      </p:pic>
      <p:pic>
        <p:nvPicPr>
          <p:cNvPr id="9" name="Picture 8">
            <a:extLst>
              <a:ext uri="{FF2B5EF4-FFF2-40B4-BE49-F238E27FC236}">
                <a16:creationId xmlns:a16="http://schemas.microsoft.com/office/drawing/2014/main" id="{1BFEE6CA-AAE7-0A40-A94F-DCC010838526}"/>
              </a:ext>
            </a:extLst>
          </p:cNvPr>
          <p:cNvPicPr>
            <a:picLocks noChangeAspect="1"/>
          </p:cNvPicPr>
          <p:nvPr/>
        </p:nvPicPr>
        <p:blipFill>
          <a:blip r:embed="rId4"/>
          <a:stretch>
            <a:fillRect/>
          </a:stretch>
        </p:blipFill>
        <p:spPr>
          <a:xfrm>
            <a:off x="7159629" y="4245283"/>
            <a:ext cx="1486196" cy="1899028"/>
          </a:xfrm>
          <a:prstGeom prst="rect">
            <a:avLst/>
          </a:prstGeom>
        </p:spPr>
      </p:pic>
      <p:pic>
        <p:nvPicPr>
          <p:cNvPr id="12" name="Picture 11">
            <a:extLst>
              <a:ext uri="{FF2B5EF4-FFF2-40B4-BE49-F238E27FC236}">
                <a16:creationId xmlns:a16="http://schemas.microsoft.com/office/drawing/2014/main" id="{44545CE1-835D-4E4A-A192-FACBF8D5B8F7}"/>
              </a:ext>
            </a:extLst>
          </p:cNvPr>
          <p:cNvPicPr>
            <a:picLocks noChangeAspect="1"/>
          </p:cNvPicPr>
          <p:nvPr/>
        </p:nvPicPr>
        <p:blipFill>
          <a:blip r:embed="rId5"/>
          <a:stretch>
            <a:fillRect/>
          </a:stretch>
        </p:blipFill>
        <p:spPr>
          <a:xfrm>
            <a:off x="3327502" y="2462755"/>
            <a:ext cx="2488995" cy="2024245"/>
          </a:xfrm>
          <a:prstGeom prst="rect">
            <a:avLst/>
          </a:prstGeom>
        </p:spPr>
      </p:pic>
      <p:sp>
        <p:nvSpPr>
          <p:cNvPr id="8" name="Striped Right Arrow 7">
            <a:extLst>
              <a:ext uri="{FF2B5EF4-FFF2-40B4-BE49-F238E27FC236}">
                <a16:creationId xmlns:a16="http://schemas.microsoft.com/office/drawing/2014/main" id="{8DD8E51D-5523-D44C-B568-0CFCCF102BCB}"/>
              </a:ext>
            </a:extLst>
          </p:cNvPr>
          <p:cNvSpPr/>
          <p:nvPr/>
        </p:nvSpPr>
        <p:spPr>
          <a:xfrm rot="5400000">
            <a:off x="4255148" y="4612962"/>
            <a:ext cx="662710" cy="5651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a:extLst>
              <a:ext uri="{FF2B5EF4-FFF2-40B4-BE49-F238E27FC236}">
                <a16:creationId xmlns:a16="http://schemas.microsoft.com/office/drawing/2014/main" id="{567A263E-2C46-6144-8763-839A86AE16A5}"/>
              </a:ext>
            </a:extLst>
          </p:cNvPr>
          <p:cNvSpPr/>
          <p:nvPr/>
        </p:nvSpPr>
        <p:spPr>
          <a:xfrm rot="5400000">
            <a:off x="4225323" y="5459839"/>
            <a:ext cx="722359" cy="5651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DDAA0A-6CEC-334A-9923-D3691D5D881D}"/>
              </a:ext>
            </a:extLst>
          </p:cNvPr>
          <p:cNvSpPr txBox="1"/>
          <p:nvPr/>
        </p:nvSpPr>
        <p:spPr>
          <a:xfrm>
            <a:off x="2192773" y="4755701"/>
            <a:ext cx="196447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t>Legal Mandates</a:t>
            </a:r>
          </a:p>
          <a:p>
            <a:pPr marL="285750" indent="-285750">
              <a:buFont typeface="Arial" panose="020B0604020202020204" pitchFamily="34" charset="0"/>
              <a:buChar char="•"/>
            </a:pPr>
            <a:r>
              <a:rPr lang="en-US" sz="1600" dirty="0"/>
              <a:t>Government/ Legal Regulations</a:t>
            </a:r>
          </a:p>
          <a:p>
            <a:pPr marL="285750" indent="-285750">
              <a:buFont typeface="Arial" panose="020B0604020202020204" pitchFamily="34" charset="0"/>
              <a:buChar char="•"/>
            </a:pPr>
            <a:r>
              <a:rPr lang="en-US" sz="1600" dirty="0"/>
              <a:t>Teacher Qualifications</a:t>
            </a:r>
          </a:p>
        </p:txBody>
      </p:sp>
      <p:sp>
        <p:nvSpPr>
          <p:cNvPr id="11" name="TextBox 10">
            <a:extLst>
              <a:ext uri="{FF2B5EF4-FFF2-40B4-BE49-F238E27FC236}">
                <a16:creationId xmlns:a16="http://schemas.microsoft.com/office/drawing/2014/main" id="{77405DFC-26C4-8C4C-B151-8E1B5F704403}"/>
              </a:ext>
            </a:extLst>
          </p:cNvPr>
          <p:cNvSpPr txBox="1"/>
          <p:nvPr/>
        </p:nvSpPr>
        <p:spPr>
          <a:xfrm>
            <a:off x="5066840" y="5157955"/>
            <a:ext cx="196447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t>Child Growth and Development</a:t>
            </a:r>
          </a:p>
          <a:p>
            <a:pPr marL="285750" indent="-285750">
              <a:buFont typeface="Arial" panose="020B0604020202020204" pitchFamily="34" charset="0"/>
              <a:buChar char="•"/>
            </a:pPr>
            <a:r>
              <a:rPr lang="en-US" sz="1600" dirty="0"/>
              <a:t>Child Psychology</a:t>
            </a:r>
          </a:p>
        </p:txBody>
      </p:sp>
      <p:sp>
        <p:nvSpPr>
          <p:cNvPr id="13" name="TextBox 12">
            <a:extLst>
              <a:ext uri="{FF2B5EF4-FFF2-40B4-BE49-F238E27FC236}">
                <a16:creationId xmlns:a16="http://schemas.microsoft.com/office/drawing/2014/main" id="{26219064-ADEA-6049-8C84-EE2ADAAEE062}"/>
              </a:ext>
            </a:extLst>
          </p:cNvPr>
          <p:cNvSpPr txBox="1"/>
          <p:nvPr/>
        </p:nvSpPr>
        <p:spPr>
          <a:xfrm>
            <a:off x="7876377" y="6554360"/>
            <a:ext cx="1207382" cy="246221"/>
          </a:xfrm>
          <a:prstGeom prst="rect">
            <a:avLst/>
          </a:prstGeom>
          <a:noFill/>
        </p:spPr>
        <p:txBody>
          <a:bodyPr wrap="none" rtlCol="0">
            <a:spAutoFit/>
          </a:bodyPr>
          <a:lstStyle/>
          <a:p>
            <a:r>
              <a:rPr lang="en-US" sz="1000" dirty="0">
                <a:latin typeface="Garamond" panose="02020404030301010803" pitchFamily="18" charset="0"/>
              </a:rPr>
              <a:t>Kauffman, J. (2007).</a:t>
            </a:r>
          </a:p>
        </p:txBody>
      </p:sp>
      <p:sp>
        <p:nvSpPr>
          <p:cNvPr id="15" name="object 6">
            <a:extLst>
              <a:ext uri="{FF2B5EF4-FFF2-40B4-BE49-F238E27FC236}">
                <a16:creationId xmlns:a16="http://schemas.microsoft.com/office/drawing/2014/main" id="{B3B8F505-BD37-1547-9431-BBD8BE31DF59}"/>
              </a:ext>
            </a:extLst>
          </p:cNvPr>
          <p:cNvSpPr/>
          <p:nvPr/>
        </p:nvSpPr>
        <p:spPr>
          <a:xfrm>
            <a:off x="12191" y="6352032"/>
            <a:ext cx="1216152" cy="460247"/>
          </a:xfrm>
          <a:prstGeom prst="rect">
            <a:avLst/>
          </a:prstGeom>
          <a:blipFill>
            <a:blip r:embed="rId6"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5F1BFD6D-ABAD-0241-927B-CAD734403C60}"/>
              </a:ext>
            </a:extLst>
          </p:cNvPr>
          <p:cNvSpPr txBox="1"/>
          <p:nvPr/>
        </p:nvSpPr>
        <p:spPr>
          <a:xfrm>
            <a:off x="89926" y="3901406"/>
            <a:ext cx="2145888" cy="369332"/>
          </a:xfrm>
          <a:prstGeom prst="rect">
            <a:avLst/>
          </a:prstGeom>
          <a:noFill/>
        </p:spPr>
        <p:txBody>
          <a:bodyPr wrap="square" rtlCol="0">
            <a:spAutoFit/>
          </a:bodyPr>
          <a:lstStyle/>
          <a:p>
            <a:r>
              <a:rPr lang="en-US" dirty="0"/>
              <a:t>LEGAL FRAMEWORK</a:t>
            </a:r>
          </a:p>
        </p:txBody>
      </p:sp>
      <p:sp>
        <p:nvSpPr>
          <p:cNvPr id="3" name="TextBox 2">
            <a:extLst>
              <a:ext uri="{FF2B5EF4-FFF2-40B4-BE49-F238E27FC236}">
                <a16:creationId xmlns:a16="http://schemas.microsoft.com/office/drawing/2014/main" id="{5CAC9F0B-EE3D-3844-AB4D-C9FD0444853F}"/>
              </a:ext>
            </a:extLst>
          </p:cNvPr>
          <p:cNvSpPr txBox="1"/>
          <p:nvPr/>
        </p:nvSpPr>
        <p:spPr>
          <a:xfrm>
            <a:off x="6719326" y="3869386"/>
            <a:ext cx="2424674" cy="369332"/>
          </a:xfrm>
          <a:prstGeom prst="rect">
            <a:avLst/>
          </a:prstGeom>
          <a:noFill/>
        </p:spPr>
        <p:txBody>
          <a:bodyPr wrap="square" rtlCol="0">
            <a:spAutoFit/>
          </a:bodyPr>
          <a:lstStyle/>
          <a:p>
            <a:r>
              <a:rPr lang="en-US" dirty="0"/>
              <a:t>MEDICAL FRAMEWORK</a:t>
            </a:r>
          </a:p>
        </p:txBody>
      </p:sp>
      <p:sp>
        <p:nvSpPr>
          <p:cNvPr id="4" name="TextBox 3">
            <a:extLst>
              <a:ext uri="{FF2B5EF4-FFF2-40B4-BE49-F238E27FC236}">
                <a16:creationId xmlns:a16="http://schemas.microsoft.com/office/drawing/2014/main" id="{15E20B9F-829A-0E4E-8CDF-A3A48C2B900D}"/>
              </a:ext>
            </a:extLst>
          </p:cNvPr>
          <p:cNvSpPr txBox="1"/>
          <p:nvPr/>
        </p:nvSpPr>
        <p:spPr>
          <a:xfrm>
            <a:off x="3538715" y="2136249"/>
            <a:ext cx="2095574" cy="369332"/>
          </a:xfrm>
          <a:prstGeom prst="rect">
            <a:avLst/>
          </a:prstGeom>
          <a:noFill/>
        </p:spPr>
        <p:txBody>
          <a:bodyPr wrap="none" rtlCol="0">
            <a:spAutoFit/>
          </a:bodyPr>
          <a:lstStyle/>
          <a:p>
            <a:r>
              <a:rPr lang="en-US" dirty="0"/>
              <a:t>SPECIAL EDUCATION</a:t>
            </a:r>
          </a:p>
        </p:txBody>
      </p:sp>
      <p:sp>
        <p:nvSpPr>
          <p:cNvPr id="18" name="Text Placeholder 1">
            <a:extLst>
              <a:ext uri="{FF2B5EF4-FFF2-40B4-BE49-F238E27FC236}">
                <a16:creationId xmlns:a16="http://schemas.microsoft.com/office/drawing/2014/main" id="{0F21E116-DF56-3544-918E-04FE36105311}"/>
              </a:ext>
            </a:extLst>
          </p:cNvPr>
          <p:cNvSpPr txBox="1">
            <a:spLocks/>
          </p:cNvSpPr>
          <p:nvPr/>
        </p:nvSpPr>
        <p:spPr>
          <a:xfrm>
            <a:off x="228600" y="1286414"/>
            <a:ext cx="8618838" cy="830997"/>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marL="0">
              <a:defRPr sz="1800" b="0" i="0">
                <a:solidFill>
                  <a:schemeClr val="tx1"/>
                </a:solidFill>
                <a:latin typeface="Arial"/>
                <a:ea typeface="+mn-ea"/>
                <a:cs typeface="Arial"/>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r>
              <a:rPr lang="en-US" kern="0" dirty="0">
                <a:latin typeface="Garamond" panose="02020404030301010803" pitchFamily="18" charset="0"/>
              </a:rPr>
              <a:t>A Conceptual Models and Frameworks offer a lens to think about things, people, and problems, including the risks we take in our decision making. The model(s) we choose offers an opportunity for practice norms and consistency in leadership.</a:t>
            </a:r>
          </a:p>
        </p:txBody>
      </p:sp>
    </p:spTree>
    <p:extLst>
      <p:ext uri="{BB962C8B-B14F-4D97-AF65-F5344CB8AC3E}">
        <p14:creationId xmlns:p14="http://schemas.microsoft.com/office/powerpoint/2010/main" val="3047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1"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SPECIAL EDUCATION ENROLLMENT</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10" name="Chart 9">
            <a:extLst>
              <a:ext uri="{FF2B5EF4-FFF2-40B4-BE49-F238E27FC236}">
                <a16:creationId xmlns:a16="http://schemas.microsoft.com/office/drawing/2014/main" id="{BCF54C0A-72D6-5A44-B3C9-ACA31B6E9840}"/>
              </a:ext>
            </a:extLst>
          </p:cNvPr>
          <p:cNvGraphicFramePr>
            <a:graphicFrameLocks/>
          </p:cNvGraphicFramePr>
          <p:nvPr>
            <p:extLst>
              <p:ext uri="{D42A27DB-BD31-4B8C-83A1-F6EECF244321}">
                <p14:modId xmlns:p14="http://schemas.microsoft.com/office/powerpoint/2010/main" val="2307107499"/>
              </p:ext>
            </p:extLst>
          </p:nvPr>
        </p:nvGraphicFramePr>
        <p:xfrm>
          <a:off x="19050" y="1257300"/>
          <a:ext cx="91059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794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SPECIAL EDUCATION EVALUATIONS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6" name="Chart 5">
            <a:extLst>
              <a:ext uri="{FF2B5EF4-FFF2-40B4-BE49-F238E27FC236}">
                <a16:creationId xmlns:a16="http://schemas.microsoft.com/office/drawing/2014/main" id="{412EFBE2-6E5C-284A-84FD-6EC3CECC2EF0}"/>
              </a:ext>
            </a:extLst>
          </p:cNvPr>
          <p:cNvGraphicFramePr>
            <a:graphicFrameLocks/>
          </p:cNvGraphicFramePr>
          <p:nvPr>
            <p:extLst>
              <p:ext uri="{D42A27DB-BD31-4B8C-83A1-F6EECF244321}">
                <p14:modId xmlns:p14="http://schemas.microsoft.com/office/powerpoint/2010/main" val="1659554921"/>
              </p:ext>
            </p:extLst>
          </p:nvPr>
        </p:nvGraphicFramePr>
        <p:xfrm>
          <a:off x="12191" y="1295418"/>
          <a:ext cx="8979409" cy="4724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948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SPECIAL EDUCATION</a:t>
            </a:r>
            <a:br>
              <a:rPr lang="en-US" sz="3200" b="1" i="0" u="none" strike="noStrike" cap="none" dirty="0">
                <a:solidFill>
                  <a:srgbClr val="FFFFFF"/>
                </a:solidFill>
                <a:latin typeface="Garamond"/>
                <a:ea typeface="Garamond"/>
                <a:cs typeface="Garamond"/>
                <a:sym typeface="Garamond"/>
              </a:rPr>
            </a:br>
            <a:r>
              <a:rPr lang="en-US" sz="3200" b="1" i="0" u="none" strike="noStrike" cap="none" dirty="0">
                <a:solidFill>
                  <a:srgbClr val="FFFFFF"/>
                </a:solidFill>
                <a:latin typeface="Garamond"/>
                <a:ea typeface="Garamond"/>
                <a:cs typeface="Garamond"/>
                <a:sym typeface="Garamond"/>
              </a:rPr>
              <a:t> INITIAL EVALUATIONS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6" name="Chart 5">
            <a:extLst>
              <a:ext uri="{FF2B5EF4-FFF2-40B4-BE49-F238E27FC236}">
                <a16:creationId xmlns:a16="http://schemas.microsoft.com/office/drawing/2014/main" id="{F6ABCF77-5EA2-EF49-8BB0-735B607E1579}"/>
              </a:ext>
            </a:extLst>
          </p:cNvPr>
          <p:cNvGraphicFramePr>
            <a:graphicFrameLocks/>
          </p:cNvGraphicFramePr>
          <p:nvPr>
            <p:extLst>
              <p:ext uri="{D42A27DB-BD31-4B8C-83A1-F6EECF244321}">
                <p14:modId xmlns:p14="http://schemas.microsoft.com/office/powerpoint/2010/main" val="3468289440"/>
              </p:ext>
            </p:extLst>
          </p:nvPr>
        </p:nvGraphicFramePr>
        <p:xfrm>
          <a:off x="49769" y="1209675"/>
          <a:ext cx="8953500" cy="50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460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SPECIAL EDUCATION</a:t>
            </a:r>
            <a:br>
              <a:rPr lang="en-US" sz="3200" b="1" i="0" u="none" strike="noStrike" cap="none" dirty="0">
                <a:solidFill>
                  <a:srgbClr val="FFFFFF"/>
                </a:solidFill>
                <a:latin typeface="Garamond"/>
                <a:ea typeface="Garamond"/>
                <a:cs typeface="Garamond"/>
                <a:sym typeface="Garamond"/>
              </a:rPr>
            </a:br>
            <a:r>
              <a:rPr lang="en-US" sz="3200" b="1" i="0" u="none" strike="noStrike" cap="none" dirty="0">
                <a:solidFill>
                  <a:srgbClr val="FFFFFF"/>
                </a:solidFill>
                <a:latin typeface="Garamond"/>
                <a:ea typeface="Garamond"/>
                <a:cs typeface="Garamond"/>
                <a:sym typeface="Garamond"/>
              </a:rPr>
              <a:t>REEVALUATIONS</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10" name="Chart 9">
            <a:extLst>
              <a:ext uri="{FF2B5EF4-FFF2-40B4-BE49-F238E27FC236}">
                <a16:creationId xmlns:a16="http://schemas.microsoft.com/office/drawing/2014/main" id="{ED670FF1-33FC-E142-9243-3838B621A690}"/>
              </a:ext>
            </a:extLst>
          </p:cNvPr>
          <p:cNvGraphicFramePr>
            <a:graphicFrameLocks/>
          </p:cNvGraphicFramePr>
          <p:nvPr>
            <p:extLst>
              <p:ext uri="{D42A27DB-BD31-4B8C-83A1-F6EECF244321}">
                <p14:modId xmlns:p14="http://schemas.microsoft.com/office/powerpoint/2010/main" val="82639173"/>
              </p:ext>
            </p:extLst>
          </p:nvPr>
        </p:nvGraphicFramePr>
        <p:xfrm>
          <a:off x="12191" y="1371610"/>
          <a:ext cx="9055609" cy="47243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362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SPECIAL EDUCATION ELIGIBILITY</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6" name="Chart 5">
            <a:extLst>
              <a:ext uri="{FF2B5EF4-FFF2-40B4-BE49-F238E27FC236}">
                <a16:creationId xmlns:a16="http://schemas.microsoft.com/office/drawing/2014/main" id="{F554F8EE-2C86-9A42-8F2C-101DA29DFBDA}"/>
              </a:ext>
            </a:extLst>
          </p:cNvPr>
          <p:cNvGraphicFramePr>
            <a:graphicFrameLocks/>
          </p:cNvGraphicFramePr>
          <p:nvPr>
            <p:extLst>
              <p:ext uri="{D42A27DB-BD31-4B8C-83A1-F6EECF244321}">
                <p14:modId xmlns:p14="http://schemas.microsoft.com/office/powerpoint/2010/main" val="2601624020"/>
              </p:ext>
            </p:extLst>
          </p:nvPr>
        </p:nvGraphicFramePr>
        <p:xfrm>
          <a:off x="50799" y="1209675"/>
          <a:ext cx="9017001" cy="49625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300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p:nvPr/>
        </p:nvSpPr>
        <p:spPr>
          <a:xfrm>
            <a:off x="0" y="0"/>
            <a:ext cx="9144000" cy="1143000"/>
          </a:xfrm>
          <a:prstGeom prst="rect">
            <a:avLst/>
          </a:prstGeom>
          <a:solidFill>
            <a:srgbClr val="C0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7" name="Shape 97"/>
          <p:cNvSpPr txBox="1">
            <a:spLocks noGrp="1"/>
          </p:cNvSpPr>
          <p:nvPr>
            <p:ph type="title"/>
          </p:nvPr>
        </p:nvSpPr>
        <p:spPr>
          <a:xfrm>
            <a:off x="160326" y="0"/>
            <a:ext cx="8526474"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aramond"/>
              <a:buNone/>
            </a:pPr>
            <a:r>
              <a:rPr lang="en-US" sz="3200" b="1" i="0" u="none" strike="noStrike" cap="none" dirty="0">
                <a:solidFill>
                  <a:srgbClr val="FFFFFF"/>
                </a:solidFill>
                <a:latin typeface="Garamond"/>
                <a:ea typeface="Garamond"/>
                <a:cs typeface="Garamond"/>
                <a:sym typeface="Garamond"/>
              </a:rPr>
              <a:t>SPECIAL EDUCATION AND </a:t>
            </a:r>
            <a:br>
              <a:rPr lang="en-US" sz="3200" b="1" i="0" u="none" strike="noStrike" cap="none" dirty="0">
                <a:solidFill>
                  <a:srgbClr val="FFFFFF"/>
                </a:solidFill>
                <a:latin typeface="Garamond"/>
                <a:ea typeface="Garamond"/>
                <a:cs typeface="Garamond"/>
                <a:sym typeface="Garamond"/>
              </a:rPr>
            </a:br>
            <a:r>
              <a:rPr lang="en-US" sz="3200" b="1" i="0" u="none" strike="noStrike" cap="none" dirty="0">
                <a:solidFill>
                  <a:srgbClr val="FFFFFF"/>
                </a:solidFill>
                <a:latin typeface="Garamond"/>
                <a:ea typeface="Garamond"/>
                <a:cs typeface="Garamond"/>
                <a:sym typeface="Garamond"/>
              </a:rPr>
              <a:t>504 ENROLLMENT</a:t>
            </a:r>
          </a:p>
        </p:txBody>
      </p:sp>
      <p:cxnSp>
        <p:nvCxnSpPr>
          <p:cNvPr id="98" name="Shape 98"/>
          <p:cNvCxnSpPr/>
          <p:nvPr/>
        </p:nvCxnSpPr>
        <p:spPr>
          <a:xfrm>
            <a:off x="0" y="1176337"/>
            <a:ext cx="9144000" cy="0"/>
          </a:xfrm>
          <a:prstGeom prst="straightConnector1">
            <a:avLst/>
          </a:prstGeom>
          <a:noFill/>
          <a:ln w="63500" cap="flat" cmpd="sng">
            <a:solidFill>
              <a:schemeClr val="tx1"/>
            </a:solidFill>
            <a:prstDash val="solid"/>
            <a:miter/>
            <a:headEnd type="none" w="med" len="med"/>
            <a:tailEnd type="none" w="med" len="med"/>
          </a:ln>
        </p:spPr>
      </p:cxnSp>
      <p:sp>
        <p:nvSpPr>
          <p:cNvPr id="9" name="object 6">
            <a:extLst>
              <a:ext uri="{FF2B5EF4-FFF2-40B4-BE49-F238E27FC236}">
                <a16:creationId xmlns:a16="http://schemas.microsoft.com/office/drawing/2014/main" id="{83BE1F60-B151-A049-BAD7-07BE4AE6D2F3}"/>
              </a:ext>
            </a:extLst>
          </p:cNvPr>
          <p:cNvSpPr/>
          <p:nvPr/>
        </p:nvSpPr>
        <p:spPr>
          <a:xfrm>
            <a:off x="12191" y="6352032"/>
            <a:ext cx="1216152" cy="460247"/>
          </a:xfrm>
          <a:prstGeom prst="rect">
            <a:avLst/>
          </a:prstGeom>
          <a:blipFill>
            <a:blip r:embed="rId3" cstate="print"/>
            <a:stretch>
              <a:fillRect/>
            </a:stretch>
          </a:blipFill>
        </p:spPr>
        <p:txBody>
          <a:bodyPr wrap="square" lIns="0" tIns="0" rIns="0" bIns="0" rtlCol="0"/>
          <a:lstStyle/>
          <a:p>
            <a:endParaRPr/>
          </a:p>
        </p:txBody>
      </p:sp>
      <p:graphicFrame>
        <p:nvGraphicFramePr>
          <p:cNvPr id="6" name="Chart 5">
            <a:extLst>
              <a:ext uri="{FF2B5EF4-FFF2-40B4-BE49-F238E27FC236}">
                <a16:creationId xmlns:a16="http://schemas.microsoft.com/office/drawing/2014/main" id="{474F4548-98B3-DB4D-87C2-B9CEEFFFDCF3}"/>
              </a:ext>
            </a:extLst>
          </p:cNvPr>
          <p:cNvGraphicFramePr>
            <a:graphicFrameLocks/>
          </p:cNvGraphicFramePr>
          <p:nvPr/>
        </p:nvGraphicFramePr>
        <p:xfrm>
          <a:off x="0" y="1244599"/>
          <a:ext cx="9067801" cy="4851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7082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5259</TotalTime>
  <Words>521</Words>
  <Application>Microsoft Macintosh PowerPoint</Application>
  <PresentationFormat>On-screen Show (4:3)</PresentationFormat>
  <Paragraphs>117</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Office Theme</vt:lpstr>
      <vt:lpstr>PowerPoint Presentation</vt:lpstr>
      <vt:lpstr>HISTORICAL CONTEXT AND VISION</vt:lpstr>
      <vt:lpstr>CONCEPTUAL FRAMEWORKS</vt:lpstr>
      <vt:lpstr>SPECIAL EDUCATION ENROLLMENT</vt:lpstr>
      <vt:lpstr>SPECIAL EDUCATION EVALUATIONS</vt:lpstr>
      <vt:lpstr>SPECIAL EDUCATION  INITIAL EVALUATIONS</vt:lpstr>
      <vt:lpstr>SPECIAL EDUCATION REEVALUATIONS</vt:lpstr>
      <vt:lpstr>SPECIAL EDUCATION ELIGIBILITY</vt:lpstr>
      <vt:lpstr>SPECIAL EDUCATION AND  504 ENROLLMENT</vt:lpstr>
      <vt:lpstr>PERCENT OF STUDENT’S WITH IMPAIRMENTS</vt:lpstr>
      <vt:lpstr>PERCENTAGE OF SPECIAL EDUCATION STUDENTS BY SCHOOL</vt:lpstr>
      <vt:lpstr>2022 Initiatives</vt:lpstr>
      <vt:lpstr>2022 Initiatives</vt:lpstr>
      <vt:lpstr>2022 Initiatives</vt:lpstr>
      <vt:lpstr>ROADMAP FOR 2022-2025</vt:lpstr>
      <vt:lpstr>ROADMAP FOR 2022-2025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RRAC- I&amp;SEL Subcommittee (Meeting 1)</dc:title>
  <cp:lastModifiedBy>Suzanne Vinnes</cp:lastModifiedBy>
  <cp:revision>123</cp:revision>
  <cp:lastPrinted>2022-01-20T20:50:40Z</cp:lastPrinted>
  <dcterms:created xsi:type="dcterms:W3CDTF">2020-06-28T20:18:16Z</dcterms:created>
  <dcterms:modified xsi:type="dcterms:W3CDTF">2022-01-21T14:54:20Z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2020-06-08T00:00:00Z</vt:filetime>
  </property>
  <property fmtid="{D5CDD505-2E9C-101B-9397-08002B2CF9AE}" pid="3" name="Creator">
    <vt:lpwstr>PowerPoint</vt:lpwstr>
  </property>
  <property fmtid="{D5CDD505-2E9C-101B-9397-08002B2CF9AE}" pid="4" name="LastSaved">
    <vt:filetime>2020-06-28T00:00:00Z</vt:filetime>
  </property>
</Properties>
</file>