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9" r:id="rId3"/>
    <p:sldId id="287" r:id="rId4"/>
    <p:sldId id="291" r:id="rId5"/>
    <p:sldId id="261" r:id="rId6"/>
    <p:sldId id="27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A247D-C6B6-4CEF-94D6-AB77A704E9F8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B9AB6-9614-442B-87F6-155227E6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4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07CF-E41B-4096-B2B9-964D0549E2D2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3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31E1-653F-47E1-8DFE-90FE70D8C8EB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F0-676B-4FBB-A13E-DBAA849B953B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3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8C6E-D75C-4404-9165-A3CFCC1A4A54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858D080-BF19-4383-AE74-F629EB955637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January 2022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C262-A385-4F38-909F-48750CCB59EF}" type="datetime1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CA42-212B-495F-9C36-C464A1FB6FFE}" type="datetime1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B602-F0F1-424E-A93D-65257B82AA73}" type="datetime1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F120-DFE5-4F35-A890-672BA5012F08}" type="datetime1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7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717BF-6553-441F-BEB6-B31F4F042D71}" type="datetime1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January 2022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8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D62B-5A52-45EC-860E-09EAF70621DB}" type="datetime1">
              <a:rPr lang="en-US" smtClean="0"/>
              <a:t>2/28/2022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705E725-150A-4D68-9E28-D12BD9047C13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January 2022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4B12A17-C271-46A8-9699-56EA33BAA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3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2189017"/>
            <a:ext cx="9966960" cy="2279013"/>
          </a:xfrm>
        </p:spPr>
        <p:txBody>
          <a:bodyPr/>
          <a:lstStyle/>
          <a:p>
            <a:r>
              <a:rPr lang="en-US" dirty="0"/>
              <a:t>Hingham Public Schools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480" y="3814619"/>
            <a:ext cx="9144000" cy="1057102"/>
          </a:xfrm>
        </p:spPr>
        <p:txBody>
          <a:bodyPr/>
          <a:lstStyle/>
          <a:p>
            <a:r>
              <a:rPr lang="en-US" dirty="0" smtClean="0"/>
              <a:t>FY 2023 Budget Update February 28, 2022</a:t>
            </a:r>
            <a:endParaRPr lang="en-US" dirty="0"/>
          </a:p>
        </p:txBody>
      </p:sp>
      <p:pic>
        <p:nvPicPr>
          <p:cNvPr id="5" name="Google Shape;187;p28">
            <a:extLst>
              <a:ext uri="{FF2B5EF4-FFF2-40B4-BE49-F238E27FC236}">
                <a16:creationId xmlns:a16="http://schemas.microsoft.com/office/drawing/2014/main" id="{2452717D-4277-44E0-9683-5528D9F39E5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29772" t="10425" r="29357"/>
          <a:stretch/>
        </p:blipFill>
        <p:spPr>
          <a:xfrm>
            <a:off x="120071" y="6003636"/>
            <a:ext cx="1291245" cy="7469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FD1D9-B84F-4D4F-BCD3-554DF09C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2176" y="6011972"/>
            <a:ext cx="6327648" cy="365125"/>
          </a:xfrm>
        </p:spPr>
        <p:txBody>
          <a:bodyPr/>
          <a:lstStyle/>
          <a:p>
            <a:pPr algn="ctr"/>
            <a:r>
              <a:rPr lang="en-US" dirty="0" smtClean="0"/>
              <a:t>February </a:t>
            </a:r>
            <a:r>
              <a:rPr lang="en-US" dirty="0"/>
              <a:t>2</a:t>
            </a:r>
            <a:r>
              <a:rPr lang="en-US" dirty="0" smtClean="0"/>
              <a:t>8, 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1978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4870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Hingham Public Schools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21550" y="6187994"/>
            <a:ext cx="1463871" cy="365125"/>
          </a:xfrm>
        </p:spPr>
        <p:txBody>
          <a:bodyPr/>
          <a:lstStyle/>
          <a:p>
            <a:pPr algn="ctr"/>
            <a:r>
              <a:rPr lang="en-US" dirty="0"/>
              <a:t>February 2</a:t>
            </a:r>
            <a:r>
              <a:rPr lang="en-US" dirty="0" smtClean="0"/>
              <a:t>8</a:t>
            </a:r>
            <a:r>
              <a:rPr lang="en-US" dirty="0"/>
              <a:t>, 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2</a:t>
            </a:fld>
            <a:endParaRPr lang="en-US"/>
          </a:p>
        </p:txBody>
      </p:sp>
      <p:pic>
        <p:nvPicPr>
          <p:cNvPr id="6" name="Google Shape;62;p14">
            <a:extLst>
              <a:ext uri="{FF2B5EF4-FFF2-40B4-BE49-F238E27FC236}">
                <a16:creationId xmlns:a16="http://schemas.microsoft.com/office/drawing/2014/main" id="{7348F61E-DDF5-4C78-9A9E-F8F043BC3DF9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1317" y="6127629"/>
            <a:ext cx="1318399" cy="65543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63703"/>
              </p:ext>
            </p:extLst>
          </p:nvPr>
        </p:nvGraphicFramePr>
        <p:xfrm>
          <a:off x="451855" y="1133341"/>
          <a:ext cx="11294385" cy="4868214"/>
        </p:xfrm>
        <a:graphic>
          <a:graphicData uri="http://schemas.openxmlformats.org/drawingml/2006/table">
            <a:tbl>
              <a:tblPr/>
              <a:tblGrid>
                <a:gridCol w="1134975">
                  <a:extLst>
                    <a:ext uri="{9D8B030D-6E8A-4147-A177-3AD203B41FA5}">
                      <a16:colId xmlns:a16="http://schemas.microsoft.com/office/drawing/2014/main" val="1165151388"/>
                    </a:ext>
                  </a:extLst>
                </a:gridCol>
                <a:gridCol w="3026601">
                  <a:extLst>
                    <a:ext uri="{9D8B030D-6E8A-4147-A177-3AD203B41FA5}">
                      <a16:colId xmlns:a16="http://schemas.microsoft.com/office/drawing/2014/main" val="820952513"/>
                    </a:ext>
                  </a:extLst>
                </a:gridCol>
                <a:gridCol w="1171885">
                  <a:extLst>
                    <a:ext uri="{9D8B030D-6E8A-4147-A177-3AD203B41FA5}">
                      <a16:colId xmlns:a16="http://schemas.microsoft.com/office/drawing/2014/main" val="430522799"/>
                    </a:ext>
                  </a:extLst>
                </a:gridCol>
                <a:gridCol w="996563">
                  <a:extLst>
                    <a:ext uri="{9D8B030D-6E8A-4147-A177-3AD203B41FA5}">
                      <a16:colId xmlns:a16="http://schemas.microsoft.com/office/drawing/2014/main" val="2127811043"/>
                    </a:ext>
                  </a:extLst>
                </a:gridCol>
                <a:gridCol w="1264160">
                  <a:extLst>
                    <a:ext uri="{9D8B030D-6E8A-4147-A177-3AD203B41FA5}">
                      <a16:colId xmlns:a16="http://schemas.microsoft.com/office/drawing/2014/main" val="3699957709"/>
                    </a:ext>
                  </a:extLst>
                </a:gridCol>
                <a:gridCol w="1476389">
                  <a:extLst>
                    <a:ext uri="{9D8B030D-6E8A-4147-A177-3AD203B41FA5}">
                      <a16:colId xmlns:a16="http://schemas.microsoft.com/office/drawing/2014/main" val="2627776324"/>
                    </a:ext>
                  </a:extLst>
                </a:gridCol>
                <a:gridCol w="1088837">
                  <a:extLst>
                    <a:ext uri="{9D8B030D-6E8A-4147-A177-3AD203B41FA5}">
                      <a16:colId xmlns:a16="http://schemas.microsoft.com/office/drawing/2014/main" val="4042125196"/>
                    </a:ext>
                  </a:extLst>
                </a:gridCol>
                <a:gridCol w="1134975">
                  <a:extLst>
                    <a:ext uri="{9D8B030D-6E8A-4147-A177-3AD203B41FA5}">
                      <a16:colId xmlns:a16="http://schemas.microsoft.com/office/drawing/2014/main" val="4091811535"/>
                    </a:ext>
                  </a:extLst>
                </a:gridCol>
              </a:tblGrid>
              <a:tr h="1872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Net Reductions/Increases From Original Preliminary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Original Year over Year Preliminary Budget Comparison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56620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Budget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Impact of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 % FY 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Prelim Bud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$62,677,112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$61,792,079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67076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Budget Reductions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$29,329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Reg 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$47,767,001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 Reg 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$46,203,420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011642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$47,800,523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Sped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$14,734,204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 Sped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$16,376,474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07242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$14,706,011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-$28,193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VoTech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$175,908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 VoTech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$212,185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433936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$199,908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VoTech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58615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$62,706,442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Budget After Changes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$62,706,441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Prelim Bud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51561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$914,363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Reg 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178799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AdCom Recommended Appropriation - TBD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Sped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209348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28-Feb-22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Increase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23 VoTech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463808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Needed to fund the School Budget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$62,677,112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82951"/>
                  </a:ext>
                </a:extLst>
              </a:tr>
              <a:tr h="18723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22 Net Reductions/Increases From Original Preliminary Budget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VoTech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989803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Noted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Reg/Sped/VoTech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352292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R23003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Retirement PRS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$112,571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$74,553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M30/13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183506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S23001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Resignation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$74,553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$25,652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2/10/2022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177487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S2800B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Psychologist Retires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$121,867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$40,901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D/13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749443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R23001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Leave Returns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-$72,493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940076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S23001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Leave returns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-$23,488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308701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V91001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VoTech Applicatio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-$24,000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VoTech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191207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S91006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Sped Placement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$64,739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-$35,561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009894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R24503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Assistant Resigns - Exchanges for Off Asst.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81841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S23003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Reduce Clerical Para - Exchange Office Asst.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$20,689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526985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 Assistant - Exchange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$31,916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-$31,916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2/18/2022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558973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46662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320219"/>
                  </a:ext>
                </a:extLst>
              </a:tr>
              <a:tr h="18723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-$29,329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157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920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Hingham Schools</a:t>
            </a:r>
            <a:br>
              <a:rPr lang="en-US" sz="3600" b="1" dirty="0"/>
            </a:br>
            <a:r>
              <a:rPr lang="en-US" sz="2400" dirty="0"/>
              <a:t>FY 2023 </a:t>
            </a:r>
            <a:r>
              <a:rPr lang="en-US" sz="2400" dirty="0" smtClean="0"/>
              <a:t>Budget Update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BUDGET RISKS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Budget </a:t>
            </a:r>
            <a:r>
              <a:rPr lang="en-US" dirty="0"/>
              <a:t>does “NOT” </a:t>
            </a:r>
            <a:r>
              <a:rPr lang="en-US" dirty="0" smtClean="0"/>
              <a:t>include Five (5) </a:t>
            </a:r>
            <a:r>
              <a:rPr lang="en-US" strike="sngStrike" dirty="0"/>
              <a:t>Four (4</a:t>
            </a:r>
            <a:r>
              <a:rPr lang="en-US" strike="sngStrike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VoTech</a:t>
            </a:r>
            <a:r>
              <a:rPr lang="en-US" dirty="0" smtClean="0"/>
              <a:t> pending applications</a:t>
            </a:r>
          </a:p>
          <a:p>
            <a:pPr lvl="2"/>
            <a:r>
              <a:rPr lang="en-US" dirty="0" smtClean="0"/>
              <a:t>One Additional Application</a:t>
            </a:r>
          </a:p>
          <a:p>
            <a:pPr lvl="1"/>
            <a:r>
              <a:rPr lang="en-US" dirty="0" smtClean="0"/>
              <a:t>Soaring Energy Prices – Budget – Ukraine  Causing a Spike in  Energy Prices.  Budget has Gas $3.10, Diesel $3.20, Natural Gas $1.30 </a:t>
            </a:r>
            <a:r>
              <a:rPr lang="en-US" dirty="0" err="1" smtClean="0"/>
              <a:t>Therm</a:t>
            </a:r>
            <a:r>
              <a:rPr lang="en-US" dirty="0" smtClean="0"/>
              <a:t>, Electric 15.6 Cents per kwh</a:t>
            </a:r>
          </a:p>
          <a:p>
            <a:pPr lvl="1"/>
            <a:r>
              <a:rPr lang="en-US" dirty="0" smtClean="0"/>
              <a:t>New Special Ed Placements – Possibility of a couple SPED placement changes to residential - Special Ed Reserve fund it if needed</a:t>
            </a:r>
          </a:p>
          <a:p>
            <a:pPr lvl="1"/>
            <a:r>
              <a:rPr lang="en-US" dirty="0" smtClean="0"/>
              <a:t>Nothing in the budget for any COVID expenses without reimbursement</a:t>
            </a:r>
          </a:p>
          <a:p>
            <a:pPr lvl="2"/>
            <a:r>
              <a:rPr lang="en-US" dirty="0" smtClean="0"/>
              <a:t>Testing,  Mandates, Extra Work</a:t>
            </a:r>
            <a:endParaRPr lang="en-US" dirty="0"/>
          </a:p>
        </p:txBody>
      </p:sp>
      <p:pic>
        <p:nvPicPr>
          <p:cNvPr id="5" name="Google Shape;62;p14">
            <a:extLst>
              <a:ext uri="{FF2B5EF4-FFF2-40B4-BE49-F238E27FC236}">
                <a16:creationId xmlns:a16="http://schemas.microsoft.com/office/drawing/2014/main" id="{92EF91C4-35ED-4067-8587-35A87E4888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202566"/>
            <a:ext cx="1318399" cy="6554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39B76C-657B-4344-BB96-7B2F356F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4887" y="6266066"/>
            <a:ext cx="6327648" cy="365125"/>
          </a:xfrm>
        </p:spPr>
        <p:txBody>
          <a:bodyPr/>
          <a:lstStyle/>
          <a:p>
            <a:pPr algn="ctr"/>
            <a:r>
              <a:rPr lang="en-US" dirty="0" smtClean="0"/>
              <a:t>February  28, 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4B739-A25F-4E6F-86A1-B98991574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6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Hingham Public Schools</a:t>
            </a:r>
            <a:br>
              <a:rPr lang="en-US" dirty="0" smtClean="0"/>
            </a:br>
            <a:r>
              <a:rPr lang="en-US" sz="3600" dirty="0" err="1" smtClean="0"/>
              <a:t>Fy</a:t>
            </a:r>
            <a:r>
              <a:rPr lang="en-US" sz="3600" dirty="0" smtClean="0"/>
              <a:t> 2023 Budget Update Recommendation as of February 28, 2022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need to take another vote at this time</a:t>
            </a:r>
          </a:p>
          <a:p>
            <a:r>
              <a:rPr lang="en-US" sz="2800" dirty="0" smtClean="0"/>
              <a:t>Maintain request at $62,677,112</a:t>
            </a:r>
          </a:p>
          <a:p>
            <a:r>
              <a:rPr lang="en-US" sz="2800" dirty="0" smtClean="0"/>
              <a:t>Things will continue to change over the next couple of months.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February 28,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62;p14">
            <a:extLst>
              <a:ext uri="{FF2B5EF4-FFF2-40B4-BE49-F238E27FC236}">
                <a16:creationId xmlns:a16="http://schemas.microsoft.com/office/drawing/2014/main" id="{B08609E2-D2A9-4643-853E-238BC55D9C76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202566"/>
            <a:ext cx="1318399" cy="6554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DBB5A-0F80-4446-90E0-3379ACF7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939" y="6244308"/>
            <a:ext cx="6327648" cy="365125"/>
          </a:xfrm>
        </p:spPr>
        <p:txBody>
          <a:bodyPr/>
          <a:lstStyle/>
          <a:p>
            <a:pPr algn="ctr"/>
            <a:r>
              <a:rPr lang="en-US" dirty="0"/>
              <a:t>January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085E7-1AA5-41FB-9938-F387760E3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99328"/>
              </p:ext>
            </p:extLst>
          </p:nvPr>
        </p:nvGraphicFramePr>
        <p:xfrm>
          <a:off x="1413166" y="264898"/>
          <a:ext cx="9800702" cy="6161972"/>
        </p:xfrm>
        <a:graphic>
          <a:graphicData uri="http://schemas.openxmlformats.org/drawingml/2006/table">
            <a:tbl>
              <a:tblPr/>
              <a:tblGrid>
                <a:gridCol w="833248">
                  <a:extLst>
                    <a:ext uri="{9D8B030D-6E8A-4147-A177-3AD203B41FA5}">
                      <a16:colId xmlns:a16="http://schemas.microsoft.com/office/drawing/2014/main" val="1156790077"/>
                    </a:ext>
                  </a:extLst>
                </a:gridCol>
                <a:gridCol w="1576143">
                  <a:extLst>
                    <a:ext uri="{9D8B030D-6E8A-4147-A177-3AD203B41FA5}">
                      <a16:colId xmlns:a16="http://schemas.microsoft.com/office/drawing/2014/main" val="3099018272"/>
                    </a:ext>
                  </a:extLst>
                </a:gridCol>
                <a:gridCol w="943678">
                  <a:extLst>
                    <a:ext uri="{9D8B030D-6E8A-4147-A177-3AD203B41FA5}">
                      <a16:colId xmlns:a16="http://schemas.microsoft.com/office/drawing/2014/main" val="1689192669"/>
                    </a:ext>
                  </a:extLst>
                </a:gridCol>
                <a:gridCol w="913560">
                  <a:extLst>
                    <a:ext uri="{9D8B030D-6E8A-4147-A177-3AD203B41FA5}">
                      <a16:colId xmlns:a16="http://schemas.microsoft.com/office/drawing/2014/main" val="1134259073"/>
                    </a:ext>
                  </a:extLst>
                </a:gridCol>
                <a:gridCol w="943678">
                  <a:extLst>
                    <a:ext uri="{9D8B030D-6E8A-4147-A177-3AD203B41FA5}">
                      <a16:colId xmlns:a16="http://schemas.microsoft.com/office/drawing/2014/main" val="1689539927"/>
                    </a:ext>
                  </a:extLst>
                </a:gridCol>
                <a:gridCol w="943678">
                  <a:extLst>
                    <a:ext uri="{9D8B030D-6E8A-4147-A177-3AD203B41FA5}">
                      <a16:colId xmlns:a16="http://schemas.microsoft.com/office/drawing/2014/main" val="663570643"/>
                    </a:ext>
                  </a:extLst>
                </a:gridCol>
                <a:gridCol w="943678">
                  <a:extLst>
                    <a:ext uri="{9D8B030D-6E8A-4147-A177-3AD203B41FA5}">
                      <a16:colId xmlns:a16="http://schemas.microsoft.com/office/drawing/2014/main" val="130596897"/>
                    </a:ext>
                  </a:extLst>
                </a:gridCol>
                <a:gridCol w="943678">
                  <a:extLst>
                    <a:ext uri="{9D8B030D-6E8A-4147-A177-3AD203B41FA5}">
                      <a16:colId xmlns:a16="http://schemas.microsoft.com/office/drawing/2014/main" val="1060573332"/>
                    </a:ext>
                  </a:extLst>
                </a:gridCol>
                <a:gridCol w="956228">
                  <a:extLst>
                    <a:ext uri="{9D8B030D-6E8A-4147-A177-3AD203B41FA5}">
                      <a16:colId xmlns:a16="http://schemas.microsoft.com/office/drawing/2014/main" val="4150145403"/>
                    </a:ext>
                  </a:extLst>
                </a:gridCol>
                <a:gridCol w="803133">
                  <a:extLst>
                    <a:ext uri="{9D8B030D-6E8A-4147-A177-3AD203B41FA5}">
                      <a16:colId xmlns:a16="http://schemas.microsoft.com/office/drawing/2014/main" val="1338152410"/>
                    </a:ext>
                  </a:extLst>
                </a:gridCol>
              </a:tblGrid>
              <a:tr h="6904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38324"/>
                  </a:ext>
                </a:extLst>
              </a:tr>
              <a:tr h="14536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mbria" panose="02040503050406030204" pitchFamily="18" charset="0"/>
                        </a:rPr>
                        <a:t>      HINGHAM PUBLIC SCHOOLS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980347"/>
                  </a:ext>
                </a:extLst>
              </a:tr>
              <a:tr h="12356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Cambria" panose="02040503050406030204" pitchFamily="18" charset="0"/>
                        </a:rPr>
                        <a:t>Preliminary School Committee FY 2023 Budget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7272"/>
                  </a:ext>
                </a:extLst>
              </a:tr>
              <a:tr h="8721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 Regular Education, Special Education, Vo-Tech Budget Breakdown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84581"/>
                  </a:ext>
                </a:extLst>
              </a:tr>
              <a:tr h="726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Preliminary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49816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Increase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4F81BD"/>
                          </a:solidFill>
                          <a:effectLst/>
                          <a:latin typeface="Cambria" panose="02040503050406030204" pitchFamily="18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401357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ACCOUNT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ACCOUNT TITLE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2017-2018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2018-2019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2019-2020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2020-2021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2021-2022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2022-2023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(Decrease)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4F81BD"/>
                          </a:solidFill>
                          <a:effectLst/>
                          <a:latin typeface="Cambria" panose="02040503050406030204" pitchFamily="18" charset="0"/>
                        </a:rPr>
                        <a:t>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745891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sng" strike="noStrike">
                        <a:solidFill>
                          <a:srgbClr val="538DD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solidFill>
                          <a:srgbClr val="4F81BD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977911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1100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School Committee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$59,350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$84,350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$69,350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$78,350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$88,350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$78,350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-$10,000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-11.32%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218333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Administration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$1,030,727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$1,110,800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$1,277,715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$1,377,829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$1,540,197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$1,751,519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$211,322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13.72%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45583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2200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Principals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$2,250,497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$2,400,405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$2,408,791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$2,403,289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$2,463,464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$2,495,633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$32,169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028736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2300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Teaching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$23,136,768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$24,038,561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$25,065,471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$25,942,356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$28,623,942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$29,268,865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$644,923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2.25%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814262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2350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Professional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$248,054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$252,676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$270,319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$278,007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$308,622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$311,899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854152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2400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Textbooks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$383,490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$440,249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$436,891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$448,145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$499,857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$507,764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$7,907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591760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2410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Instructional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$46,675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$42,442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$42,502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$44,728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$44,728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$51,609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$6,880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15.38%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914551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2450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Instructional Technology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$956,174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$983,522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$1,031,216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$1,060,424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$1,241,763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$1,234,006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-$7,756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-0.62%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304374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2500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Library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$732,587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$754,610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$793,711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$822,688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$803,124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$832,829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$29,706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3.70%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170527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2700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Counseling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$1,197,478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$1,318,555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$1,387,012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$1,408,306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$1,520,397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$1,614,684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$94,287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6.20%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428224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2800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Psychological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$548,348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$639,524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$738,447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$721,626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$971,694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$1,077,700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$106,006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10.91%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877358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3200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Health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$675,887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$710,205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$741,679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$792,853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$818,896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$841,050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$22,154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2.71%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84582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3300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$1,199,803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$1,256,306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$1,280,852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$1,263,279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$1,372,321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$1,428,106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$55,786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4.07%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626804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3510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Athletics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$692,098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$723,608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$739,024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$739,025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$742,677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$742,667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-$10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00629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3520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Other Student Activity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$128,278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$151,510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$148,922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$161,323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$169,618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$167,817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-$1,801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-1.06%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32828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4110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Custodial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$1,650,798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$1,714,058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$1,787,303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$1,808,080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$1,838,685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$1,878,151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$39,466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2.15%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278370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4120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Heating of Buildings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$451,473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$519,099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$509,775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$504,400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$454,973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$546,535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$91,562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20.12%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80248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4130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$833,882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$860,668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$960,557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$888,127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$908,608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$970,735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$62,127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6.84%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017737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4210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Maintenance of Grounds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$85,439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$87,140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$89,289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$95,720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$184,566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$183,569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-$997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-0.54%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968219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4220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Plant Maintenance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$914,174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$979,917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$1,033,656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$1,126,451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$1,281,865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$1,334,273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$52,408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4.09%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688222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4230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Repairs of Equipment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$122,405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$129,125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$138,365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$140,058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$141,099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$152,006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$10,907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7.73%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71206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5100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Employee Retirement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$57,115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$57,073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$64,023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$61,713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$100,153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$146,033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$45,880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45.81%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033832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7000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Non-Instr Equip &amp; Rental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$58,801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$61,201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4.08%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300698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Allowance for increases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$456,731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$13,534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$17,490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$146,000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$25,000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$90,000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$65,000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260.00%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795176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Total Regular Education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$37,858,232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$39,267,938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$41,032,360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$42,312,777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$46,203,399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$47,767,001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538DD5"/>
                          </a:solidFill>
                          <a:effectLst/>
                          <a:latin typeface="Arial" panose="020B0604020202020204" pitchFamily="34" charset="0"/>
                        </a:rPr>
                        <a:t>$1,563,602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3.38%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148653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F81BD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383796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2100B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Supervision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$353,354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$431,771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$440,872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$426,119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$661,034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$714,437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$53,403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8.08%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19577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2300B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Instruction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$6,876,169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$7,685,648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$8,060,103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$8,524,503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$10,031,503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$10,568,840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$537,337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5.36%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717946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2350B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Prof.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$10,340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$10,520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1.74%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4585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2400B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Textbooks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-$50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-3.23%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515877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2700B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Counseling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$481,442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$494,421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$507,757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$562,241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$584,266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$634,160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$49,894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8.54%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465504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2800B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Psychological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$307,856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$287,861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$315,174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$328,061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$351,346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$365,039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$13,694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3.90%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418803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3300B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$680,156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$819,621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$867,937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$936,916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$1,066,750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$1,096,857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$30,107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2.82%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58108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9100B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Sped Prog w/other Districts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$3,113,630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$2,881,301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$2,895,271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$3,455,043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$2,669,685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$1,342,850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-$1,326,835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-49.70%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678572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Total Special Education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$11,823,407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$12,612,073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$13,098,565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$14,244,334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$15,376,474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$14,734,204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Arial" panose="020B0604020202020204" pitchFamily="34" charset="0"/>
                        </a:rPr>
                        <a:t>-$642,271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76933C"/>
                          </a:solidFill>
                          <a:effectLst/>
                          <a:latin typeface="Cambria" panose="02040503050406030204" pitchFamily="18" charset="0"/>
                        </a:rPr>
                        <a:t>(4.18%)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59076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F81BD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1258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4F81BD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176359"/>
                  </a:ext>
                </a:extLst>
              </a:tr>
              <a:tr h="76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3300E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Vocational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0.00%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595201"/>
                  </a:ext>
                </a:extLst>
              </a:tr>
              <a:tr h="726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9100E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Vocational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$70,659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$116,286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$178,502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$163,075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$201,785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$165,508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-$36,277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-20.32%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663401"/>
                  </a:ext>
                </a:extLst>
              </a:tr>
              <a:tr h="799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Total Votech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$81,058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$126,685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$188,902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$173,474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$212,185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$175,908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-$36,277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-17.10%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856422"/>
                  </a:ext>
                </a:extLst>
              </a:tr>
              <a:tr h="90853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Total Proposed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$49,762,697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$52,006,697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$54,319,826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$56,730,585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$61,792,058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$62,677,112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Arial" panose="020B0604020202020204" pitchFamily="34" charset="0"/>
                        </a:rPr>
                        <a:t>$885,054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dbl" strike="noStrike">
                          <a:effectLst/>
                          <a:latin typeface="Cambria" panose="02040503050406030204" pitchFamily="18" charset="0"/>
                        </a:rPr>
                        <a:t>1.43%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037355"/>
                  </a:ext>
                </a:extLst>
              </a:tr>
              <a:tr h="162808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dbl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FY 22/FY 21 Dollar Change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825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75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568607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Hingham Schools</a:t>
            </a:r>
            <a:br>
              <a:rPr lang="en-US" sz="3600" b="1" dirty="0"/>
            </a:br>
            <a:r>
              <a:rPr lang="en-US" sz="2400" dirty="0"/>
              <a:t>FY 2023 Preliminary Proposed </a:t>
            </a:r>
            <a:r>
              <a:rPr lang="en-US" sz="2400" dirty="0" smtClean="0"/>
              <a:t>Budget UPDATE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3203759"/>
            <a:ext cx="10058400" cy="733759"/>
          </a:xfrm>
        </p:spPr>
        <p:txBody>
          <a:bodyPr/>
          <a:lstStyle/>
          <a:p>
            <a:pPr marL="274320" lvl="1" indent="0" algn="ctr">
              <a:buNone/>
            </a:pPr>
            <a:r>
              <a:rPr lang="en-US" sz="4000" dirty="0"/>
              <a:t>Questions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5" name="Google Shape;62;p14">
            <a:extLst>
              <a:ext uri="{FF2B5EF4-FFF2-40B4-BE49-F238E27FC236}">
                <a16:creationId xmlns:a16="http://schemas.microsoft.com/office/drawing/2014/main" id="{92EF91C4-35ED-4067-8587-35A87E4888D0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202566"/>
            <a:ext cx="1318399" cy="65543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E9792E-E6A3-4DA4-940E-0AC0CB892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939" y="6203126"/>
            <a:ext cx="6327648" cy="365125"/>
          </a:xfrm>
        </p:spPr>
        <p:txBody>
          <a:bodyPr/>
          <a:lstStyle/>
          <a:p>
            <a:pPr algn="ctr"/>
            <a:r>
              <a:rPr lang="en-US" dirty="0"/>
              <a:t>February </a:t>
            </a:r>
            <a:r>
              <a:rPr lang="en-US" dirty="0" smtClean="0"/>
              <a:t>28</a:t>
            </a:r>
            <a:r>
              <a:rPr lang="en-US" dirty="0"/>
              <a:t>, 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1052C-50B7-4923-B196-810819E4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2A17-C271-46A8-9699-56EA33BAA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7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1301</TotalTime>
  <Words>1344</Words>
  <Application>Microsoft Office PowerPoint</Application>
  <PresentationFormat>Widescreen</PresentationFormat>
  <Paragraphs>616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Geneva</vt:lpstr>
      <vt:lpstr>Rockwell</vt:lpstr>
      <vt:lpstr>Rockwell Condensed</vt:lpstr>
      <vt:lpstr>Wingdings</vt:lpstr>
      <vt:lpstr>Wood Type</vt:lpstr>
      <vt:lpstr>Hingham Public Schools </vt:lpstr>
      <vt:lpstr>Hingham Public Schools </vt:lpstr>
      <vt:lpstr>Hingham Schools FY 2023 Budget Update    BUDGET RISKS</vt:lpstr>
      <vt:lpstr>Hingham Public Schools Fy 2023 Budget Update Recommendation as of February 28, 2022</vt:lpstr>
      <vt:lpstr>PowerPoint Presentation</vt:lpstr>
      <vt:lpstr>Hingham Schools FY 2023 Preliminary Proposed Budget UPDATE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Hingham Public Schools</dc:title>
  <dc:creator>Ferris, John</dc:creator>
  <cp:lastModifiedBy>Ferris, John</cp:lastModifiedBy>
  <cp:revision>87</cp:revision>
  <dcterms:created xsi:type="dcterms:W3CDTF">2022-01-03T16:10:01Z</dcterms:created>
  <dcterms:modified xsi:type="dcterms:W3CDTF">2022-03-01T01:18:36Z</dcterms:modified>
</cp:coreProperties>
</file>